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5" r:id="rId11"/>
    <p:sldId id="266" r:id="rId12"/>
    <p:sldId id="273" r:id="rId13"/>
    <p:sldId id="268" r:id="rId14"/>
    <p:sldId id="269" r:id="rId15"/>
    <p:sldId id="270" r:id="rId16"/>
    <p:sldId id="271" r:id="rId17"/>
    <p:sldId id="275" r:id="rId18"/>
    <p:sldId id="276" r:id="rId19"/>
    <p:sldId id="272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1"/>
    <p:restoredTop sz="71837" autoAdjust="0"/>
  </p:normalViewPr>
  <p:slideViewPr>
    <p:cSldViewPr snapToGrid="0" snapToObjects="1">
      <p:cViewPr varScale="1">
        <p:scale>
          <a:sx n="85" d="100"/>
          <a:sy n="85" d="100"/>
        </p:scale>
        <p:origin x="30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1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2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2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18E27A71-88A0-42AC-8446-7577892AB166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Look at schedule, EXAM week from today! Written part Wednesday, programming part Friday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Review Exams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Grades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see me at break or after class if you feel your grade is wrong.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C4E740-43A9-4CB1-B37F-A3A8D36E57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76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372067-E504-440F-9140-E83496EA1D26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70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Math.pow</a:t>
            </a:r>
            <a:r>
              <a:rPr lang="en-US" dirty="0"/>
              <a:t>( )</a:t>
            </a:r>
          </a:p>
          <a:p>
            <a:r>
              <a:rPr lang="en-US" dirty="0" err="1"/>
              <a:t>Math.sqrt</a:t>
            </a:r>
            <a:r>
              <a:rPr lang="en-US" dirty="0"/>
              <a:t>( )</a:t>
            </a:r>
          </a:p>
          <a:p>
            <a:r>
              <a:rPr lang="en-US" dirty="0"/>
              <a:t>Utilities,</a:t>
            </a:r>
            <a:r>
              <a:rPr lang="en-US" baseline="0" dirty="0"/>
              <a:t> nothing specific to an instance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02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allowed to write code like this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47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Prompt</a:t>
            </a:r>
            <a:r>
              <a:rPr lang="en-US" baseline="0" dirty="0"/>
              <a:t> the students, which is static? Which is non-static/instance?</a:t>
            </a:r>
          </a:p>
          <a:p>
            <a:r>
              <a:rPr lang="en-US" baseline="0" dirty="0"/>
              <a:t>Might consider asking the students to role play as point A and point B and point C, ask a random student how far apart A and B are? </a:t>
            </a:r>
          </a:p>
          <a:p>
            <a:r>
              <a:rPr lang="en-US" baseline="0" dirty="0"/>
              <a:t>Then ask A how far away he/she is from B? Then ask C how far away they are from B?</a:t>
            </a:r>
          </a:p>
          <a:p>
            <a:r>
              <a:rPr lang="en-US" baseline="0" dirty="0"/>
              <a:t>It DEPENDS upon who you ask with and instance call, but it does matter who you ask with a static call.</a:t>
            </a:r>
          </a:p>
          <a:p>
            <a:endParaRPr lang="en-US" baseline="0" dirty="0"/>
          </a:p>
          <a:p>
            <a:r>
              <a:rPr lang="en-US" baseline="0" dirty="0"/>
              <a:t>Then live code the class methods with them.  </a:t>
            </a:r>
            <a:r>
              <a:rPr lang="en-US" baseline="0" dirty="0" err="1"/>
              <a:t>distanceFormulaCalc</a:t>
            </a:r>
            <a:r>
              <a:rPr lang="en-US" baseline="0" dirty="0"/>
              <a:t> is provided to make this as quick as possible.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18E27A71-88A0-42AC-8446-7577892AB166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8536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440F29AF-BE6B-4325-9FD3-75713ABAC46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9959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5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Teams too, not just single students and assignments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C2714CC-4B12-40B9-8966-857B3F047F24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05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</a:t>
            </a: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.equals()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Arrays.equals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359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box and pointer diagrams on board showing:</a:t>
            </a:r>
          </a:p>
          <a:p>
            <a:r>
              <a:rPr lang="en-US" dirty="0"/>
              <a:t>x : 10</a:t>
            </a:r>
          </a:p>
          <a:p>
            <a:r>
              <a:rPr lang="en-US" dirty="0"/>
              <a:t>y : 20</a:t>
            </a:r>
          </a:p>
          <a:p>
            <a:r>
              <a:rPr lang="en-US" dirty="0"/>
              <a:t>Rectangle object with values 10, 20, 5, 5</a:t>
            </a:r>
          </a:p>
          <a:p>
            <a:r>
              <a:rPr lang="en-US" dirty="0"/>
              <a:t>box : arrow pointing to Rectangle object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Primitives always lower case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Usually not using    byte, short, float</a:t>
            </a: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value stored in the box variable is a memory location</a:t>
            </a:r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it is a reference to a memory location</a:t>
            </a:r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B8593A-7963-4D3B-8B2F-E76B6C26D70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62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step-by-step on the board.  </a:t>
            </a:r>
          </a:p>
          <a:p>
            <a:endParaRPr lang="en-US" dirty="0"/>
          </a:p>
          <a:p>
            <a:endParaRPr lang="en-US" sz="1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Translate moves 4-&gt;9, 6-&gt;10</a:t>
            </a:r>
          </a:p>
          <a:p>
            <a:endParaRPr lang="en-US" dirty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25BEBA-391D-4869-AB46-6E2ADD51715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1080" cy="432072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== operator in String is a weird animal. Depending on which JVM you are using, it may cache the string literal or not. If the JVM caches the String literal, then == returns true otherwise it returns false. It is always the best to use the equals() method on String.</a:t>
            </a:r>
          </a:p>
          <a:p>
            <a:endParaRPr lang="en-US" sz="20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2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slide look busy, but the animation should help explaining the details.</a:t>
            </a:r>
          </a:p>
        </p:txBody>
      </p:sp>
      <p:sp>
        <p:nvSpPr>
          <p:cNvPr id="243" name="TextShape 2"/>
          <p:cNvSpPr txBox="1"/>
          <p:nvPr/>
        </p:nvSpPr>
        <p:spPr>
          <a:xfrm>
            <a:off x="4143240" y="9118440"/>
            <a:ext cx="3169800" cy="480600"/>
          </a:xfrm>
          <a:prstGeom prst="rect">
            <a:avLst/>
          </a:prstGeom>
          <a:noFill/>
          <a:ln w="9360">
            <a:noFill/>
          </a:ln>
        </p:spPr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0FF01DAD-E2BB-4C6A-94B4-8C5DE289AA7D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+mn-ea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0538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Defoe: This is when they complete the quiz.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Yoder: Point out the box and pointer diagrams on the course page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 ARROWS FOR PRIMITIVES!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 word new is a clue… draw a box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you pass an Object into a method YOU PASS THE REFERENCE, so if you change it, it changes elsewhere!</a:t>
            </a:r>
          </a:p>
          <a:p>
            <a:r>
              <a:rPr lang="en-US" sz="1200" b="0" strike="noStrike" spc="-1" baseline="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sym typeface="Wingdings" panose="05000000000000000000" pitchFamily="2" charset="2"/>
              </a:rPr>
              <a:t>Notice arrow pointing to null,  null is not in a box!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SMALL BOXES MUST NOT POINT TO OTHER  SMALL BOXES</a:t>
            </a:r>
          </a:p>
          <a:p>
            <a:endParaRPr lang="en-US" sz="1200" b="1" strike="noStrike" spc="-1" baseline="0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1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6" name="Picture 75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7D7991-EA90-452F-8320-3944AC6ACE17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5B93D7-BBD0-414E-AA31-A2C3C4F82E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0565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00CD71-0390-4FFF-86B3-34A2B208A500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FE096-D0D1-4E3A-83E8-C4CFA5980E0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63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77FC69-8F56-498B-B5D9-210476D93626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582E21-D9B9-4FC7-BF24-159BE79319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4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Sixth Outline Level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Seventh Outline LevelClick to edit Master text styles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Second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143000" lvl="2" indent="-2282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Third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1600200" lvl="3" indent="-22824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Fourth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2057400" lvl="4" indent="-228240">
              <a:lnSpc>
                <a:spcPct val="100000"/>
              </a:lnSpc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Fifth level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9/11/17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66AC9E2-460C-4DD9-B843-110103D8C5D7}" type="slidenum">
              <a:rPr lang="en-US" sz="12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Objects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EAB85-341F-9043-914D-264E2BF7A246}"/>
              </a:ext>
            </a:extLst>
          </p:cNvPr>
          <p:cNvSpPr/>
          <p:nvPr/>
        </p:nvSpPr>
        <p:spPr>
          <a:xfrm>
            <a:off x="304800" y="4762500"/>
            <a:ext cx="8534400" cy="15651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PracticeSuperSimpleObjectsBoxAndPointers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47585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</a:t>
            </a:r>
          </a:p>
        </p:txBody>
      </p:sp>
      <p:sp>
        <p:nvSpPr>
          <p:cNvPr id="14339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Understanding static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322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A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B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7" y="1143000"/>
            <a:ext cx="3538728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4488" y="1143000"/>
            <a:ext cx="5120640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</p:spTree>
    <p:extLst>
      <p:ext uri="{BB962C8B-B14F-4D97-AF65-F5344CB8AC3E}">
        <p14:creationId xmlns:p14="http://schemas.microsoft.com/office/powerpoint/2010/main" val="6453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237" y="914400"/>
            <a:ext cx="391577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String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 char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this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b="1" dirty="0" err="1">
                <a:solidFill>
                  <a:srgbClr val="7F0055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46464"/>
                </a:solidFill>
                <a:latin typeface="Consolas" panose="020B0609020204030204" pitchFamily="49" charset="0"/>
              </a:rPr>
              <a:t> @Override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String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toString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return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name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</a:p>
          <a:p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     " has a grade of 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   + </a:t>
            </a:r>
            <a:r>
              <a:rPr lang="en-US" b="1" dirty="0">
                <a:solidFill>
                  <a:srgbClr val="0000C0"/>
                </a:solidFill>
                <a:latin typeface="Consolas" panose="020B0609020204030204" pitchFamily="49" charset="0"/>
              </a:rPr>
              <a:t>grade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457200" y="126979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/>
              <a:t>Why fields can’t always be static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970" y="428196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OUTPUT – from Client program: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Adam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Bryan has a grade of </a:t>
            </a:r>
            <a:r>
              <a:rPr lang="en-US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Chris has a grade of C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30472" y="1143000"/>
            <a:ext cx="5486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b="1" dirty="0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"Adam"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'A'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"Bryan"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'B'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Student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Student(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"Chris"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A00FF"/>
                </a:solidFill>
                <a:latin typeface="Consolas" panose="020B0609020204030204" pitchFamily="49" charset="0"/>
              </a:rPr>
              <a:t>'C'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System.</a:t>
            </a:r>
            <a:r>
              <a:rPr lang="en-US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b="1" i="1" dirty="0">
                <a:solidFill>
                  <a:srgbClr val="6A3E3E"/>
                </a:solidFill>
                <a:latin typeface="Consolas" panose="020B0609020204030204" pitchFamily="49" charset="0"/>
              </a:rPr>
              <a:t>c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6EE8BA-BC4D-4E52-8BBA-2C93DFC1CA6E}"/>
              </a:ext>
            </a:extLst>
          </p:cNvPr>
          <p:cNvSpPr/>
          <p:nvPr/>
        </p:nvSpPr>
        <p:spPr>
          <a:xfrm>
            <a:off x="288236" y="1143000"/>
            <a:ext cx="3542235" cy="512671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F6CB8C-2CC8-4683-9D4B-70A2FCEC9941}"/>
              </a:ext>
            </a:extLst>
          </p:cNvPr>
          <p:cNvSpPr/>
          <p:nvPr/>
        </p:nvSpPr>
        <p:spPr>
          <a:xfrm>
            <a:off x="3906078" y="1143000"/>
            <a:ext cx="5118652" cy="512671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9AE14B-96CA-4665-A463-1ECB4C81ACBA}"/>
              </a:ext>
            </a:extLst>
          </p:cNvPr>
          <p:cNvSpPr txBox="1"/>
          <p:nvPr/>
        </p:nvSpPr>
        <p:spPr>
          <a:xfrm>
            <a:off x="4729963" y="791119"/>
            <a:ext cx="3687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program – of Student Class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FBA5E6-1BF8-4A93-A843-F6EB4A27A02E}"/>
              </a:ext>
            </a:extLst>
          </p:cNvPr>
          <p:cNvSpPr/>
          <p:nvPr/>
        </p:nvSpPr>
        <p:spPr>
          <a:xfrm>
            <a:off x="2176546" y="5716851"/>
            <a:ext cx="6881315" cy="10156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Static means there's only one instance of a field/method for every instance of a class that's created. So when you change a grade, they all change.</a:t>
            </a:r>
          </a:p>
        </p:txBody>
      </p:sp>
    </p:spTree>
    <p:extLst>
      <p:ext uri="{BB962C8B-B14F-4D97-AF65-F5344CB8AC3E}">
        <p14:creationId xmlns:p14="http://schemas.microsoft.com/office/powerpoint/2010/main" val="386206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do we make methods static?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Methods</a:t>
            </a:r>
          </a:p>
          <a:p>
            <a:pPr lvl="1"/>
            <a:r>
              <a:rPr lang="en-US" dirty="0"/>
              <a:t>Things like abs, </a:t>
            </a:r>
            <a:r>
              <a:rPr lang="en-US" dirty="0" err="1"/>
              <a:t>sqrt</a:t>
            </a:r>
            <a:r>
              <a:rPr lang="en-US" dirty="0"/>
              <a:t>, etc. </a:t>
            </a:r>
          </a:p>
          <a:p>
            <a:pPr lvl="1"/>
            <a:r>
              <a:rPr lang="en-US" dirty="0"/>
              <a:t>Don’t need an instance of a class to run them</a:t>
            </a:r>
          </a:p>
          <a:p>
            <a:r>
              <a:rPr lang="en-US" dirty="0"/>
              <a:t>How do I know?</a:t>
            </a:r>
          </a:p>
          <a:p>
            <a:pPr lvl="1"/>
            <a:r>
              <a:rPr lang="en-US" dirty="0"/>
              <a:t>No references to non-static fields/methods</a:t>
            </a:r>
          </a:p>
          <a:p>
            <a:pPr lvl="1"/>
            <a:r>
              <a:rPr lang="en-US" dirty="0"/>
              <a:t>No “this” keyword used in method</a:t>
            </a:r>
          </a:p>
        </p:txBody>
      </p:sp>
    </p:spTree>
    <p:extLst>
      <p:ext uri="{BB962C8B-B14F-4D97-AF65-F5344CB8AC3E}">
        <p14:creationId xmlns:p14="http://schemas.microsoft.com/office/powerpoint/2010/main" val="1678625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When do we make fields static?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Never</a:t>
            </a: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Seriously, this is disallowed for all the code you submit in CSSE220 (exception: CONSTANTS)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It makes your designs worse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it wasn’t disallowed, when would you use it?</a:t>
            </a:r>
            <a:endParaRPr lang="en-US" sz="2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Very rarely for memory efficiency, state that can’t be duplicated, or really meta code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BUT even professional programmers misuse static and cause themselves major problems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marL="743040" lvl="1" indent="-285480">
              <a:lnSpc>
                <a:spcPct val="100000"/>
              </a:lnSpc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They’ll talk about some positive uses in CSSE374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62430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88844" y="104097"/>
            <a:ext cx="92831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//other stuff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getMilesTravelled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this.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mileage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</a:t>
            </a:r>
            <a:r>
              <a:rPr lang="en-US" b="1" dirty="0">
                <a:solidFill>
                  <a:srgbClr val="7F0055"/>
                </a:solidFill>
                <a:highlight>
                  <a:srgbClr val="D4D4D4"/>
                </a:highlight>
                <a:latin typeface="Consolas"/>
              </a:rPr>
              <a:t>double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numberOfMiles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* 1.609344f;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//Elsewhere in a client program of Car class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//requires you to have a car object</a:t>
            </a:r>
            <a:endParaRPr lang="en-US" dirty="0">
              <a:solidFill>
                <a:srgbClr val="000000"/>
              </a:solidFill>
              <a:latin typeface="Consolas"/>
            </a:endParaRP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myCar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Car();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getMilesTravelled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requires you to have a car object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myCar.getMilesTravelled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());//output depends on code</a:t>
            </a: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convertMilesToKm</a:t>
            </a:r>
            <a:r>
              <a:rPr lang="en-US" dirty="0">
                <a:solidFill>
                  <a:srgbClr val="3F7F5F"/>
                </a:solidFill>
                <a:latin typeface="Consolas"/>
              </a:rPr>
              <a:t> can be called on the class Car itself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i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i="1" dirty="0" err="1">
                <a:solidFill>
                  <a:srgbClr val="000000"/>
                </a:solidFill>
                <a:latin typeface="Consolas"/>
              </a:rPr>
              <a:t>Car.</a:t>
            </a:r>
            <a:r>
              <a:rPr lang="en-US" i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convertMilesToKm</a:t>
            </a:r>
            <a:r>
              <a:rPr lang="en-US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(77));//output is </a:t>
            </a:r>
            <a:r>
              <a:rPr lang="en-US" sz="20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123.919488</a:t>
            </a:r>
            <a:endParaRPr lang="en-US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F59E2A-CBC6-4970-B6BE-9C00BED1A058}"/>
              </a:ext>
            </a:extLst>
          </p:cNvPr>
          <p:cNvSpPr/>
          <p:nvPr/>
        </p:nvSpPr>
        <p:spPr>
          <a:xfrm>
            <a:off x="248481" y="104098"/>
            <a:ext cx="8855764" cy="425918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3470EA-C8FE-4A5D-84BC-7816000841EB}"/>
              </a:ext>
            </a:extLst>
          </p:cNvPr>
          <p:cNvSpPr/>
          <p:nvPr/>
        </p:nvSpPr>
        <p:spPr>
          <a:xfrm>
            <a:off x="248481" y="5049948"/>
            <a:ext cx="8855765" cy="178817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919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8905" y="31553"/>
            <a:ext cx="928314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 {</a:t>
            </a:r>
          </a:p>
          <a:p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private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private </a:t>
            </a:r>
            <a:r>
              <a:rPr lang="en-US" b="1" dirty="0">
                <a:solidFill>
                  <a:srgbClr val="7F0055"/>
                </a:solidFill>
                <a:highlight>
                  <a:srgbClr val="FFFF00"/>
                </a:highlight>
                <a:latin typeface="Consolas"/>
              </a:rPr>
              <a:t>static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 = 0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   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public 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Bicycle(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speed) {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speed;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C0"/>
                </a:solidFill>
                <a:latin typeface="Consolas"/>
              </a:rPr>
              <a:t>++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b="1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getSpeed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en-US" b="1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speed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public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static 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getNumCreated</a:t>
            </a:r>
            <a:r>
              <a:rPr lang="en-US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{</a:t>
            </a:r>
          </a:p>
          <a:p>
            <a:r>
              <a:rPr lang="en-US" b="1" dirty="0">
                <a:solidFill>
                  <a:srgbClr val="7F0055"/>
                </a:solidFill>
                <a:latin typeface="Consolas"/>
              </a:rPr>
              <a:t>        return </a:t>
            </a:r>
            <a:r>
              <a:rPr lang="en-US" b="1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Bicycle</a:t>
            </a:r>
            <a:r>
              <a:rPr lang="en-US" b="1" dirty="0" err="1">
                <a:solidFill>
                  <a:srgbClr val="7F0055"/>
                </a:solidFill>
                <a:latin typeface="Consolas"/>
              </a:rPr>
              <a:t>.</a:t>
            </a:r>
            <a:r>
              <a:rPr lang="en-US" b="1" dirty="0" err="1">
                <a:solidFill>
                  <a:srgbClr val="0000C0"/>
                </a:solidFill>
                <a:latin typeface="Consolas"/>
              </a:rPr>
              <a:t>numCreated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    }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dirty="0">
              <a:solidFill>
                <a:srgbClr val="3F7F5F"/>
              </a:solidFill>
              <a:latin typeface="Consolas"/>
            </a:endParaRPr>
          </a:p>
          <a:p>
            <a:r>
              <a:rPr lang="en-US" dirty="0">
                <a:solidFill>
                  <a:srgbClr val="3F7F5F"/>
                </a:solidFill>
                <a:latin typeface="Consolas"/>
              </a:rPr>
              <a:t>// Client does not need Bicycle object for calling </a:t>
            </a:r>
            <a:r>
              <a:rPr lang="en-US" i="1" dirty="0" err="1">
                <a:solidFill>
                  <a:srgbClr val="3F7F5F"/>
                </a:solidFill>
                <a:latin typeface="Consolas"/>
              </a:rPr>
              <a:t>getNumCreated</a:t>
            </a:r>
            <a:endParaRPr lang="en-US" i="1" dirty="0">
              <a:solidFill>
                <a:srgbClr val="000000"/>
              </a:solidFill>
              <a:latin typeface="Consolas"/>
            </a:endParaRP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myBike1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18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/>
              </a:rPr>
              <a:t>Bicycle myBike2 =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Bicycle(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1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/>
              </a:rPr>
              <a:t>Bicycle.getNumCreated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() + </a:t>
            </a:r>
            <a:r>
              <a:rPr lang="en-US" dirty="0"/>
              <a:t>"  "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 + myBike1.getSpeed());</a:t>
            </a:r>
          </a:p>
          <a:p>
            <a:r>
              <a:rPr lang="en-US" sz="2200" b="1" dirty="0"/>
              <a:t>0</a:t>
            </a:r>
          </a:p>
          <a:p>
            <a:r>
              <a:rPr lang="en-US" sz="2200" b="1" dirty="0"/>
              <a:t>2 18</a:t>
            </a:r>
          </a:p>
        </p:txBody>
      </p:sp>
      <p:sp>
        <p:nvSpPr>
          <p:cNvPr id="3" name="Rectangle 9"/>
          <p:cNvSpPr>
            <a:spLocks/>
          </p:cNvSpPr>
          <p:nvPr/>
        </p:nvSpPr>
        <p:spPr bwMode="auto">
          <a:xfrm>
            <a:off x="7625172" y="6309350"/>
            <a:ext cx="1036926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Q12 - Q16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1FC12C-35E0-4F1D-AAC8-BEA6B36C28BD}"/>
              </a:ext>
            </a:extLst>
          </p:cNvPr>
          <p:cNvSpPr/>
          <p:nvPr/>
        </p:nvSpPr>
        <p:spPr>
          <a:xfrm>
            <a:off x="238542" y="104097"/>
            <a:ext cx="8855764" cy="440826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44365-DE8E-49F7-B06F-273DFD243B49}"/>
              </a:ext>
            </a:extLst>
          </p:cNvPr>
          <p:cNvSpPr/>
          <p:nvPr/>
        </p:nvSpPr>
        <p:spPr>
          <a:xfrm>
            <a:off x="238542" y="4584909"/>
            <a:ext cx="8855765" cy="221258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ways to do one thing:</a:t>
            </a:r>
            <a:br>
              <a:rPr lang="en-US" dirty="0"/>
            </a:br>
            <a:r>
              <a:rPr lang="en-US" dirty="0"/>
              <a:t>Static and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Point class we used as a Quiz</a:t>
            </a:r>
          </a:p>
          <a:p>
            <a:r>
              <a:rPr lang="en-US" dirty="0"/>
              <a:t>Let’s write code to enable the following to run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Point a = new Point( 0, 0 );</a:t>
            </a:r>
          </a:p>
          <a:p>
            <a:pPr marL="0" indent="0">
              <a:buNone/>
            </a:pPr>
            <a:r>
              <a:rPr lang="en-US" dirty="0"/>
              <a:t>Point b = new Point( 3, 4);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 </a:t>
            </a:r>
            <a:r>
              <a:rPr lang="en-US" dirty="0" err="1"/>
              <a:t>Point.distanceBetween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 );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  </a:t>
            </a:r>
            <a:r>
              <a:rPr lang="en-US" dirty="0" err="1"/>
              <a:t>a.distanceTo</a:t>
            </a:r>
            <a:r>
              <a:rPr lang="en-US" dirty="0"/>
              <a:t>( b ) 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1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446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Exercise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Start working on the TeamGradeBook homework. Try to finish the code for both add-student, add-absence and get-absences today</a:t>
            </a: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If you are confused about what to do, get help!</a:t>
            </a:r>
          </a:p>
        </p:txBody>
      </p:sp>
    </p:spTree>
    <p:extLst>
      <p:ext uri="{BB962C8B-B14F-4D97-AF65-F5344CB8AC3E}">
        <p14:creationId xmlns:p14="http://schemas.microsoft.com/office/powerpoint/2010/main" val="38316153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Talk about object references and box and pointer diagrams</a:t>
            </a:r>
          </a:p>
          <a:p>
            <a:r>
              <a:rPr lang="en-US" dirty="0"/>
              <a:t>Talk about static methods</a:t>
            </a:r>
          </a:p>
          <a:p>
            <a:r>
              <a:rPr lang="en-US" dirty="0"/>
              <a:t>Continue working on writing your own classes</a:t>
            </a:r>
          </a:p>
          <a:p>
            <a:r>
              <a:rPr lang="en-US" dirty="0"/>
              <a:t>Get started on </a:t>
            </a:r>
            <a:r>
              <a:rPr lang="en-US" dirty="0" err="1"/>
              <a:t>TeamGradebook</a:t>
            </a:r>
            <a:r>
              <a:rPr lang="en-US" dirty="0"/>
              <a:t>, your new assignment</a:t>
            </a:r>
          </a:p>
        </p:txBody>
      </p:sp>
    </p:spTree>
    <p:extLst>
      <p:ext uri="{BB962C8B-B14F-4D97-AF65-F5344CB8AC3E}">
        <p14:creationId xmlns:p14="http://schemas.microsoft.com/office/powerpoint/2010/main" val="2719131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TeamGradebook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a quick demo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Finishing up from last time...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Complete the StudentAssignments problem in the SuperSimpleObject project (or the one from last class)</a:t>
            </a:r>
          </a:p>
        </p:txBody>
      </p:sp>
    </p:spTree>
    <p:extLst>
      <p:ext uri="{BB962C8B-B14F-4D97-AF65-F5344CB8AC3E}">
        <p14:creationId xmlns:p14="http://schemas.microsoft.com/office/powerpoint/2010/main" val="15958574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Object References</a:t>
            </a:r>
          </a:p>
        </p:txBody>
      </p:sp>
      <p:sp>
        <p:nvSpPr>
          <p:cNvPr id="2560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Differences between primitive types and object types in Java</a:t>
            </a:r>
          </a:p>
        </p:txBody>
      </p:sp>
    </p:spTree>
    <p:extLst>
      <p:ext uri="{BB962C8B-B14F-4D97-AF65-F5344CB8AC3E}">
        <p14:creationId xmlns:p14="http://schemas.microsoft.com/office/powerpoint/2010/main" val="153536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 Variables Really Store?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rgbClr val="0070C0"/>
                </a:solidFill>
              </a:rPr>
              <a:t>primitive type </a:t>
            </a:r>
            <a:r>
              <a:rPr lang="en-US" dirty="0"/>
              <a:t>store </a:t>
            </a:r>
            <a:r>
              <a:rPr lang="en-US" i="1" dirty="0">
                <a:solidFill>
                  <a:srgbClr val="0070C0"/>
                </a:solidFill>
              </a:rPr>
              <a:t>values</a:t>
            </a:r>
          </a:p>
          <a:p>
            <a:pPr>
              <a:defRPr/>
            </a:pPr>
            <a:r>
              <a:rPr lang="en-US" dirty="0"/>
              <a:t>Variables of </a:t>
            </a:r>
            <a:r>
              <a:rPr lang="en-US" dirty="0">
                <a:solidFill>
                  <a:schemeClr val="accent3"/>
                </a:solidFill>
              </a:rPr>
              <a:t>class type </a:t>
            </a:r>
            <a:r>
              <a:rPr lang="en-US" dirty="0"/>
              <a:t>store </a:t>
            </a:r>
            <a:r>
              <a:rPr lang="en-US" i="1" dirty="0">
                <a:solidFill>
                  <a:schemeClr val="accent3"/>
                </a:solidFill>
              </a:rPr>
              <a:t>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3151" y="5257621"/>
            <a:ext cx="84010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20;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Rectangle(x, y, 5, 5);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5886450" y="4423795"/>
            <a:ext cx="1143000" cy="407988"/>
            <a:chOff x="4572000" y="3935412"/>
            <a:chExt cx="1143000" cy="407988"/>
          </a:xfrm>
        </p:grpSpPr>
        <p:sp>
          <p:nvSpPr>
            <p:cNvPr id="8" name="Rectangle 7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86450" y="5183413"/>
            <a:ext cx="1143000" cy="415926"/>
            <a:chOff x="4572000" y="4621212"/>
            <a:chExt cx="1143000" cy="415926"/>
          </a:xfrm>
        </p:grpSpPr>
        <p:sp>
          <p:nvSpPr>
            <p:cNvPr id="9" name="Rectangle 8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20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772400" y="2718198"/>
            <a:ext cx="885826" cy="2547144"/>
            <a:chOff x="7629525" y="2310606"/>
            <a:chExt cx="885826" cy="2547144"/>
          </a:xfrm>
        </p:grpSpPr>
        <p:sp>
          <p:nvSpPr>
            <p:cNvPr id="15" name="Rectangle 14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20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857875" y="3550842"/>
            <a:ext cx="1914525" cy="407988"/>
            <a:chOff x="5715000" y="3143250"/>
            <a:chExt cx="1914525" cy="407988"/>
          </a:xfrm>
        </p:grpSpPr>
        <p:grpSp>
          <p:nvGrpSpPr>
            <p:cNvPr id="24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0" name="Straight Arrow Connector 19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46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Assignment Copies </a:t>
            </a:r>
            <a:r>
              <a:rPr lang="en-US" dirty="0">
                <a:solidFill>
                  <a:schemeClr val="accent3"/>
                </a:solidFill>
              </a:rPr>
              <a:t>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1300" y="1215230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Actual</a:t>
            </a:r>
            <a:r>
              <a:rPr lang="en-US" dirty="0"/>
              <a:t> value for number types</a:t>
            </a: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Reference</a:t>
            </a:r>
            <a:r>
              <a:rPr lang="en-US" dirty="0"/>
              <a:t> value for object types</a:t>
            </a:r>
          </a:p>
          <a:p>
            <a:pPr lvl="1">
              <a:defRPr/>
            </a:pPr>
            <a:r>
              <a:rPr lang="en-US" dirty="0"/>
              <a:t>The actual </a:t>
            </a:r>
            <a:r>
              <a:rPr lang="en-US" b="1" dirty="0">
                <a:solidFill>
                  <a:schemeClr val="accent3"/>
                </a:solidFill>
              </a:rPr>
              <a:t>object is not copied</a:t>
            </a:r>
          </a:p>
          <a:p>
            <a:pPr lvl="1">
              <a:defRPr/>
            </a:pPr>
            <a:r>
              <a:rPr lang="en-US" dirty="0"/>
              <a:t>The </a:t>
            </a:r>
            <a:r>
              <a:rPr lang="en-US" b="1" dirty="0">
                <a:solidFill>
                  <a:schemeClr val="accent3"/>
                </a:solidFill>
              </a:rPr>
              <a:t>reference value </a:t>
            </a:r>
            <a:r>
              <a:rPr lang="en-US" dirty="0"/>
              <a:t>(“the pointer”) </a:t>
            </a:r>
            <a:r>
              <a:rPr lang="en-US" b="1" dirty="0">
                <a:solidFill>
                  <a:schemeClr val="accent3"/>
                </a:solidFill>
              </a:rPr>
              <a:t>is copied</a:t>
            </a:r>
          </a:p>
          <a:p>
            <a:pPr>
              <a:defRPr/>
            </a:pPr>
            <a:r>
              <a:rPr lang="en-US" dirty="0"/>
              <a:t>Consider:</a:t>
            </a:r>
          </a:p>
          <a:p>
            <a:pPr lvl="1">
              <a:defRPr/>
            </a:pP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733" y="4125322"/>
            <a:ext cx="840105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x = 10;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 err="1">
                <a:solidFill>
                  <a:srgbClr val="0070C0"/>
                </a:solidFill>
                <a:latin typeface="Lucida Sans Typewriter" pitchFamily="49" charset="0"/>
              </a:rPr>
              <a:t>int</a:t>
            </a: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 y = 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rgbClr val="0070C0"/>
                </a:solidFill>
                <a:latin typeface="Lucida Sans Typewriter" pitchFamily="49" charset="0"/>
              </a:rPr>
              <a:t>y = 20;</a:t>
            </a:r>
            <a:b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</a:br>
            <a:endParaRPr lang="en-US" sz="2400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 = new Rectangle(5, 6, 7, 8);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Rectangle box2 = box;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>
                <a:solidFill>
                  <a:schemeClr val="accent3"/>
                </a:solidFill>
                <a:latin typeface="Lucida Sans Typewriter" pitchFamily="49" charset="0"/>
              </a:rPr>
              <a:t>box2.translate(4, 4);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43250" y="3583782"/>
            <a:ext cx="1143000" cy="407988"/>
            <a:chOff x="4572000" y="3935412"/>
            <a:chExt cx="1143000" cy="407988"/>
          </a:xfrm>
        </p:grpSpPr>
        <p:sp>
          <p:nvSpPr>
            <p:cNvPr id="7" name="Rectangle 6"/>
            <p:cNvSpPr/>
            <p:nvPr/>
          </p:nvSpPr>
          <p:spPr>
            <a:xfrm>
              <a:off x="5086350" y="3935412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4572000" y="39354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x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143250" y="4334670"/>
            <a:ext cx="1143000" cy="415926"/>
            <a:chOff x="4572000" y="4621212"/>
            <a:chExt cx="1143000" cy="415926"/>
          </a:xfrm>
        </p:grpSpPr>
        <p:sp>
          <p:nvSpPr>
            <p:cNvPr id="10" name="Rectangle 9"/>
            <p:cNvSpPr/>
            <p:nvPr/>
          </p:nvSpPr>
          <p:spPr>
            <a:xfrm>
              <a:off x="5086350" y="462915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0" y="4621212"/>
              <a:ext cx="628650" cy="40798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sz="20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858124" y="2343150"/>
            <a:ext cx="885826" cy="2547144"/>
            <a:chOff x="7629525" y="2310606"/>
            <a:chExt cx="885826" cy="2547144"/>
          </a:xfrm>
        </p:grpSpPr>
        <p:sp>
          <p:nvSpPr>
            <p:cNvPr id="13" name="Rectangle 12"/>
            <p:cNvSpPr/>
            <p:nvPr/>
          </p:nvSpPr>
          <p:spPr>
            <a:xfrm>
              <a:off x="7772400" y="4229100"/>
              <a:ext cx="628650" cy="407988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grpSp>
          <p:nvGrpSpPr>
            <p:cNvPr id="14" name="Group 22"/>
            <p:cNvGrpSpPr/>
            <p:nvPr/>
          </p:nvGrpSpPr>
          <p:grpSpPr>
            <a:xfrm>
              <a:off x="7629525" y="2310606"/>
              <a:ext cx="885826" cy="2547144"/>
              <a:chOff x="7629525" y="2310606"/>
              <a:chExt cx="885826" cy="2547144"/>
            </a:xfrm>
          </p:grpSpPr>
          <p:sp>
            <p:nvSpPr>
              <p:cNvPr id="15" name="Rectangle 11"/>
              <p:cNvSpPr/>
              <p:nvPr/>
            </p:nvSpPr>
            <p:spPr>
              <a:xfrm>
                <a:off x="7772400" y="2514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5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7772400" y="3074988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6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7772400" y="365760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dirty="0"/>
                  <a:t>7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7629525" y="2310606"/>
                <a:ext cx="885826" cy="2547144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/>
          <p:cNvGrpSpPr/>
          <p:nvPr/>
        </p:nvGrpSpPr>
        <p:grpSpPr>
          <a:xfrm>
            <a:off x="5943599" y="3478212"/>
            <a:ext cx="1914525" cy="407988"/>
            <a:chOff x="5715000" y="3143250"/>
            <a:chExt cx="1914525" cy="407988"/>
          </a:xfrm>
        </p:grpSpPr>
        <p:grpSp>
          <p:nvGrpSpPr>
            <p:cNvPr id="20" name="Group 23"/>
            <p:cNvGrpSpPr/>
            <p:nvPr/>
          </p:nvGrpSpPr>
          <p:grpSpPr>
            <a:xfrm>
              <a:off x="5715000" y="3143250"/>
              <a:ext cx="1371600" cy="407988"/>
              <a:chOff x="5715000" y="3143250"/>
              <a:chExt cx="1371600" cy="407988"/>
            </a:xfrm>
          </p:grpSpPr>
          <p:sp>
            <p:nvSpPr>
              <p:cNvPr id="22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715000" y="3143250"/>
                <a:ext cx="8572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</a:t>
                </a:r>
              </a:p>
            </p:txBody>
          </p:sp>
        </p:grpSp>
        <p:cxnSp>
          <p:nvCxnSpPr>
            <p:cNvPr id="21" name="Straight Arrow Connector 20"/>
            <p:cNvCxnSpPr/>
            <p:nvPr/>
          </p:nvCxnSpPr>
          <p:spPr>
            <a:xfrm flipV="1">
              <a:off x="6800850" y="3143250"/>
              <a:ext cx="828675" cy="171450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3829050" y="419820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20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715000" y="3616722"/>
            <a:ext cx="2143124" cy="1020366"/>
            <a:chOff x="5486400" y="2530872"/>
            <a:chExt cx="2143124" cy="1020366"/>
          </a:xfrm>
        </p:grpSpPr>
        <p:grpSp>
          <p:nvGrpSpPr>
            <p:cNvPr id="27" name="Group 23"/>
            <p:cNvGrpSpPr/>
            <p:nvPr/>
          </p:nvGrpSpPr>
          <p:grpSpPr>
            <a:xfrm>
              <a:off x="5486400" y="3143250"/>
              <a:ext cx="1600200" cy="407988"/>
              <a:chOff x="5486400" y="3143250"/>
              <a:chExt cx="1600200" cy="407988"/>
            </a:xfrm>
          </p:grpSpPr>
          <p:sp>
            <p:nvSpPr>
              <p:cNvPr id="29" name="Rectangle 15"/>
              <p:cNvSpPr/>
              <p:nvPr/>
            </p:nvSpPr>
            <p:spPr>
              <a:xfrm>
                <a:off x="6457950" y="3143250"/>
                <a:ext cx="628650" cy="407988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86400" y="3143250"/>
                <a:ext cx="1085850" cy="40798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91440" bIns="91440" rtlCol="0" anchor="ctr"/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box2  </a:t>
                </a:r>
              </a:p>
            </p:txBody>
          </p:sp>
        </p:grpSp>
        <p:cxnSp>
          <p:nvCxnSpPr>
            <p:cNvPr id="28" name="Straight Arrow Connector 27"/>
            <p:cNvCxnSpPr>
              <a:endCxn id="18" idx="1"/>
            </p:cNvCxnSpPr>
            <p:nvPr/>
          </p:nvCxnSpPr>
          <p:spPr>
            <a:xfrm flipV="1">
              <a:off x="6800850" y="2530872"/>
              <a:ext cx="828674" cy="78382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8000999" y="2343150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058150" y="2883753"/>
            <a:ext cx="1085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× </a:t>
            </a:r>
            <a:r>
              <a:rPr lang="en-US" sz="24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2927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Reference vs Value Equality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457200" y="1598760"/>
            <a:ext cx="4571640" cy="820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String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 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= </a:t>
            </a:r>
            <a:r>
              <a:rPr lang="en-US" sz="1200" b="0" strike="noStrike" spc="-1">
                <a:solidFill>
                  <a:srgbClr val="3933F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"hello"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t1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t2</a:t>
            </a:r>
            <a:r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461880" y="1193760"/>
            <a:ext cx="17935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4269240" y="1234800"/>
            <a:ext cx="2220120" cy="303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gets printed here?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1809000" y="4736520"/>
            <a:ext cx="576000" cy="36180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6"/>
          <p:cNvSpPr/>
          <p:nvPr/>
        </p:nvSpPr>
        <p:spPr>
          <a:xfrm>
            <a:off x="1407240" y="4753440"/>
            <a:ext cx="36396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l1</a:t>
            </a:r>
          </a:p>
        </p:txBody>
      </p:sp>
      <p:sp>
        <p:nvSpPr>
          <p:cNvPr id="175" name="CustomShape 7"/>
          <p:cNvSpPr/>
          <p:nvPr/>
        </p:nvSpPr>
        <p:spPr>
          <a:xfrm>
            <a:off x="3105720" y="433368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8"/>
          <p:cNvSpPr/>
          <p:nvPr/>
        </p:nvSpPr>
        <p:spPr>
          <a:xfrm>
            <a:off x="3533760" y="444528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7" name="CustomShape 9"/>
          <p:cNvSpPr/>
          <p:nvPr/>
        </p:nvSpPr>
        <p:spPr>
          <a:xfrm>
            <a:off x="3236040" y="446220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78" name="CustomShape 10"/>
          <p:cNvSpPr/>
          <p:nvPr/>
        </p:nvSpPr>
        <p:spPr>
          <a:xfrm>
            <a:off x="3533760" y="49395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CustomShape 11"/>
          <p:cNvSpPr/>
          <p:nvPr/>
        </p:nvSpPr>
        <p:spPr>
          <a:xfrm>
            <a:off x="3236040" y="49564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80" name="CustomShape 12"/>
          <p:cNvSpPr/>
          <p:nvPr/>
        </p:nvSpPr>
        <p:spPr>
          <a:xfrm flipV="1">
            <a:off x="2385360" y="4905000"/>
            <a:ext cx="720000" cy="122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3"/>
          <p:cNvSpPr/>
          <p:nvPr/>
        </p:nvSpPr>
        <p:spPr>
          <a:xfrm flipH="1">
            <a:off x="2260080" y="2550960"/>
            <a:ext cx="182700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May print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or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CustomShape 14"/>
          <p:cNvSpPr/>
          <p:nvPr/>
        </p:nvSpPr>
        <p:spPr>
          <a:xfrm flipH="1">
            <a:off x="1314000" y="3065040"/>
            <a:ext cx="96336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CustomShape 15"/>
          <p:cNvSpPr/>
          <p:nvPr/>
        </p:nvSpPr>
        <p:spPr>
          <a:xfrm flipH="1">
            <a:off x="3362400" y="2082600"/>
            <a:ext cx="5479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844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16"/>
          <p:cNvSpPr/>
          <p:nvPr/>
        </p:nvSpPr>
        <p:spPr>
          <a:xfrm flipV="1">
            <a:off x="1795680" y="2442240"/>
            <a:ext cx="360" cy="622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17"/>
          <p:cNvSpPr/>
          <p:nvPr/>
        </p:nvSpPr>
        <p:spPr>
          <a:xfrm flipH="1" flipV="1">
            <a:off x="6876360" y="3065040"/>
            <a:ext cx="1009440" cy="208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6" name="CustomShape 18"/>
          <p:cNvSpPr/>
          <p:nvPr/>
        </p:nvSpPr>
        <p:spPr>
          <a:xfrm>
            <a:off x="5130720" y="4668840"/>
            <a:ext cx="555480" cy="40284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CustomShape 19"/>
          <p:cNvSpPr/>
          <p:nvPr/>
        </p:nvSpPr>
        <p:spPr>
          <a:xfrm>
            <a:off x="4696920" y="4685760"/>
            <a:ext cx="4006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l2</a:t>
            </a:r>
          </a:p>
        </p:txBody>
      </p:sp>
      <p:sp>
        <p:nvSpPr>
          <p:cNvPr id="188" name="CustomShape 20"/>
          <p:cNvSpPr/>
          <p:nvPr/>
        </p:nvSpPr>
        <p:spPr>
          <a:xfrm>
            <a:off x="6315480" y="4304520"/>
            <a:ext cx="1076040" cy="114228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21"/>
          <p:cNvSpPr/>
          <p:nvPr/>
        </p:nvSpPr>
        <p:spPr>
          <a:xfrm>
            <a:off x="6743520" y="441576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0" name="CustomShape 22"/>
          <p:cNvSpPr/>
          <p:nvPr/>
        </p:nvSpPr>
        <p:spPr>
          <a:xfrm>
            <a:off x="6445800" y="443268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0</a:t>
            </a:r>
          </a:p>
        </p:txBody>
      </p:sp>
      <p:sp>
        <p:nvSpPr>
          <p:cNvPr id="191" name="CustomShape 23"/>
          <p:cNvSpPr/>
          <p:nvPr/>
        </p:nvSpPr>
        <p:spPr>
          <a:xfrm>
            <a:off x="6743520" y="4910400"/>
            <a:ext cx="534240" cy="385920"/>
          </a:xfrm>
          <a:prstGeom prst="rect">
            <a:avLst/>
          </a:prstGeom>
          <a:noFill/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2" name="CustomShape 24"/>
          <p:cNvSpPr/>
          <p:nvPr/>
        </p:nvSpPr>
        <p:spPr>
          <a:xfrm>
            <a:off x="6445800" y="4927320"/>
            <a:ext cx="3074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1</a:t>
            </a:r>
          </a:p>
        </p:txBody>
      </p:sp>
      <p:sp>
        <p:nvSpPr>
          <p:cNvPr id="193" name="CustomShape 25"/>
          <p:cNvSpPr/>
          <p:nvPr/>
        </p:nvSpPr>
        <p:spPr>
          <a:xfrm>
            <a:off x="5686920" y="4870440"/>
            <a:ext cx="6282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4" name="CustomShape 26"/>
          <p:cNvSpPr/>
          <p:nvPr/>
        </p:nvSpPr>
        <p:spPr>
          <a:xfrm>
            <a:off x="4255200" y="1560960"/>
            <a:ext cx="4706640" cy="1550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 </a:t>
            </a:r>
            <a:r>
              <a:rPr lang="en-US" sz="1200" b="0" strike="noStrike" spc="-1" dirty="0">
                <a:solidFill>
                  <a:srgbClr val="931A68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new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ArrayList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&lt;Integer&gt;();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.add(1);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.add(2);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 == 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System.</a:t>
            </a:r>
            <a:r>
              <a:rPr lang="en-US" sz="1200" b="0" strike="noStrike" spc="-1" dirty="0" err="1">
                <a:solidFill>
                  <a:srgbClr val="0326CC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out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.println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l1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.equals(</a:t>
            </a:r>
            <a:r>
              <a:rPr lang="en-US" sz="1200" b="0" strike="noStrike" spc="-1" dirty="0">
                <a:solidFill>
                  <a:srgbClr val="7E504F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l2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Monaco"/>
              </a:rPr>
              <a:t>));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5" name="CustomShape 27"/>
          <p:cNvSpPr/>
          <p:nvPr/>
        </p:nvSpPr>
        <p:spPr>
          <a:xfrm flipH="1">
            <a:off x="7885440" y="312048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true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28"/>
          <p:cNvSpPr/>
          <p:nvPr/>
        </p:nvSpPr>
        <p:spPr>
          <a:xfrm flipH="1">
            <a:off x="7048440" y="2734560"/>
            <a:ext cx="9003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1680"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9"/>
          <p:cNvSpPr/>
          <p:nvPr/>
        </p:nvSpPr>
        <p:spPr>
          <a:xfrm flipH="1">
            <a:off x="7885440" y="2580840"/>
            <a:ext cx="1027080" cy="303480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Prints </a:t>
            </a:r>
            <a:r>
              <a:rPr lang="en-US" sz="14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false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30"/>
          <p:cNvSpPr/>
          <p:nvPr/>
        </p:nvSpPr>
        <p:spPr>
          <a:xfrm>
            <a:off x="2173320" y="3601440"/>
            <a:ext cx="4631040" cy="3646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== operator compares references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9" name="CustomShape 31"/>
          <p:cNvSpPr/>
          <p:nvPr/>
        </p:nvSpPr>
        <p:spPr>
          <a:xfrm>
            <a:off x="2038320" y="5900760"/>
            <a:ext cx="4972680" cy="364680"/>
          </a:xfrm>
          <a:prstGeom prst="rect">
            <a:avLst/>
          </a:prstGeom>
          <a:ln>
            <a:rou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equals(), in general, compares values of two objects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CustomShape 32"/>
          <p:cNvSpPr/>
          <p:nvPr/>
        </p:nvSpPr>
        <p:spPr>
          <a:xfrm>
            <a:off x="2743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1" name="CustomShape 33"/>
          <p:cNvSpPr/>
          <p:nvPr/>
        </p:nvSpPr>
        <p:spPr>
          <a:xfrm>
            <a:off x="6001200" y="3970800"/>
            <a:ext cx="360" cy="860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/>
        </p:style>
      </p:sp>
      <p:sp>
        <p:nvSpPr>
          <p:cNvPr id="202" name="CustomShape 34"/>
          <p:cNvSpPr/>
          <p:nvPr/>
        </p:nvSpPr>
        <p:spPr>
          <a:xfrm flipH="1" flipV="1">
            <a:off x="3896640" y="4712760"/>
            <a:ext cx="772200" cy="1186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3" name="CustomShape 35"/>
          <p:cNvSpPr/>
          <p:nvPr/>
        </p:nvSpPr>
        <p:spPr>
          <a:xfrm flipV="1">
            <a:off x="4696920" y="4645080"/>
            <a:ext cx="2179080" cy="12546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4" name="CustomShape 36"/>
          <p:cNvSpPr/>
          <p:nvPr/>
        </p:nvSpPr>
        <p:spPr>
          <a:xfrm flipH="1" flipV="1">
            <a:off x="3909600" y="5226480"/>
            <a:ext cx="1907640" cy="673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5" name="CustomShape 37"/>
          <p:cNvSpPr/>
          <p:nvPr/>
        </p:nvSpPr>
        <p:spPr>
          <a:xfrm flipV="1">
            <a:off x="5845320" y="5172480"/>
            <a:ext cx="1057680" cy="727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round/>
            <a:tailEnd type="triangl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/>
        </p:style>
      </p:sp>
      <p:sp>
        <p:nvSpPr>
          <p:cNvPr id="206" name="Line 38"/>
          <p:cNvSpPr/>
          <p:nvPr/>
        </p:nvSpPr>
        <p:spPr>
          <a:xfrm>
            <a:off x="3897360" y="2082600"/>
            <a:ext cx="360" cy="468360"/>
          </a:xfrm>
          <a:prstGeom prst="line">
            <a:avLst/>
          </a:prstGeom>
          <a:ln w="28440"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3236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" grpId="0"/>
      <p:bldP spid="171" grpId="0"/>
      <p:bldP spid="172" grpId="0"/>
      <p:bldP spid="174" grpId="0"/>
      <p:bldP spid="176" grpId="0" animBg="1"/>
      <p:bldP spid="177" grpId="0"/>
      <p:bldP spid="178" grpId="0" animBg="1"/>
      <p:bldP spid="179" grpId="0"/>
      <p:bldP spid="181" grpId="0" animBg="1"/>
      <p:bldP spid="182" grpId="0" animBg="1"/>
      <p:bldP spid="187" grpId="0"/>
      <p:bldP spid="189" grpId="0" animBg="1"/>
      <p:bldP spid="190" grpId="0"/>
      <p:bldP spid="191" grpId="0" animBg="1"/>
      <p:bldP spid="192" grpId="0"/>
      <p:bldP spid="194" grpId="0"/>
      <p:bldP spid="195" grpId="0" animBg="1"/>
      <p:bldP spid="197" grpId="0" animBg="1"/>
      <p:bldP spid="198" grpId="0" animBg="1"/>
      <p:bldP spid="19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Boxes and lines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NO ARROWS FOR PRIMITIVES!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Key word new is a clue… draw a box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When you pass an Object into a method YOU PASS THE REFERENCE, so if you change it, it changes elsewhere!</a:t>
            </a:r>
          </a:p>
          <a:p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sym typeface="Wingdings" panose="05000000000000000000" pitchFamily="2" charset="2"/>
              </a:rPr>
              <a:t>Notice arrow pointing to null,  null is not in a box!</a:t>
            </a:r>
          </a:p>
          <a:p>
            <a:r>
              <a:rPr lang="en-US" dirty="0"/>
              <a:t>SMALL BOXES MUST NOT POINT TO OTHER  SMALL BOXES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001000" y="6248400"/>
            <a:ext cx="939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 – Q11</a:t>
            </a:r>
          </a:p>
        </p:txBody>
      </p:sp>
    </p:spTree>
    <p:extLst>
      <p:ext uri="{BB962C8B-B14F-4D97-AF65-F5344CB8AC3E}">
        <p14:creationId xmlns:p14="http://schemas.microsoft.com/office/powerpoint/2010/main" val="792907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</TotalTime>
  <Words>1743</Words>
  <Application>Microsoft Macintosh PowerPoint</Application>
  <PresentationFormat>On-screen Show (4:3)</PresentationFormat>
  <Paragraphs>299</Paragraphs>
  <Slides>19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Consolas</vt:lpstr>
      <vt:lpstr>Lucida Sans Typewriter</vt:lpstr>
      <vt:lpstr>Monaco</vt:lpstr>
      <vt:lpstr>Symbol</vt:lpstr>
      <vt:lpstr>Times New Roman</vt:lpstr>
      <vt:lpstr>Wingdings</vt:lpstr>
      <vt:lpstr>Office Theme</vt:lpstr>
      <vt:lpstr>CSSE 220</vt:lpstr>
      <vt:lpstr>Plan for today</vt:lpstr>
      <vt:lpstr>TeamGradebook</vt:lpstr>
      <vt:lpstr>PowerPoint Presentation</vt:lpstr>
      <vt:lpstr>Object References</vt:lpstr>
      <vt:lpstr>What Do Variables Really Store?</vt:lpstr>
      <vt:lpstr>Assignment Copies Values</vt:lpstr>
      <vt:lpstr>PowerPoint Presentation</vt:lpstr>
      <vt:lpstr>Boxes and lines exercise</vt:lpstr>
      <vt:lpstr>Static</vt:lpstr>
      <vt:lpstr>Why fields can’t always be static</vt:lpstr>
      <vt:lpstr>Why fields can’t always be static</vt:lpstr>
      <vt:lpstr>When do we make methods static?</vt:lpstr>
      <vt:lpstr>PowerPoint Presentation</vt:lpstr>
      <vt:lpstr>PowerPoint Presentation</vt:lpstr>
      <vt:lpstr>PowerPoint Presentation</vt:lpstr>
      <vt:lpstr>Two ways to do one thing: Static and Instance</vt:lpstr>
      <vt:lpstr>Live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dc:description/>
  <cp:lastModifiedBy>Hollingsworth, Joseph</cp:lastModifiedBy>
  <cp:revision>66</cp:revision>
  <dcterms:created xsi:type="dcterms:W3CDTF">2011-03-10T14:54:15Z</dcterms:created>
  <dcterms:modified xsi:type="dcterms:W3CDTF">2022-02-24T20:17:00Z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15.0031</vt:lpwstr>
  </property>
  <property fmtid="{D5CDD505-2E9C-101B-9397-08002B2CF9AE}" pid="3" name="HiddenSlides">
    <vt:i4>2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</Properties>
</file>