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4" r:id="rId3"/>
    <p:sldId id="261" r:id="rId4"/>
    <p:sldId id="278" r:id="rId5"/>
    <p:sldId id="262" r:id="rId6"/>
    <p:sldId id="280" r:id="rId7"/>
    <p:sldId id="279" r:id="rId8"/>
    <p:sldId id="285" r:id="rId9"/>
    <p:sldId id="264" r:id="rId10"/>
    <p:sldId id="265" r:id="rId11"/>
    <p:sldId id="276" r:id="rId12"/>
    <p:sldId id="277" r:id="rId13"/>
    <p:sldId id="275" r:id="rId14"/>
    <p:sldId id="266" r:id="rId15"/>
    <p:sldId id="267" r:id="rId16"/>
    <p:sldId id="281" r:id="rId17"/>
    <p:sldId id="284" r:id="rId18"/>
    <p:sldId id="270" r:id="rId19"/>
    <p:sldId id="282" r:id="rId20"/>
    <p:sldId id="283" r:id="rId21"/>
    <p:sldId id="271" r:id="rId22"/>
    <p:sldId id="272" r:id="rId23"/>
    <p:sldId id="273" r:id="rId24"/>
    <p:sldId id="257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71156" autoAdjust="0"/>
  </p:normalViewPr>
  <p:slideViewPr>
    <p:cSldViewPr snapToObjects="1">
      <p:cViewPr varScale="1">
        <p:scale>
          <a:sx n="85" d="100"/>
          <a:sy n="85" d="100"/>
        </p:scale>
        <p:origin x="28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V1f8brgzNm9bcj1giJqIg5MVgJjqbOTsFt9p6tBq_o/edit#gid=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Bring</a:t>
            </a:r>
            <a:r>
              <a:rPr lang="en-US" baseline="0" dirty="0"/>
              <a:t> </a:t>
            </a:r>
            <a:r>
              <a:rPr lang="en-US" dirty="0"/>
              <a:t>a few playing cards</a:t>
            </a:r>
            <a:r>
              <a:rPr lang="en-US" baseline="0" dirty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Bring a copy of the yellow pages. Make sure the page numbers on the “</a:t>
            </a:r>
            <a:r>
              <a:rPr lang="en-US" b="1" baseline="0" dirty="0"/>
              <a:t>Searching</a:t>
            </a:r>
            <a:r>
              <a:rPr lang="en-US" baseline="0" dirty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Remember </a:t>
            </a:r>
            <a:r>
              <a:rPr lang="en-US" dirty="0" err="1"/>
              <a:t>Shlemiel</a:t>
            </a:r>
            <a:r>
              <a:rPr lang="en-US" dirty="0"/>
              <a:t>.  His technique worked well for small inputs (i.e., short roads), but got worse and worse.</a:t>
            </a:r>
          </a:p>
          <a:p>
            <a:r>
              <a:rPr lang="en-US" dirty="0"/>
              <a:t>Handy fact is animated.  Note that we can derive the fact for even n by working outside in.</a:t>
            </a:r>
          </a:p>
          <a:p>
            <a:endParaRPr lang="en-US" dirty="0"/>
          </a:p>
          <a:p>
            <a:r>
              <a:rPr lang="en-US" dirty="0"/>
              <a:t>Have them work on Q2-6.  Solve Q7 together on board.</a:t>
            </a:r>
          </a:p>
          <a:p>
            <a:r>
              <a:rPr lang="en-US" dirty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Work out c and n0 for each of the examples on the quiz.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[Review algorithm using cards</a:t>
            </a:r>
            <a:r>
              <a:rPr lang="en-US" baseline="0" dirty="0"/>
              <a:t> or BIG LETTERS]</a:t>
            </a:r>
          </a:p>
          <a:p>
            <a:endParaRPr lang="en-US" baseline="0" dirty="0"/>
          </a:p>
          <a:p>
            <a:r>
              <a:rPr lang="en-US" baseline="0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First item in the array is in the 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start iterating over the unsorted part from index 1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Bubble </a:t>
            </a:r>
            <a:r>
              <a:rPr lang="en-US" baseline="0"/>
              <a:t>elements up from </a:t>
            </a:r>
            <a:r>
              <a:rPr lang="en-US" baseline="0" dirty="0"/>
              <a:t>sorted part to make room for next element in unsorted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Put that element at rightful location in sorted part.</a:t>
            </a: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6DFF-996D-41AE-AF31-9A66E4DAA4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Slides animated to do an activity</a:t>
            </a:r>
            <a:r>
              <a:rPr lang="en-US" baseline="0" dirty="0"/>
              <a:t> in class to force student to realize how long it takes to figure out a number.</a:t>
            </a:r>
          </a:p>
          <a:p>
            <a:r>
              <a:rPr lang="en-US" baseline="0" dirty="0"/>
              <a:t>Script: Ask students to guess the number from 1 to 100</a:t>
            </a:r>
          </a:p>
          <a:p>
            <a:r>
              <a:rPr lang="en-US" baseline="0" dirty="0"/>
              <a:t>After a while they will probably get systematic about guessing it</a:t>
            </a:r>
          </a:p>
          <a:p>
            <a:r>
              <a:rPr lang="en-US" baseline="0" dirty="0"/>
              <a:t>Ask students to do the same for 1 to 1000, they will say </a:t>
            </a:r>
            <a:r>
              <a:rPr lang="en-US" baseline="0" dirty="0" err="1"/>
              <a:t>Nooooo</a:t>
            </a:r>
            <a:r>
              <a:rPr lang="en-US" baseline="0" dirty="0"/>
              <a:t> that’s too hard, reveal the answer after asking one student to take a guess (which they should miss)</a:t>
            </a:r>
          </a:p>
          <a:p>
            <a:r>
              <a:rPr lang="en-US" baseline="0" dirty="0"/>
              <a:t>Now, as them to guess the number but you will tell them if the answer is lower or higher than their guess.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6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1,000,000/</a:t>
            </a:r>
            <a:r>
              <a:rPr lang="en-US" baseline="0" dirty="0"/>
              <a:t> (2^X) &lt;= 1</a:t>
            </a:r>
          </a:p>
          <a:p>
            <a:r>
              <a:rPr lang="en-US" baseline="0" dirty="0"/>
              <a:t>1,000,000 &lt;= 2^X</a:t>
            </a:r>
          </a:p>
          <a:p>
            <a:r>
              <a:rPr lang="en-US" baseline="0" dirty="0"/>
              <a:t>Log2(1,000,000) = X</a:t>
            </a:r>
          </a:p>
          <a:p>
            <a:endParaRPr lang="en-US" baseline="0" dirty="0"/>
          </a:p>
          <a:p>
            <a:r>
              <a:rPr lang="en-US" baseline="0" dirty="0"/>
              <a:t>2^X = 1,000,000 =&gt;    log 2(  1,000,000) = X</a:t>
            </a:r>
          </a:p>
          <a:p>
            <a:endParaRPr lang="en-US" baseline="0" dirty="0"/>
          </a:p>
          <a:p>
            <a:r>
              <a:rPr lang="en-US" baseline="0" dirty="0"/>
              <a:t>Binary search log2( N) -&gt; cuts possibilities in half each time</a:t>
            </a:r>
          </a:p>
          <a:p>
            <a:endParaRPr lang="en-US" dirty="0"/>
          </a:p>
          <a:p>
            <a:r>
              <a:rPr lang="en-US" dirty="0"/>
              <a:t>Those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BEFORE animating any bullets:</a:t>
            </a:r>
          </a:p>
          <a:p>
            <a:r>
              <a:rPr lang="en-US" dirty="0"/>
              <a:t>	Ask student</a:t>
            </a:r>
            <a:r>
              <a:rPr lang="en-US" baseline="0" dirty="0"/>
              <a:t> to find China Express’s number; time them. (You may need to hint that they go to the restaurant section… they don’t understand phone books </a:t>
            </a:r>
            <a:r>
              <a:rPr lang="en-US" baseline="0" dirty="0">
                <a:sym typeface="Wingdings" panose="05000000000000000000" pitchFamily="2" charset="2"/>
              </a:rPr>
              <a:t> )</a:t>
            </a:r>
            <a:endParaRPr lang="en-US" baseline="0" dirty="0"/>
          </a:p>
          <a:p>
            <a:r>
              <a:rPr lang="en-US" baseline="0" dirty="0"/>
              <a:t>	Ask if anyone thinks they can beat that time. (page 337 of yellow book 2008-2009 phone book)</a:t>
            </a:r>
          </a:p>
          <a:p>
            <a:r>
              <a:rPr lang="en-US" baseline="0" dirty="0"/>
              <a:t>	Ask them to find who has the number 208-2063.</a:t>
            </a:r>
          </a:p>
          <a:p>
            <a:r>
              <a:rPr lang="en-US" dirty="0"/>
              <a:t>	</a:t>
            </a:r>
            <a:r>
              <a:rPr lang="en-US" baseline="0" dirty="0"/>
              <a:t>208-2063  </a:t>
            </a:r>
            <a:r>
              <a:rPr lang="en-US" dirty="0"/>
              <a:t>is Precision</a:t>
            </a:r>
            <a:r>
              <a:rPr lang="en-US" baseline="0" dirty="0"/>
              <a:t> Lawn Plus (page 252 of yellow book 2008-2009 phone book)</a:t>
            </a:r>
            <a:endParaRPr lang="en-US" dirty="0"/>
          </a:p>
          <a:p>
            <a:r>
              <a:rPr lang="en-US" dirty="0"/>
              <a:t>Then build by major bullet</a:t>
            </a:r>
          </a:p>
          <a:p>
            <a:endParaRPr lang="en-US" dirty="0"/>
          </a:p>
          <a:p>
            <a:r>
              <a:rPr lang="en-US"/>
              <a:t>- n, for n items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Look at code for binary search.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8EB1-E62A-4F41-8DB6-9A6ECA7F01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6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Solve Q19 together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BD96-9452-419E-B7A6-9575083A73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3E3CB-DDDF-49E9-ADDA-08BE21B86C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Odd</a:t>
            </a:r>
            <a:r>
              <a:rPr lang="en-US" baseline="0" dirty="0"/>
              <a:t> term, "sorting".  Knuth:  He was sort of out of sorts from sorting that sort of data.</a:t>
            </a:r>
          </a:p>
          <a:p>
            <a:endParaRPr lang="en-US" baseline="0" dirty="0"/>
          </a:p>
          <a:p>
            <a:r>
              <a:rPr lang="en-US" baseline="0"/>
              <a:t> My </a:t>
            </a:r>
            <a:r>
              <a:rPr lang="en-US" baseline="0" dirty="0"/>
              <a:t>boss ordered me to order a new tape drive so we can order our data several orders of magnitude faster.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379460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Review algorithm with a few of the cards</a:t>
            </a:r>
            <a:r>
              <a:rPr lang="en-US" baseline="0" dirty="0"/>
              <a:t> or preferably the BIG LETTERS or big numbers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sortAndSearch.SelectionSort</a:t>
            </a:r>
            <a:r>
              <a:rPr lang="en-US" dirty="0"/>
              <a:t>(), briefly explain use of generic methods.</a:t>
            </a:r>
          </a:p>
          <a:p>
            <a:endParaRPr lang="en-US" dirty="0"/>
          </a:p>
          <a:p>
            <a:r>
              <a:rPr lang="en-US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Start iterating from index</a:t>
            </a:r>
            <a:r>
              <a:rPr lang="en-US" baseline="0" dirty="0"/>
              <a:t> 0 (</a:t>
            </a:r>
            <a:r>
              <a:rPr lang="en-US" baseline="0" dirty="0" err="1"/>
              <a:t>firstUnsortedIndex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Smallest</a:t>
            </a:r>
            <a:r>
              <a:rPr lang="en-US" baseline="0" dirty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When smallest remaining element is found, swap with value at index from outer loop (</a:t>
            </a:r>
            <a:r>
              <a:rPr lang="en-US" baseline="0" dirty="0" err="1"/>
              <a:t>firstUnsortedIndex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[Plot data on whiteboard after they’re done]</a:t>
            </a:r>
          </a:p>
          <a:p>
            <a:r>
              <a:rPr lang="en-US" dirty="0"/>
              <a:t>[Or use Excel]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https://docs.google.com/spreadsheets/d/19V1f8brgzNm9bcj1giJqIg5MVgJjqbOTsFt9p6tBq_o/edit#gid=0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30550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Searching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3CE9F-948B-7C48-A057-E53E8192A79A}"/>
              </a:ext>
            </a:extLst>
          </p:cNvPr>
          <p:cNvSpPr/>
          <p:nvPr/>
        </p:nvSpPr>
        <p:spPr>
          <a:xfrm>
            <a:off x="304800" y="5235575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Analysis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 up with a math function f(n) such that it does the following:</a:t>
            </a:r>
          </a:p>
          <a:p>
            <a:r>
              <a:rPr lang="en-US" dirty="0"/>
              <a:t>input: n = size of the problem to be solved by the algorithm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1026" name="Picture 2" descr="http://pages.iu.edu/~jholly/C455/Notes/Chapter3/quadrants.gif">
            <a:extLst>
              <a:ext uri="{FF2B5EF4-FFF2-40B4-BE49-F238E27FC236}">
                <a16:creationId xmlns:a16="http://schemas.microsoft.com/office/drawing/2014/main" id="{7770638D-821D-4A0D-99E7-E3A1EBA0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8" y="3124200"/>
            <a:ext cx="3916232" cy="3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F6201-3CBD-4867-9939-534DD0E74B7F}"/>
              </a:ext>
            </a:extLst>
          </p:cNvPr>
          <p:cNvSpPr/>
          <p:nvPr/>
        </p:nvSpPr>
        <p:spPr>
          <a:xfrm>
            <a:off x="609600" y="3604823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output: y = f(n) - the number of instructions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Only care about Quadrant 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284B0-2301-48B5-BA87-A39F68854F6C}"/>
              </a:ext>
            </a:extLst>
          </p:cNvPr>
          <p:cNvSpPr/>
          <p:nvPr/>
        </p:nvSpPr>
        <p:spPr>
          <a:xfrm>
            <a:off x="6781800" y="3048000"/>
            <a:ext cx="6096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A34923-4B0A-49E3-8A19-6816B6669FD1}"/>
              </a:ext>
            </a:extLst>
          </p:cNvPr>
          <p:cNvSpPr/>
          <p:nvPr/>
        </p:nvSpPr>
        <p:spPr>
          <a:xfrm>
            <a:off x="8534400" y="4343400"/>
            <a:ext cx="266700" cy="263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/>
                </a:solidFill>
              </a:rPr>
              <a:t>Analyzing</a:t>
            </a:r>
            <a:r>
              <a:rPr lang="en-US" sz="2800" dirty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/>
              <a:t>Typically we want the </a:t>
            </a:r>
            <a:r>
              <a:rPr lang="en-US" sz="2800" dirty="0">
                <a:solidFill>
                  <a:schemeClr val="accent3"/>
                </a:solidFill>
              </a:rPr>
              <a:t>relative</a:t>
            </a:r>
            <a:r>
              <a:rPr lang="en-US" sz="2800" dirty="0"/>
              <a:t> performance as a function of input size</a:t>
            </a:r>
          </a:p>
          <a:p>
            <a:pPr>
              <a:defRPr/>
            </a:pPr>
            <a:r>
              <a:rPr lang="en-US" sz="2800" dirty="0"/>
              <a:t>Example: For an array of length </a:t>
            </a:r>
            <a:r>
              <a:rPr lang="en-US" sz="2800" i="1" dirty="0"/>
              <a:t>n</a:t>
            </a:r>
            <a:r>
              <a:rPr lang="en-US" sz="2800" dirty="0"/>
              <a:t>, how many times does </a:t>
            </a:r>
            <a:r>
              <a:rPr lang="en-US" sz="2800" b="1" dirty="0" err="1">
                <a:latin typeface="Lucida Sans Typewriter" pitchFamily="49" charset="0"/>
              </a:rPr>
              <a:t>selectionSort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 call </a:t>
            </a:r>
            <a:r>
              <a:rPr lang="en-US" sz="2800" b="1" dirty="0" err="1">
                <a:latin typeface="Lucida Sans Typewriter" pitchFamily="49" charset="0"/>
              </a:rPr>
              <a:t>compareTo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?</a:t>
            </a:r>
          </a:p>
          <a:p>
            <a:pPr>
              <a:defRPr/>
            </a:pPr>
            <a:r>
              <a:rPr lang="en-US" sz="2800" dirty="0"/>
              <a:t>Look at number of times </a:t>
            </a:r>
            <a:r>
              <a:rPr lang="en-US" sz="2800" dirty="0" err="1"/>
              <a:t>compareTo</a:t>
            </a:r>
            <a:r>
              <a:rPr lang="en-US" sz="2800" dirty="0"/>
              <a:t>() is called as a shortcut way to determine the Big-O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Q2-Q7</a:t>
            </a:r>
          </a:p>
        </p:txBody>
      </p:sp>
    </p:spTree>
    <p:extLst>
      <p:ext uri="{BB962C8B-B14F-4D97-AF65-F5344CB8AC3E}">
        <p14:creationId xmlns:p14="http://schemas.microsoft.com/office/powerpoint/2010/main" val="11536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=0+1+2+…+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1F591-16BD-46D8-A703-3994B0599D71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9436-40F5-4B5E-9ABF-3688F5A86F40}"/>
              </a:ext>
            </a:extLst>
          </p:cNvPr>
          <p:cNvCxnSpPr>
            <a:cxnSpLocks/>
          </p:cNvCxnSpPr>
          <p:nvPr/>
        </p:nvCxnSpPr>
        <p:spPr>
          <a:xfrm flipH="1">
            <a:off x="5410200" y="2643490"/>
            <a:ext cx="775292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  <a:endParaRPr lang="en-US" sz="1100" dirty="0"/>
          </a:p>
          <a:p>
            <a:r>
              <a:rPr lang="en-US" sz="1100" dirty="0"/>
              <a:t>Induction is used to </a:t>
            </a:r>
            <a:r>
              <a:rPr lang="en-US" sz="1100"/>
              <a:t>prove this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AC9E1-36AA-4BC5-B98F-3D877336B8AC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1E7702-6AEC-4EB7-8080-10130ED929FB}"/>
              </a:ext>
            </a:extLst>
          </p:cNvPr>
          <p:cNvSpPr/>
          <p:nvPr/>
        </p:nvSpPr>
        <p:spPr>
          <a:xfrm>
            <a:off x="476250" y="22675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</a:p>
          <a:p>
            <a:r>
              <a:rPr lang="en-US" sz="1100" dirty="0"/>
              <a:t>Induction is used to prove this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B28F47-3634-4B38-B4B3-0FE70AE4A333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B1F5-D052-4543-A41E-0F3C6B3F7E71}"/>
              </a:ext>
            </a:extLst>
          </p:cNvPr>
          <p:cNvCxnSpPr>
            <a:cxnSpLocks/>
          </p:cNvCxnSpPr>
          <p:nvPr/>
        </p:nvCxnSpPr>
        <p:spPr>
          <a:xfrm flipH="1">
            <a:off x="4267200" y="2643490"/>
            <a:ext cx="1918292" cy="7855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596E8-62BD-4734-A7F3-8A3D91547224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64EE4-DDC8-4E97-993D-52C8D857A02C}"/>
              </a:ext>
            </a:extLst>
          </p:cNvPr>
          <p:cNvSpPr/>
          <p:nvPr/>
        </p:nvSpPr>
        <p:spPr>
          <a:xfrm>
            <a:off x="457200" y="22402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analysis of algorithms we care about differences between algorithms on very large inputs, i.e.,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say, “selection sort takes on the order of n</a:t>
                </a:r>
                <a:r>
                  <a:rPr lang="en-US" baseline="30000" dirty="0"/>
                  <a:t>2</a:t>
                </a:r>
                <a:r>
                  <a:rPr lang="en-US" dirty="0"/>
                  <a:t> steps”</a:t>
                </a:r>
              </a:p>
              <a:p>
                <a:endParaRPr lang="en-US" dirty="0"/>
              </a:p>
              <a:p>
                <a:r>
                  <a:rPr lang="en-US" dirty="0"/>
                  <a:t>Big-Oh gives a formal definition for</a:t>
                </a:r>
                <a:br>
                  <a:rPr lang="en-US" dirty="0"/>
                </a:br>
                <a:r>
                  <a:rPr lang="en-US" dirty="0"/>
                  <a:t>“on the order of”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 write </a:t>
            </a:r>
            <a:r>
              <a:rPr lang="en-US" sz="2400" dirty="0">
                <a:solidFill>
                  <a:schemeClr val="accent3"/>
                </a:solidFill>
              </a:rPr>
              <a:t>f(n) = O(g(n))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say </a:t>
            </a:r>
            <a:r>
              <a:rPr lang="en-US" sz="2400" dirty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/>
              <a:t>if there exists positive constants </a:t>
            </a:r>
            <a:r>
              <a:rPr lang="en-US" sz="2400" dirty="0">
                <a:solidFill>
                  <a:schemeClr val="accent3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n</a:t>
            </a:r>
            <a:r>
              <a:rPr lang="en-US" sz="2400" baseline="-25000" dirty="0">
                <a:solidFill>
                  <a:schemeClr val="accent3"/>
                </a:solidFill>
              </a:rPr>
              <a:t>0</a:t>
            </a:r>
            <a:r>
              <a:rPr lang="en-US" dirty="0"/>
              <a:t> </a:t>
            </a:r>
            <a:r>
              <a:rPr lang="en-US" sz="2400" dirty="0"/>
              <a:t>such that</a:t>
            </a:r>
          </a:p>
          <a:p>
            <a:pPr>
              <a:defRPr/>
            </a:pPr>
            <a:r>
              <a:rPr lang="en-US" sz="2400" dirty="0"/>
              <a:t>0 ≤ f(n) ≤ c g(n)</a:t>
            </a:r>
            <a:br>
              <a:rPr lang="en-US" sz="2400" dirty="0"/>
            </a:b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</a:p>
          <a:p>
            <a:pPr>
              <a:defRPr/>
            </a:pPr>
            <a:r>
              <a:rPr lang="en-US" sz="2400" dirty="0"/>
              <a:t>g is a </a:t>
            </a:r>
            <a:r>
              <a:rPr lang="en-US" sz="2400" dirty="0">
                <a:solidFill>
                  <a:schemeClr val="accent3"/>
                </a:solidFill>
              </a:rPr>
              <a:t>ceiling</a:t>
            </a:r>
            <a:r>
              <a:rPr lang="en-US" sz="2400" dirty="0"/>
              <a:t> on 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accent3"/>
                </a:solidFill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</a:t>
            </a:r>
            <a:r>
              <a:rPr lang="en-US" dirty="0">
                <a:solidFill>
                  <a:schemeClr val="accent3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 in the sorted part,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35052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886200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A2277-4814-4430-A99E-523EA87C66F1}"/>
              </a:ext>
            </a:extLst>
          </p:cNvPr>
          <p:cNvGrpSpPr/>
          <p:nvPr/>
        </p:nvGrpSpPr>
        <p:grpSpPr>
          <a:xfrm>
            <a:off x="582295" y="2628900"/>
            <a:ext cx="8124825" cy="723900"/>
            <a:chOff x="561975" y="2899410"/>
            <a:chExt cx="8124825" cy="72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161E0-A103-410B-B52E-A86BB9AB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7A8548-E361-4A5D-BD34-F814E8C8834E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20149D-A02D-400F-94FC-FCD5AB8F7BC9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61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67000"/>
            <a:ext cx="4800600" cy="28803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12172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 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Profile</a:t>
            </a:r>
            <a:r>
              <a:rPr lang="en-US" dirty="0"/>
              <a:t> insertion sort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insertion sort assuming the inner while loop runs the maximum number of times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input causes the worst case behavior?</a:t>
            </a:r>
            <a:br>
              <a:rPr lang="en-US" dirty="0"/>
            </a:br>
            <a:r>
              <a:rPr lang="en-US" dirty="0"/>
              <a:t>The best case?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Does the input affect selection sort?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4419600" cy="512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Ask for help if you’re stuck!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324600"/>
            <a:ext cx="11144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Q9-Q18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 a number from 1 to 100</a:t>
            </a:r>
          </a:p>
          <a:p>
            <a:r>
              <a:rPr lang="en-US" dirty="0"/>
              <a:t>It was 63</a:t>
            </a:r>
          </a:p>
          <a:p>
            <a:r>
              <a:rPr lang="en-US" dirty="0"/>
              <a:t>Guess a number from 1 to 1000</a:t>
            </a:r>
          </a:p>
          <a:p>
            <a:r>
              <a:rPr lang="en-US" dirty="0"/>
              <a:t>It was 864</a:t>
            </a:r>
          </a:p>
          <a:p>
            <a:r>
              <a:rPr lang="en-US" dirty="0"/>
              <a:t>Guess a number from 1 to 1000 (+/- )</a:t>
            </a:r>
          </a:p>
          <a:p>
            <a:r>
              <a:rPr lang="en-US" dirty="0"/>
              <a:t>It was 265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guesses to guess a number from 1 to 1,000,000?</a:t>
            </a:r>
          </a:p>
        </p:txBody>
      </p:sp>
    </p:spTree>
    <p:extLst>
      <p:ext uri="{BB962C8B-B14F-4D97-AF65-F5344CB8AC3E}">
        <p14:creationId xmlns:p14="http://schemas.microsoft.com/office/powerpoint/2010/main" val="247097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Find China Express’s number in the phone book</a:t>
            </a:r>
          </a:p>
          <a:p>
            <a:pPr lvl="1"/>
            <a:r>
              <a:rPr lang="en-US" dirty="0"/>
              <a:t>Find who has the number 208-2063</a:t>
            </a:r>
          </a:p>
          <a:p>
            <a:r>
              <a:rPr lang="en-US" dirty="0"/>
              <a:t>Is one task harder than the other? Why?</a:t>
            </a:r>
          </a:p>
          <a:p>
            <a:endParaRPr lang="en-US" dirty="0"/>
          </a:p>
          <a:p>
            <a:r>
              <a:rPr lang="en-US" dirty="0"/>
              <a:t>For searching unsorted data, what’s the worst case number of comparisons we would have to make?</a:t>
            </a:r>
          </a:p>
          <a:p>
            <a:pPr lvl="1"/>
            <a:r>
              <a:rPr lang="en-US" dirty="0"/>
              <a:t>Brute force approach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Search of Sorted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divide and conquer </a:t>
            </a:r>
            <a:r>
              <a:rPr lang="en-US" dirty="0"/>
              <a:t>strategy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Basic idea:</a:t>
            </a:r>
          </a:p>
          <a:p>
            <a:pPr lvl="1">
              <a:defRPr/>
            </a:pPr>
            <a:r>
              <a:rPr lang="en-US" dirty="0"/>
              <a:t>Divide the </a:t>
            </a:r>
            <a:r>
              <a:rPr lang="en-US" strike="dblStrike" dirty="0"/>
              <a:t>list</a:t>
            </a:r>
            <a:r>
              <a:rPr lang="en-US" dirty="0"/>
              <a:t> array in half</a:t>
            </a:r>
          </a:p>
          <a:p>
            <a:pPr lvl="1">
              <a:defRPr/>
            </a:pPr>
            <a:r>
              <a:rPr lang="en-US" dirty="0"/>
              <a:t>Decide whether result should be in upper or lower half</a:t>
            </a:r>
          </a:p>
          <a:p>
            <a:pPr lvl="1">
              <a:defRPr/>
            </a:pPr>
            <a:r>
              <a:rPr lang="en-US" dirty="0"/>
              <a:t>Recursively search that half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Binary search assuming the value searched for is at the start or end of the </a:t>
            </a:r>
            <a:r>
              <a:rPr lang="en-US" strike="dblStrike" dirty="0"/>
              <a:t>list</a:t>
            </a:r>
            <a:r>
              <a:rPr lang="en-US" dirty="0"/>
              <a:t> array</a:t>
            </a:r>
          </a:p>
          <a:p>
            <a:pPr>
              <a:defRPr/>
            </a:pPr>
            <a:r>
              <a:rPr lang="en-US" dirty="0"/>
              <a:t>Question: How many times can you divide a number by 2, and then repeatedly divide the result by 2 until the result ≤ 1?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best case of Binary Search?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worst case Binary </a:t>
            </a:r>
            <a:r>
              <a:rPr lang="en-US"/>
              <a:t>Search?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5651" y="6307433"/>
            <a:ext cx="655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662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err="1"/>
              <a:t>MergeSort</a:t>
            </a:r>
            <a:r>
              <a:rPr lang="en-US" dirty="0"/>
              <a:t> for next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12602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Q20-Q21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sorting?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Why study sorting?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E1182-F215-45C0-8B3D-DDE5897348A5}"/>
              </a:ext>
            </a:extLst>
          </p:cNvPr>
          <p:cNvSpPr/>
          <p:nvPr/>
        </p:nvSpPr>
        <p:spPr>
          <a:xfrm>
            <a:off x="732473" y="1300836"/>
            <a:ext cx="75733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At least 5 well-known algorithms that have the same functionality: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Heap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Insertion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Merge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Quick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Selection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Can do an analysis of each algorithm and compare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Sorting is done every day all the time – think of the results of a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 able to </a:t>
            </a:r>
            <a:r>
              <a:rPr lang="en-US" dirty="0">
                <a:solidFill>
                  <a:schemeClr val="accent3"/>
                </a:solidFill>
              </a:rPr>
              <a:t>describe</a:t>
            </a:r>
            <a:r>
              <a:rPr lang="en-US" dirty="0"/>
              <a:t> basic sorting algorithms:</a:t>
            </a:r>
          </a:p>
          <a:p>
            <a:pPr lvl="1">
              <a:defRPr/>
            </a:pPr>
            <a:r>
              <a:rPr lang="en-US" dirty="0"/>
              <a:t>Selection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Insertion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Merge sort – O(N * 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run-time efficiency </a:t>
            </a:r>
            <a:r>
              <a:rPr lang="en-US" dirty="0"/>
              <a:t>of each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best and worst case</a:t>
            </a:r>
            <a:r>
              <a:rPr lang="en-US" dirty="0"/>
              <a:t> inputs for each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Sorting Terminology:</a:t>
            </a:r>
          </a:p>
          <a:p>
            <a:pPr lvl="1">
              <a:defRPr/>
            </a:pPr>
            <a:r>
              <a:rPr lang="en-US" dirty="0"/>
              <a:t>Non-decreasing: use ≥</a:t>
            </a:r>
          </a:p>
          <a:p>
            <a:pPr lvl="1">
              <a:defRPr/>
            </a:pPr>
            <a:r>
              <a:rPr lang="en-US" dirty="0"/>
              <a:t>Non-increasing: use 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4B9D0-7B0E-487A-A7F2-278E6128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3276600"/>
            <a:ext cx="8382000" cy="34099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6752E-BBEE-4049-A7B4-A9AA7FED4948}"/>
              </a:ext>
            </a:extLst>
          </p:cNvPr>
          <p:cNvCxnSpPr/>
          <p:nvPr/>
        </p:nvCxnSpPr>
        <p:spPr>
          <a:xfrm flipH="1">
            <a:off x="228600" y="3200400"/>
            <a:ext cx="861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unsorted part</a:t>
            </a:r>
          </a:p>
          <a:p>
            <a:pPr lvl="1"/>
            <a:r>
              <a:rPr lang="en-US" dirty="0"/>
              <a:t>Move it to the </a:t>
            </a:r>
            <a:r>
              <a:rPr lang="en-US" dirty="0">
                <a:solidFill>
                  <a:schemeClr val="accent3"/>
                </a:solidFill>
              </a:rPr>
              <a:t>end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sorted part 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724400" y="3733800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4410075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E18AB-4D0C-4433-AF8B-8108C5FA1039}"/>
              </a:ext>
            </a:extLst>
          </p:cNvPr>
          <p:cNvGrpSpPr/>
          <p:nvPr/>
        </p:nvGrpSpPr>
        <p:grpSpPr>
          <a:xfrm>
            <a:off x="561975" y="2899410"/>
            <a:ext cx="8124825" cy="723900"/>
            <a:chOff x="561975" y="2899410"/>
            <a:chExt cx="8124825" cy="723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AF26B36-22D1-4D14-82FD-427183F2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93782F-5FB1-4EA3-A2C9-29EA5369D04D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83D9296-6B4B-452E-A15F-0FE592C5ACAA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402084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Profiling</a:t>
            </a:r>
            <a:r>
              <a:rPr lang="en-US" dirty="0"/>
              <a:t>: collecting data on the run-time behavior of an algorithm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Eclipse, determine how long does selection sort take on:</a:t>
            </a:r>
          </a:p>
          <a:p>
            <a:pPr lvl="1">
              <a:defRPr/>
            </a:pPr>
            <a:r>
              <a:rPr lang="en-US" dirty="0"/>
              <a:t>10,000 elements?</a:t>
            </a:r>
          </a:p>
          <a:p>
            <a:pPr lvl="1">
              <a:defRPr/>
            </a:pPr>
            <a:r>
              <a:rPr lang="en-US" dirty="0"/>
              <a:t>20,000 elements?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10611</TotalTime>
  <Words>1473</Words>
  <Application>Microsoft Macintosh PowerPoint</Application>
  <PresentationFormat>On-screen Show (4:3)</PresentationFormat>
  <Paragraphs>219</Paragraphs>
  <Slides>24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Lucida Sans Typewriter</vt:lpstr>
      <vt:lpstr>Office Theme</vt:lpstr>
      <vt:lpstr>CSSE 220</vt:lpstr>
      <vt:lpstr>Questions?</vt:lpstr>
      <vt:lpstr>What is sorting?</vt:lpstr>
      <vt:lpstr>Why study sorting?</vt:lpstr>
      <vt:lpstr>Course Goals for Sorting:  You should…</vt:lpstr>
      <vt:lpstr>Course Goals for Sorting:  You should…</vt:lpstr>
      <vt:lpstr>Selection Sort</vt:lpstr>
      <vt:lpstr>Selection Sort</vt:lpstr>
      <vt:lpstr>Profiling Selection Sort</vt:lpstr>
      <vt:lpstr>Performance Analysis Basics</vt:lpstr>
      <vt:lpstr>Analyzing Selection Sort</vt:lpstr>
      <vt:lpstr>Summation Notation &amp; Facts</vt:lpstr>
      <vt:lpstr>Summation Notation &amp; Facts</vt:lpstr>
      <vt:lpstr>Big-Oh Notation</vt:lpstr>
      <vt:lpstr>Formally</vt:lpstr>
      <vt:lpstr>Insertion Sort</vt:lpstr>
      <vt:lpstr>Insertion Sort</vt:lpstr>
      <vt:lpstr>Insertion Sort Exercise</vt:lpstr>
      <vt:lpstr>Searching</vt:lpstr>
      <vt:lpstr>Searching</vt:lpstr>
      <vt:lpstr>Searching</vt:lpstr>
      <vt:lpstr>Binary Search of Sorted Data</vt:lpstr>
      <vt:lpstr>Analyzing Binary Search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Hollingsworth, Joseph</cp:lastModifiedBy>
  <cp:revision>871</cp:revision>
  <cp:lastPrinted>2013-01-07T22:34:22Z</cp:lastPrinted>
  <dcterms:created xsi:type="dcterms:W3CDTF">2007-11-19T15:20:41Z</dcterms:created>
  <dcterms:modified xsi:type="dcterms:W3CDTF">2022-02-24T20:37:09Z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