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2"/>
  </p:notesMasterIdLst>
  <p:sldIdLst>
    <p:sldId id="256" r:id="rId2"/>
    <p:sldId id="310" r:id="rId3"/>
    <p:sldId id="302" r:id="rId4"/>
    <p:sldId id="303" r:id="rId5"/>
    <p:sldId id="304" r:id="rId6"/>
    <p:sldId id="257" r:id="rId7"/>
    <p:sldId id="258" r:id="rId8"/>
    <p:sldId id="259" r:id="rId9"/>
    <p:sldId id="313" r:id="rId10"/>
    <p:sldId id="311" r:id="rId11"/>
    <p:sldId id="260" r:id="rId12"/>
    <p:sldId id="314" r:id="rId13"/>
    <p:sldId id="315" r:id="rId14"/>
    <p:sldId id="316" r:id="rId15"/>
    <p:sldId id="317" r:id="rId16"/>
    <p:sldId id="318" r:id="rId17"/>
    <p:sldId id="319" r:id="rId18"/>
    <p:sldId id="312" r:id="rId19"/>
    <p:sldId id="307" r:id="rId20"/>
    <p:sldId id="277" r:id="rId21"/>
    <p:sldId id="320" r:id="rId22"/>
    <p:sldId id="321" r:id="rId23"/>
    <p:sldId id="279" r:id="rId24"/>
    <p:sldId id="322" r:id="rId25"/>
    <p:sldId id="323" r:id="rId26"/>
    <p:sldId id="324" r:id="rId27"/>
    <p:sldId id="325" r:id="rId28"/>
    <p:sldId id="326" r:id="rId29"/>
    <p:sldId id="327" r:id="rId30"/>
    <p:sldId id="294" r:id="rId3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6583"/>
    <p:restoredTop sz="83673"/>
  </p:normalViewPr>
  <p:slideViewPr>
    <p:cSldViewPr snapToGrid="0" snapToObjects="1">
      <p:cViewPr varScale="1">
        <p:scale>
          <a:sx n="102" d="100"/>
          <a:sy n="102" d="100"/>
        </p:scale>
        <p:origin x="2944" y="16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3386005-8F80-1A49-87D1-22EBFA47E352}" type="datetimeFigureOut">
              <a:rPr lang="en-US" smtClean="0"/>
              <a:t>3/1/22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B5CF600-4147-7540-9DE4-6C8272E0EDC3}" type="slidenum">
              <a:rPr lang="en-US" smtClean="0"/>
              <a:t>‹#›</a:t>
            </a:fld>
            <a:endParaRPr lang="en-US"/>
          </a:p>
        </p:txBody>
      </p:sp>
    </p:spTree>
    <p:extLst>
      <p:ext uri="{BB962C8B-B14F-4D97-AF65-F5344CB8AC3E}">
        <p14:creationId xmlns:p14="http://schemas.microsoft.com/office/powerpoint/2010/main" val="126749344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bwMode="auto">
          <a:noFill/>
          <a:ln>
            <a:solidFill>
              <a:srgbClr val="000000"/>
            </a:solidFill>
            <a:miter lim="800000"/>
            <a:headEnd/>
            <a:tailEnd/>
          </a:ln>
        </p:spPr>
      </p:sp>
      <p:sp>
        <p:nvSpPr>
          <p:cNvPr id="39939" name="Notes Placeholder 2"/>
          <p:cNvSpPr>
            <a:spLocks noGrp="1"/>
          </p:cNvSpPr>
          <p:nvPr>
            <p:ph type="body" idx="1"/>
          </p:nvPr>
        </p:nvSpPr>
        <p:spPr>
          <a:noFill/>
          <a:ln/>
        </p:spPr>
        <p:txBody>
          <a:bodyPr/>
          <a:lstStyle/>
          <a:p>
            <a:endParaRPr lang="en-US" dirty="0"/>
          </a:p>
        </p:txBody>
      </p:sp>
      <p:sp>
        <p:nvSpPr>
          <p:cNvPr id="39940" name="Slide Number Placeholder 3"/>
          <p:cNvSpPr>
            <a:spLocks noGrp="1"/>
          </p:cNvSpPr>
          <p:nvPr>
            <p:ph type="sldNum" sz="quarter" idx="5"/>
          </p:nvPr>
        </p:nvSpPr>
        <p:spPr>
          <a:noFill/>
        </p:spPr>
        <p:txBody>
          <a:bodyPr/>
          <a:lstStyle/>
          <a:p>
            <a:fld id="{FF5ECE29-E6DA-4119-8DF5-41CFF6D7EB31}" type="slidenum">
              <a:rPr lang="en-US" smtClean="0">
                <a:cs typeface="Arial" pitchFamily="34" charset="0"/>
              </a:rPr>
              <a:pPr/>
              <a:t>4</a:t>
            </a:fld>
            <a:endParaRPr lang="en-US">
              <a:cs typeface="Arial" pitchFamily="34" charset="0"/>
            </a:endParaRPr>
          </a:p>
        </p:txBody>
      </p:sp>
    </p:spTree>
    <p:extLst>
      <p:ext uri="{BB962C8B-B14F-4D97-AF65-F5344CB8AC3E}">
        <p14:creationId xmlns:p14="http://schemas.microsoft.com/office/powerpoint/2010/main" val="30338982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B5CF600-4147-7540-9DE4-6C8272E0EDC3}" type="slidenum">
              <a:rPr lang="en-US" smtClean="0"/>
              <a:t>16</a:t>
            </a:fld>
            <a:endParaRPr lang="en-US"/>
          </a:p>
        </p:txBody>
      </p:sp>
    </p:spTree>
    <p:extLst>
      <p:ext uri="{BB962C8B-B14F-4D97-AF65-F5344CB8AC3E}">
        <p14:creationId xmlns:p14="http://schemas.microsoft.com/office/powerpoint/2010/main" val="9839358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kern="1200" dirty="0" err="1">
                <a:solidFill>
                  <a:schemeClr val="tx1"/>
                </a:solidFill>
                <a:latin typeface="+mn-lt"/>
                <a:ea typeface="+mn-ea"/>
                <a:cs typeface="+mn-cs"/>
              </a:rPr>
              <a:t>uppercaseIfExclaimation</a:t>
            </a:r>
            <a:r>
              <a:rPr lang="en-US" sz="1200" kern="1200" dirty="0">
                <a:solidFill>
                  <a:schemeClr val="tx1"/>
                </a:solidFill>
                <a:latin typeface="+mn-lt"/>
                <a:ea typeface="+mn-ea"/>
                <a:cs typeface="+mn-cs"/>
              </a:rPr>
              <a:t> ends up showing</a:t>
            </a:r>
            <a:r>
              <a:rPr lang="en-US" sz="1200" kern="1200" baseline="0" dirty="0">
                <a:solidFill>
                  <a:schemeClr val="tx1"/>
                </a:solidFill>
                <a:latin typeface="+mn-lt"/>
                <a:ea typeface="+mn-ea"/>
                <a:cs typeface="+mn-cs"/>
              </a:rPr>
              <a:t> this</a:t>
            </a:r>
            <a:endParaRPr lang="en-US" dirty="0"/>
          </a:p>
        </p:txBody>
      </p:sp>
      <p:sp>
        <p:nvSpPr>
          <p:cNvPr id="4" name="Slide Number Placeholder 3"/>
          <p:cNvSpPr>
            <a:spLocks noGrp="1"/>
          </p:cNvSpPr>
          <p:nvPr>
            <p:ph type="sldNum" sz="quarter" idx="10"/>
          </p:nvPr>
        </p:nvSpPr>
        <p:spPr/>
        <p:txBody>
          <a:bodyPr/>
          <a:lstStyle/>
          <a:p>
            <a:fld id="{9B5CF600-4147-7540-9DE4-6C8272E0EDC3}" type="slidenum">
              <a:rPr lang="en-US" smtClean="0"/>
              <a:t>17</a:t>
            </a:fld>
            <a:endParaRPr lang="en-US"/>
          </a:p>
        </p:txBody>
      </p:sp>
    </p:spTree>
    <p:extLst>
      <p:ext uri="{BB962C8B-B14F-4D97-AF65-F5344CB8AC3E}">
        <p14:creationId xmlns:p14="http://schemas.microsoft.com/office/powerpoint/2010/main" val="22143256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F3BF035C-C190-4FBE-9474-8535FCFBFED8}" type="slidenum">
              <a:rPr lang="en-US" smtClean="0"/>
              <a:pPr>
                <a:defRPr/>
              </a:pPr>
              <a:t>20</a:t>
            </a:fld>
            <a:endParaRPr lang="en-US"/>
          </a:p>
        </p:txBody>
      </p:sp>
    </p:spTree>
    <p:extLst>
      <p:ext uri="{BB962C8B-B14F-4D97-AF65-F5344CB8AC3E}">
        <p14:creationId xmlns:p14="http://schemas.microsoft.com/office/powerpoint/2010/main" val="1401273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bwMode="auto">
          <a:noFill/>
          <a:ln>
            <a:solidFill>
              <a:srgbClr val="000000"/>
            </a:solidFill>
            <a:miter lim="800000"/>
            <a:headEnd/>
            <a:tailEnd/>
          </a:ln>
        </p:spPr>
      </p:sp>
      <p:sp>
        <p:nvSpPr>
          <p:cNvPr id="41987" name="Notes Placeholder 2"/>
          <p:cNvSpPr>
            <a:spLocks noGrp="1"/>
          </p:cNvSpPr>
          <p:nvPr>
            <p:ph type="body" idx="1"/>
          </p:nvPr>
        </p:nvSpPr>
        <p:spPr>
          <a:noFill/>
          <a:ln/>
        </p:spPr>
        <p:txBody>
          <a:bodyPr/>
          <a:lstStyle/>
          <a:p>
            <a:endParaRPr lang="en-US" dirty="0"/>
          </a:p>
        </p:txBody>
      </p:sp>
      <p:sp>
        <p:nvSpPr>
          <p:cNvPr id="41988" name="Slide Number Placeholder 3"/>
          <p:cNvSpPr>
            <a:spLocks noGrp="1"/>
          </p:cNvSpPr>
          <p:nvPr>
            <p:ph type="sldNum" sz="quarter" idx="5"/>
          </p:nvPr>
        </p:nvSpPr>
        <p:spPr>
          <a:noFill/>
        </p:spPr>
        <p:txBody>
          <a:bodyPr/>
          <a:lstStyle/>
          <a:p>
            <a:fld id="{21494292-921C-426B-9C45-35E1E1C6101A}" type="slidenum">
              <a:rPr lang="en-US" smtClean="0">
                <a:cs typeface="Arial" pitchFamily="34" charset="0"/>
              </a:rPr>
              <a:pPr/>
              <a:t>22</a:t>
            </a:fld>
            <a:endParaRPr lang="en-US">
              <a:cs typeface="Arial" pitchFamily="34" charset="0"/>
            </a:endParaRPr>
          </a:p>
        </p:txBody>
      </p:sp>
    </p:spTree>
    <p:extLst>
      <p:ext uri="{BB962C8B-B14F-4D97-AF65-F5344CB8AC3E}">
        <p14:creationId xmlns:p14="http://schemas.microsoft.com/office/powerpoint/2010/main" val="26240898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3BF035C-C190-4FBE-9474-8535FCFBFED8}" type="slidenum">
              <a:rPr lang="en-US" smtClean="0"/>
              <a:pPr>
                <a:defRPr/>
              </a:pPr>
              <a:t>23</a:t>
            </a:fld>
            <a:endParaRPr lang="en-US"/>
          </a:p>
        </p:txBody>
      </p:sp>
    </p:spTree>
    <p:extLst>
      <p:ext uri="{BB962C8B-B14F-4D97-AF65-F5344CB8AC3E}">
        <p14:creationId xmlns:p14="http://schemas.microsoft.com/office/powerpoint/2010/main" val="42689549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Shape 127"/>
          <p:cNvSpPr>
            <a:spLocks noGrp="1" noRot="1" noChangeAspect="1"/>
          </p:cNvSpPr>
          <p:nvPr>
            <p:ph type="sldImg"/>
          </p:nvPr>
        </p:nvSpPr>
        <p:spPr>
          <a:prstGeom prst="rect">
            <a:avLst/>
          </a:prstGeom>
        </p:spPr>
        <p:txBody>
          <a:bodyPr/>
          <a:lstStyle/>
          <a:p>
            <a:pPr lvl="0"/>
            <a:endParaRPr/>
          </a:p>
        </p:txBody>
      </p:sp>
      <p:sp>
        <p:nvSpPr>
          <p:cNvPr id="128" name="Shape 128"/>
          <p:cNvSpPr>
            <a:spLocks noGrp="1"/>
          </p:cNvSpPr>
          <p:nvPr>
            <p:ph type="body" sz="quarter" idx="1"/>
          </p:nvPr>
        </p:nvSpPr>
        <p:spPr>
          <a:prstGeom prst="rect">
            <a:avLst/>
          </a:prstGeom>
        </p:spPr>
        <p:txBody>
          <a:bodyPr/>
          <a:lstStyle/>
          <a:p>
            <a:pPr lvl="0" defTabSz="914400">
              <a:lnSpc>
                <a:spcPct val="100000"/>
              </a:lnSpc>
              <a:defRPr sz="1800"/>
            </a:pPr>
            <a:r>
              <a:rPr sz="1200" b="1">
                <a:latin typeface="Lucida Sans"/>
                <a:ea typeface="Lucida Sans"/>
                <a:cs typeface="Lucida Sans"/>
                <a:sym typeface="Lucida Sans"/>
              </a:rPr>
              <a:t>Argument for main </a:t>
            </a:r>
            <a:r>
              <a:rPr sz="1200">
                <a:latin typeface="Lucida Sans"/>
                <a:ea typeface="Lucida Sans"/>
                <a:cs typeface="Lucida Sans"/>
                <a:sym typeface="Lucida Sans"/>
              </a:rPr>
              <a:t>is not optional.  Must be there.</a:t>
            </a:r>
            <a:endParaRPr sz="1200">
              <a:latin typeface="Gill Sans"/>
              <a:ea typeface="Gill Sans"/>
              <a:cs typeface="Gill Sans"/>
              <a:sym typeface="Gill Sans"/>
            </a:endParaRPr>
          </a:p>
          <a:p>
            <a:pPr lvl="0" defTabSz="914400">
              <a:lnSpc>
                <a:spcPct val="100000"/>
              </a:lnSpc>
              <a:defRPr sz="1800"/>
            </a:pPr>
            <a:endParaRPr sz="1200">
              <a:latin typeface="Lucida Sans"/>
              <a:ea typeface="Lucida Sans"/>
              <a:cs typeface="Lucida Sans"/>
              <a:sym typeface="Lucida Sans"/>
            </a:endParaRPr>
          </a:p>
          <a:p>
            <a:pPr lvl="0" defTabSz="914400">
              <a:lnSpc>
                <a:spcPct val="100000"/>
              </a:lnSpc>
              <a:defRPr sz="1800"/>
            </a:pPr>
            <a:endParaRPr sz="1200">
              <a:latin typeface="Lucida Sans"/>
              <a:ea typeface="Lucida Sans"/>
              <a:cs typeface="Lucida Sans"/>
              <a:sym typeface="Lucida Sans"/>
            </a:endParaRPr>
          </a:p>
        </p:txBody>
      </p:sp>
    </p:spTree>
    <p:extLst>
      <p:ext uri="{BB962C8B-B14F-4D97-AF65-F5344CB8AC3E}">
        <p14:creationId xmlns:p14="http://schemas.microsoft.com/office/powerpoint/2010/main" val="34435665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a:t>
            </a:r>
            <a:r>
              <a:rPr lang="en-US" baseline="0" dirty="0"/>
              <a:t> not spend too much time on this since students will need time outside of class to complete this.  Be sure to reserve time for the rest of the material and for students to complete the quiz.</a:t>
            </a:r>
            <a:endParaRPr lang="en-US" dirty="0"/>
          </a:p>
        </p:txBody>
      </p:sp>
      <p:sp>
        <p:nvSpPr>
          <p:cNvPr id="4" name="Slide Number Placeholder 3"/>
          <p:cNvSpPr>
            <a:spLocks noGrp="1"/>
          </p:cNvSpPr>
          <p:nvPr>
            <p:ph type="sldNum" sz="quarter" idx="10"/>
          </p:nvPr>
        </p:nvSpPr>
        <p:spPr/>
        <p:txBody>
          <a:bodyPr/>
          <a:lstStyle/>
          <a:p>
            <a:pPr>
              <a:defRPr/>
            </a:pPr>
            <a:fld id="{F3BF035C-C190-4FBE-9474-8535FCFBFED8}" type="slidenum">
              <a:rPr lang="en-US" smtClean="0"/>
              <a:pPr>
                <a:defRPr/>
              </a:pPr>
              <a:t>29</a:t>
            </a:fld>
            <a:endParaRPr lang="en-US"/>
          </a:p>
        </p:txBody>
      </p:sp>
    </p:spTree>
    <p:extLst>
      <p:ext uri="{BB962C8B-B14F-4D97-AF65-F5344CB8AC3E}">
        <p14:creationId xmlns:p14="http://schemas.microsoft.com/office/powerpoint/2010/main" val="183466127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a:t>
            </a:r>
            <a:r>
              <a:rPr lang="en-US" baseline="0" dirty="0"/>
              <a:t> not spend too much time on this since students will need time outside of class to complete this.  Be sure to reserve time for the rest of the material and for students to complete the quiz.</a:t>
            </a:r>
            <a:endParaRPr lang="en-US" dirty="0"/>
          </a:p>
        </p:txBody>
      </p:sp>
      <p:sp>
        <p:nvSpPr>
          <p:cNvPr id="4" name="Slide Number Placeholder 3"/>
          <p:cNvSpPr>
            <a:spLocks noGrp="1"/>
          </p:cNvSpPr>
          <p:nvPr>
            <p:ph type="sldNum" sz="quarter" idx="10"/>
          </p:nvPr>
        </p:nvSpPr>
        <p:spPr/>
        <p:txBody>
          <a:bodyPr/>
          <a:lstStyle/>
          <a:p>
            <a:pPr>
              <a:defRPr/>
            </a:pPr>
            <a:fld id="{F3BF035C-C190-4FBE-9474-8535FCFBFED8}" type="slidenum">
              <a:rPr lang="en-US" smtClean="0"/>
              <a:pPr>
                <a:defRPr/>
              </a:pPr>
              <a:t>30</a:t>
            </a:fld>
            <a:endParaRPr lang="en-US"/>
          </a:p>
        </p:txBody>
      </p:sp>
    </p:spTree>
    <p:extLst>
      <p:ext uri="{BB962C8B-B14F-4D97-AF65-F5344CB8AC3E}">
        <p14:creationId xmlns:p14="http://schemas.microsoft.com/office/powerpoint/2010/main" val="18346612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bwMode="auto">
          <a:noFill/>
          <a:ln>
            <a:solidFill>
              <a:srgbClr val="000000"/>
            </a:solidFill>
            <a:miter lim="800000"/>
            <a:headEnd/>
            <a:tailEnd/>
          </a:ln>
        </p:spPr>
      </p:sp>
      <p:sp>
        <p:nvSpPr>
          <p:cNvPr id="39939" name="Notes Placeholder 2"/>
          <p:cNvSpPr>
            <a:spLocks noGrp="1"/>
          </p:cNvSpPr>
          <p:nvPr>
            <p:ph type="body" idx="1"/>
          </p:nvPr>
        </p:nvSpPr>
        <p:spPr>
          <a:noFill/>
          <a:ln/>
        </p:spPr>
        <p:txBody>
          <a:bodyPr/>
          <a:lstStyle/>
          <a:p>
            <a:endParaRPr lang="en-US" dirty="0"/>
          </a:p>
        </p:txBody>
      </p:sp>
      <p:sp>
        <p:nvSpPr>
          <p:cNvPr id="39940" name="Slide Number Placeholder 3"/>
          <p:cNvSpPr>
            <a:spLocks noGrp="1"/>
          </p:cNvSpPr>
          <p:nvPr>
            <p:ph type="sldNum" sz="quarter" idx="5"/>
          </p:nvPr>
        </p:nvSpPr>
        <p:spPr>
          <a:noFill/>
        </p:spPr>
        <p:txBody>
          <a:bodyPr/>
          <a:lstStyle/>
          <a:p>
            <a:fld id="{FF5ECE29-E6DA-4119-8DF5-41CFF6D7EB31}" type="slidenum">
              <a:rPr lang="en-US" smtClean="0">
                <a:cs typeface="Arial" pitchFamily="34" charset="0"/>
              </a:rPr>
              <a:pPr/>
              <a:t>5</a:t>
            </a:fld>
            <a:endParaRPr lang="en-US">
              <a:cs typeface="Arial" pitchFamily="34" charset="0"/>
            </a:endParaRPr>
          </a:p>
        </p:txBody>
      </p:sp>
    </p:spTree>
    <p:extLst>
      <p:ext uri="{BB962C8B-B14F-4D97-AF65-F5344CB8AC3E}">
        <p14:creationId xmlns:p14="http://schemas.microsoft.com/office/powerpoint/2010/main" val="40723222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Shape 164"/>
          <p:cNvSpPr>
            <a:spLocks noGrp="1" noRot="1" noChangeAspect="1"/>
          </p:cNvSpPr>
          <p:nvPr>
            <p:ph type="sldImg"/>
          </p:nvPr>
        </p:nvSpPr>
        <p:spPr>
          <a:prstGeom prst="rect">
            <a:avLst/>
          </a:prstGeom>
        </p:spPr>
        <p:txBody>
          <a:bodyPr/>
          <a:lstStyle/>
          <a:p>
            <a:pPr lvl="0"/>
            <a:endParaRPr/>
          </a:p>
        </p:txBody>
      </p:sp>
      <p:sp>
        <p:nvSpPr>
          <p:cNvPr id="165" name="Shape 165"/>
          <p:cNvSpPr>
            <a:spLocks noGrp="1"/>
          </p:cNvSpPr>
          <p:nvPr>
            <p:ph type="body" sz="quarter" idx="1"/>
          </p:nvPr>
        </p:nvSpPr>
        <p:spPr>
          <a:prstGeom prst="rect">
            <a:avLst/>
          </a:prstGeom>
        </p:spPr>
        <p:txBody>
          <a:bodyPr/>
          <a:lstStyle/>
          <a:p>
            <a:pPr lvl="0">
              <a:defRPr sz="1800"/>
            </a:pPr>
            <a:r>
              <a:rPr sz="2200" dirty="0"/>
              <a:t>We require Javadoc comments for classes and any “significant” method.  If Javadoc comments are already provided for methods (e.g., instructions…) they do not need to add any further.</a:t>
            </a:r>
          </a:p>
          <a:p>
            <a:pPr lvl="0">
              <a:defRPr sz="1800"/>
            </a:pPr>
            <a:r>
              <a:rPr sz="2200" dirty="0"/>
              <a:t>Most “conventions” mention that you should have Javadoc comments </a:t>
            </a:r>
            <a:r>
              <a:rPr lang="en-US" sz="2200" dirty="0"/>
              <a:t>for </a:t>
            </a:r>
            <a:r>
              <a:rPr sz="2200" dirty="0"/>
              <a:t>each class member variable, but we DON’T require that.</a:t>
            </a:r>
          </a:p>
          <a:p>
            <a:pPr lvl="0">
              <a:defRPr sz="1800"/>
            </a:pPr>
            <a:r>
              <a:rPr sz="2200" dirty="0"/>
              <a:t>Students often have trouble distinguishing between these and regular comments, it is good to take a bit and explain that there are different types of comments, and they each are used for different reasons.</a:t>
            </a:r>
          </a:p>
        </p:txBody>
      </p:sp>
    </p:spTree>
    <p:extLst>
      <p:ext uri="{BB962C8B-B14F-4D97-AF65-F5344CB8AC3E}">
        <p14:creationId xmlns:p14="http://schemas.microsoft.com/office/powerpoint/2010/main" val="33985943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Shape 169"/>
          <p:cNvSpPr>
            <a:spLocks noGrp="1" noRot="1" noChangeAspect="1"/>
          </p:cNvSpPr>
          <p:nvPr>
            <p:ph type="sldImg"/>
          </p:nvPr>
        </p:nvSpPr>
        <p:spPr>
          <a:prstGeom prst="rect">
            <a:avLst/>
          </a:prstGeom>
        </p:spPr>
        <p:txBody>
          <a:bodyPr/>
          <a:lstStyle/>
          <a:p>
            <a:pPr lvl="0"/>
            <a:endParaRPr/>
          </a:p>
        </p:txBody>
      </p:sp>
      <p:sp>
        <p:nvSpPr>
          <p:cNvPr id="170" name="Shape 170"/>
          <p:cNvSpPr>
            <a:spLocks noGrp="1"/>
          </p:cNvSpPr>
          <p:nvPr>
            <p:ph type="body" sz="quarter" idx="1"/>
          </p:nvPr>
        </p:nvSpPr>
        <p:spPr>
          <a:prstGeom prst="rect">
            <a:avLst/>
          </a:prstGeom>
        </p:spPr>
        <p:txBody>
          <a:bodyPr/>
          <a:lstStyle/>
          <a:p>
            <a:pPr lvl="0" defTabSz="914400">
              <a:lnSpc>
                <a:spcPct val="100000"/>
              </a:lnSpc>
              <a:defRPr sz="1800"/>
            </a:pPr>
            <a:r>
              <a:rPr sz="1200">
                <a:latin typeface="Gill Sans"/>
                <a:ea typeface="Gill Sans"/>
                <a:cs typeface="Gill Sans"/>
                <a:sym typeface="Gill Sans"/>
              </a:rPr>
              <a:t>We can continue to repeat this by modeling the idea whenever we write code.  </a:t>
            </a:r>
          </a:p>
          <a:p>
            <a:pPr lvl="0" defTabSz="914400">
              <a:lnSpc>
                <a:spcPct val="100000"/>
              </a:lnSpc>
              <a:defRPr sz="1800"/>
            </a:pPr>
            <a:endParaRPr sz="1200">
              <a:latin typeface="Gill Sans"/>
              <a:ea typeface="Gill Sans"/>
              <a:cs typeface="Gill Sans"/>
              <a:sym typeface="Gill Sans"/>
            </a:endParaRPr>
          </a:p>
          <a:p>
            <a:pPr lvl="0" defTabSz="914400">
              <a:lnSpc>
                <a:spcPct val="100000"/>
              </a:lnSpc>
              <a:defRPr sz="1800"/>
            </a:pPr>
            <a:r>
              <a:rPr sz="1200">
                <a:latin typeface="Gill Sans"/>
                <a:ea typeface="Gill Sans"/>
                <a:cs typeface="Gill Sans"/>
                <a:sym typeface="Gill Sans"/>
              </a:rPr>
              <a:t>That requires discipline on our part.  It’s easy to blow off writing the docs in class in the interest of time, but this may be modeling bad behavior. </a:t>
            </a:r>
          </a:p>
        </p:txBody>
      </p:sp>
    </p:spTree>
    <p:extLst>
      <p:ext uri="{BB962C8B-B14F-4D97-AF65-F5344CB8AC3E}">
        <p14:creationId xmlns:p14="http://schemas.microsoft.com/office/powerpoint/2010/main" val="21954518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 name="Shape 176"/>
          <p:cNvSpPr>
            <a:spLocks noGrp="1" noRot="1" noChangeAspect="1"/>
          </p:cNvSpPr>
          <p:nvPr>
            <p:ph type="sldImg"/>
          </p:nvPr>
        </p:nvSpPr>
        <p:spPr>
          <a:prstGeom prst="rect">
            <a:avLst/>
          </a:prstGeom>
        </p:spPr>
        <p:txBody>
          <a:bodyPr/>
          <a:lstStyle/>
          <a:p>
            <a:pPr lvl="0"/>
            <a:endParaRPr/>
          </a:p>
        </p:txBody>
      </p:sp>
      <p:sp>
        <p:nvSpPr>
          <p:cNvPr id="177" name="Shape 177"/>
          <p:cNvSpPr>
            <a:spLocks noGrp="1"/>
          </p:cNvSpPr>
          <p:nvPr>
            <p:ph type="body" sz="quarter" idx="1"/>
          </p:nvPr>
        </p:nvSpPr>
        <p:spPr>
          <a:prstGeom prst="rect">
            <a:avLst/>
          </a:prstGeom>
        </p:spPr>
        <p:txBody>
          <a:bodyPr/>
          <a:lstStyle/>
          <a:p>
            <a:pPr lvl="0" defTabSz="914400">
              <a:lnSpc>
                <a:spcPct val="100000"/>
              </a:lnSpc>
              <a:spcBef>
                <a:spcPts val="400"/>
              </a:spcBef>
              <a:defRPr sz="1800"/>
            </a:pPr>
            <a:r>
              <a:rPr sz="1200">
                <a:latin typeface="Calibri"/>
                <a:ea typeface="Calibri"/>
                <a:cs typeface="Calibri"/>
                <a:sym typeface="Calibri"/>
              </a:rPr>
              <a:t>Breakpoint: tells debugger where to pause the program</a:t>
            </a:r>
          </a:p>
          <a:p>
            <a:pPr lvl="0" defTabSz="914400">
              <a:lnSpc>
                <a:spcPct val="100000"/>
              </a:lnSpc>
              <a:spcBef>
                <a:spcPts val="400"/>
              </a:spcBef>
              <a:defRPr sz="1800"/>
            </a:pPr>
            <a:r>
              <a:rPr sz="1200">
                <a:latin typeface="Calibri"/>
                <a:ea typeface="Calibri"/>
                <a:cs typeface="Calibri"/>
                <a:sym typeface="Calibri"/>
              </a:rPr>
              <a:t>Single stepping: moving through a program one line at a time</a:t>
            </a:r>
          </a:p>
          <a:p>
            <a:pPr lvl="0" defTabSz="914400">
              <a:lnSpc>
                <a:spcPct val="100000"/>
              </a:lnSpc>
              <a:spcBef>
                <a:spcPts val="400"/>
              </a:spcBef>
              <a:defRPr sz="1800"/>
            </a:pPr>
            <a:r>
              <a:rPr sz="1200">
                <a:latin typeface="Calibri"/>
                <a:ea typeface="Calibri"/>
                <a:cs typeface="Calibri"/>
                <a:sym typeface="Calibri"/>
              </a:rPr>
              <a:t>Inspecting variables: using debugger to examine values of variables at a particular point in the execution</a:t>
            </a:r>
          </a:p>
        </p:txBody>
      </p:sp>
    </p:spTree>
    <p:extLst>
      <p:ext uri="{BB962C8B-B14F-4D97-AF65-F5344CB8AC3E}">
        <p14:creationId xmlns:p14="http://schemas.microsoft.com/office/powerpoint/2010/main" val="24147203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Shape 181"/>
          <p:cNvSpPr>
            <a:spLocks noGrp="1" noRot="1" noChangeAspect="1"/>
          </p:cNvSpPr>
          <p:nvPr>
            <p:ph type="sldImg"/>
          </p:nvPr>
        </p:nvSpPr>
        <p:spPr>
          <a:prstGeom prst="rect">
            <a:avLst/>
          </a:prstGeom>
        </p:spPr>
        <p:txBody>
          <a:bodyPr/>
          <a:lstStyle/>
          <a:p>
            <a:pPr lvl="0"/>
            <a:endParaRPr/>
          </a:p>
        </p:txBody>
      </p:sp>
      <p:sp>
        <p:nvSpPr>
          <p:cNvPr id="182" name="Shape 182"/>
          <p:cNvSpPr>
            <a:spLocks noGrp="1"/>
          </p:cNvSpPr>
          <p:nvPr>
            <p:ph type="body" sz="quarter" idx="1"/>
          </p:nvPr>
        </p:nvSpPr>
        <p:spPr>
          <a:prstGeom prst="rect">
            <a:avLst/>
          </a:prstGeom>
        </p:spPr>
        <p:txBody>
          <a:bodyPr/>
          <a:lstStyle/>
          <a:p>
            <a:pPr lvl="0" defTabSz="914400">
              <a:lnSpc>
                <a:spcPct val="100000"/>
              </a:lnSpc>
              <a:spcBef>
                <a:spcPts val="400"/>
              </a:spcBef>
              <a:defRPr sz="1800"/>
            </a:pPr>
            <a:r>
              <a:rPr sz="1200" dirty="0">
                <a:latin typeface="Calibri"/>
                <a:ea typeface="Calibri"/>
                <a:cs typeface="Calibri"/>
                <a:sym typeface="Calibri"/>
              </a:rPr>
              <a:t>[Demonstrate the techniques in Eclipse by solving a problem or two from </a:t>
            </a:r>
            <a:r>
              <a:rPr lang="en-US" sz="1200" dirty="0" err="1">
                <a:latin typeface="+mn-lt"/>
                <a:ea typeface="Calibri"/>
                <a:cs typeface="Calibri"/>
                <a:sym typeface="Calibri"/>
              </a:rPr>
              <a:t>DebugMeTest</a:t>
            </a:r>
            <a:r>
              <a:rPr sz="1200" dirty="0">
                <a:latin typeface="Calibri"/>
                <a:ea typeface="Calibri"/>
                <a:cs typeface="Calibri"/>
                <a:sym typeface="Calibri"/>
              </a:rPr>
              <a:t> together, give them time to answer the quiz question, then have them complete </a:t>
            </a:r>
            <a:r>
              <a:rPr lang="en-US" sz="1200" dirty="0" err="1">
                <a:latin typeface="+mn-lt"/>
                <a:ea typeface="Calibri"/>
                <a:cs typeface="Calibri"/>
                <a:sym typeface="Calibri"/>
              </a:rPr>
              <a:t>DebugMeTest</a:t>
            </a:r>
            <a:r>
              <a:rPr sz="1200" dirty="0">
                <a:latin typeface="Calibri"/>
                <a:ea typeface="Calibri"/>
                <a:cs typeface="Calibri"/>
                <a:sym typeface="Calibri"/>
              </a:rPr>
              <a:t>.]</a:t>
            </a:r>
            <a:endParaRPr lang="en-US" sz="1200" dirty="0">
              <a:latin typeface="Calibri"/>
              <a:ea typeface="Calibri"/>
              <a:cs typeface="Calibri"/>
              <a:sym typeface="Calibri"/>
            </a:endParaRPr>
          </a:p>
          <a:p>
            <a:pPr lvl="0" defTabSz="914400">
              <a:lnSpc>
                <a:spcPct val="100000"/>
              </a:lnSpc>
              <a:spcBef>
                <a:spcPts val="400"/>
              </a:spcBef>
              <a:defRPr sz="1800"/>
            </a:pPr>
            <a:r>
              <a:rPr lang="en-US" sz="1200" dirty="0">
                <a:latin typeface="Calibri"/>
                <a:ea typeface="Calibri"/>
                <a:cs typeface="Calibri"/>
                <a:sym typeface="Calibri"/>
              </a:rPr>
              <a:t>[You can also point them to </a:t>
            </a:r>
            <a:r>
              <a:rPr lang="en-US" sz="1200" dirty="0" err="1">
                <a:latin typeface="Calibri"/>
                <a:ea typeface="Calibri"/>
                <a:cs typeface="Calibri"/>
                <a:sym typeface="Calibri"/>
              </a:rPr>
              <a:t>WhackABug</a:t>
            </a:r>
            <a:r>
              <a:rPr lang="en-US" sz="1200" baseline="0" dirty="0">
                <a:latin typeface="Calibri"/>
                <a:ea typeface="Calibri"/>
                <a:cs typeface="Calibri"/>
                <a:sym typeface="Calibri"/>
              </a:rPr>
              <a:t> to get more practice when running a Java Application instead of JUnit)]</a:t>
            </a:r>
            <a:endParaRPr lang="en-US" sz="1200" dirty="0">
              <a:latin typeface="Calibri"/>
              <a:ea typeface="Calibri"/>
              <a:cs typeface="Calibri"/>
              <a:sym typeface="Calibri"/>
            </a:endParaRPr>
          </a:p>
          <a:p>
            <a:pPr lvl="0" defTabSz="914400">
              <a:lnSpc>
                <a:spcPct val="100000"/>
              </a:lnSpc>
              <a:spcBef>
                <a:spcPts val="400"/>
              </a:spcBef>
              <a:defRPr sz="1800"/>
            </a:pPr>
            <a:r>
              <a:rPr lang="en-US" sz="1200" dirty="0" err="1">
                <a:latin typeface="Calibri"/>
                <a:ea typeface="Calibri"/>
                <a:cs typeface="Calibri"/>
                <a:sym typeface="Calibri"/>
              </a:rPr>
              <a:t>DebugMeTest</a:t>
            </a:r>
            <a:r>
              <a:rPr lang="en-US" sz="1200" dirty="0">
                <a:latin typeface="Calibri"/>
                <a:ea typeface="Calibri"/>
                <a:cs typeface="Calibri"/>
                <a:sym typeface="Calibri"/>
              </a:rPr>
              <a:t> make sure to demo:</a:t>
            </a:r>
          </a:p>
          <a:p>
            <a:pPr lvl="0" defTabSz="914400">
              <a:lnSpc>
                <a:spcPct val="100000"/>
              </a:lnSpc>
              <a:spcBef>
                <a:spcPts val="400"/>
              </a:spcBef>
              <a:defRPr sz="1800"/>
            </a:pPr>
            <a:r>
              <a:rPr lang="en-US" sz="1800" kern="1200" dirty="0" err="1">
                <a:solidFill>
                  <a:schemeClr val="tx1"/>
                </a:solidFill>
                <a:latin typeface="+mn-lt"/>
                <a:ea typeface="+mn-ea"/>
                <a:cs typeface="+mn-cs"/>
              </a:rPr>
              <a:t>uppercaseIfExclaimation</a:t>
            </a:r>
            <a:r>
              <a:rPr lang="en-US" sz="1800" kern="1200" dirty="0">
                <a:solidFill>
                  <a:schemeClr val="tx1"/>
                </a:solidFill>
                <a:latin typeface="+mn-lt"/>
                <a:ea typeface="+mn-ea"/>
                <a:cs typeface="+mn-cs"/>
              </a:rPr>
              <a:t> which ends up showing</a:t>
            </a:r>
            <a:r>
              <a:rPr lang="en-US" sz="1800" kern="1200" baseline="0" dirty="0">
                <a:solidFill>
                  <a:schemeClr val="tx1"/>
                </a:solidFill>
                <a:latin typeface="+mn-lt"/>
                <a:ea typeface="+mn-ea"/>
                <a:cs typeface="+mn-cs"/>
              </a:rPr>
              <a:t> the </a:t>
            </a:r>
            <a:r>
              <a:rPr lang="en-US" sz="1800" kern="1200" baseline="0" dirty="0" err="1">
                <a:solidFill>
                  <a:schemeClr val="tx1"/>
                </a:solidFill>
                <a:latin typeface="+mn-lt"/>
                <a:ea typeface="+mn-ea"/>
                <a:cs typeface="+mn-cs"/>
              </a:rPr>
              <a:t>gotcha</a:t>
            </a:r>
            <a:r>
              <a:rPr lang="en-US" sz="1800" kern="1200" baseline="0" dirty="0">
                <a:solidFill>
                  <a:schemeClr val="tx1"/>
                </a:solidFill>
                <a:latin typeface="+mn-lt"/>
                <a:ea typeface="+mn-ea"/>
                <a:cs typeface="+mn-cs"/>
              </a:rPr>
              <a:t> “string are immutable” in two slides</a:t>
            </a:r>
            <a:endParaRPr sz="1200" dirty="0">
              <a:latin typeface="Calibri"/>
              <a:ea typeface="Calibri"/>
              <a:cs typeface="Calibri"/>
              <a:sym typeface="Calibri"/>
            </a:endParaRPr>
          </a:p>
        </p:txBody>
      </p:sp>
    </p:spTree>
    <p:extLst>
      <p:ext uri="{BB962C8B-B14F-4D97-AF65-F5344CB8AC3E}">
        <p14:creationId xmlns:p14="http://schemas.microsoft.com/office/powerpoint/2010/main" val="11685581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Shape 181"/>
          <p:cNvSpPr>
            <a:spLocks noGrp="1" noRot="1" noChangeAspect="1"/>
          </p:cNvSpPr>
          <p:nvPr>
            <p:ph type="sldImg"/>
          </p:nvPr>
        </p:nvSpPr>
        <p:spPr>
          <a:prstGeom prst="rect">
            <a:avLst/>
          </a:prstGeom>
        </p:spPr>
        <p:txBody>
          <a:bodyPr/>
          <a:lstStyle/>
          <a:p>
            <a:pPr lvl="0"/>
            <a:endParaRPr/>
          </a:p>
        </p:txBody>
      </p:sp>
      <p:sp>
        <p:nvSpPr>
          <p:cNvPr id="182" name="Shape 182"/>
          <p:cNvSpPr>
            <a:spLocks noGrp="1"/>
          </p:cNvSpPr>
          <p:nvPr>
            <p:ph type="body" sz="quarter" idx="1"/>
          </p:nvPr>
        </p:nvSpPr>
        <p:spPr>
          <a:prstGeom prst="rect">
            <a:avLst/>
          </a:prstGeom>
        </p:spPr>
        <p:txBody>
          <a:bodyPr/>
          <a:lstStyle/>
          <a:p>
            <a:pPr lvl="0" defTabSz="914400">
              <a:lnSpc>
                <a:spcPct val="100000"/>
              </a:lnSpc>
              <a:spcBef>
                <a:spcPts val="400"/>
              </a:spcBef>
              <a:defRPr sz="1800"/>
            </a:pPr>
            <a:endParaRPr sz="1200" dirty="0">
              <a:latin typeface="Calibri"/>
              <a:ea typeface="Calibri"/>
              <a:cs typeface="Calibri"/>
              <a:sym typeface="Calibri"/>
            </a:endParaRPr>
          </a:p>
        </p:txBody>
      </p:sp>
    </p:spTree>
    <p:extLst>
      <p:ext uri="{BB962C8B-B14F-4D97-AF65-F5344CB8AC3E}">
        <p14:creationId xmlns:p14="http://schemas.microsoft.com/office/powerpoint/2010/main" val="6092129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Shape 181"/>
          <p:cNvSpPr>
            <a:spLocks noGrp="1" noRot="1" noChangeAspect="1"/>
          </p:cNvSpPr>
          <p:nvPr>
            <p:ph type="sldImg"/>
          </p:nvPr>
        </p:nvSpPr>
        <p:spPr>
          <a:prstGeom prst="rect">
            <a:avLst/>
          </a:prstGeom>
        </p:spPr>
        <p:txBody>
          <a:bodyPr/>
          <a:lstStyle/>
          <a:p>
            <a:pPr lvl="0"/>
            <a:endParaRPr/>
          </a:p>
        </p:txBody>
      </p:sp>
      <p:sp>
        <p:nvSpPr>
          <p:cNvPr id="182" name="Shape 182"/>
          <p:cNvSpPr>
            <a:spLocks noGrp="1"/>
          </p:cNvSpPr>
          <p:nvPr>
            <p:ph type="body" sz="quarter" idx="1"/>
          </p:nvPr>
        </p:nvSpPr>
        <p:spPr>
          <a:prstGeom prst="rect">
            <a:avLst/>
          </a:prstGeom>
        </p:spPr>
        <p:txBody>
          <a:bodyPr/>
          <a:lstStyle/>
          <a:p>
            <a:pPr lvl="0" defTabSz="914400">
              <a:lnSpc>
                <a:spcPct val="100000"/>
              </a:lnSpc>
              <a:spcBef>
                <a:spcPts val="400"/>
              </a:spcBef>
              <a:defRPr sz="1800"/>
            </a:pPr>
            <a:endParaRPr sz="1200" dirty="0">
              <a:latin typeface="Calibri"/>
              <a:ea typeface="Calibri"/>
              <a:cs typeface="Calibri"/>
              <a:sym typeface="Calibri"/>
            </a:endParaRPr>
          </a:p>
        </p:txBody>
      </p:sp>
    </p:spTree>
    <p:extLst>
      <p:ext uri="{BB962C8B-B14F-4D97-AF65-F5344CB8AC3E}">
        <p14:creationId xmlns:p14="http://schemas.microsoft.com/office/powerpoint/2010/main" val="12614166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Only spend time on this if you want to show the </a:t>
            </a:r>
            <a:r>
              <a:rPr lang="en-US" dirty="0" err="1"/>
              <a:t>DebugMeTest</a:t>
            </a:r>
            <a:r>
              <a:rPr lang="en-US" dirty="0"/>
              <a:t> examples,</a:t>
            </a:r>
            <a:r>
              <a:rPr lang="en-US" baseline="0" dirty="0"/>
              <a:t> in particular the final test which you can use to demonstrate this approach.</a:t>
            </a:r>
            <a:endParaRPr lang="en-US" dirty="0"/>
          </a:p>
        </p:txBody>
      </p:sp>
      <p:sp>
        <p:nvSpPr>
          <p:cNvPr id="4" name="Slide Number Placeholder 3"/>
          <p:cNvSpPr>
            <a:spLocks noGrp="1"/>
          </p:cNvSpPr>
          <p:nvPr>
            <p:ph type="sldNum" sz="quarter" idx="10"/>
          </p:nvPr>
        </p:nvSpPr>
        <p:spPr/>
        <p:txBody>
          <a:bodyPr/>
          <a:lstStyle/>
          <a:p>
            <a:fld id="{9B5CF600-4147-7540-9DE4-6C8272E0EDC3}" type="slidenum">
              <a:rPr lang="en-US" smtClean="0"/>
              <a:t>15</a:t>
            </a:fld>
            <a:endParaRPr lang="en-US"/>
          </a:p>
        </p:txBody>
      </p:sp>
    </p:spTree>
    <p:extLst>
      <p:ext uri="{BB962C8B-B14F-4D97-AF65-F5344CB8AC3E}">
        <p14:creationId xmlns:p14="http://schemas.microsoft.com/office/powerpoint/2010/main" val="32633082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07E745-2C70-2943-8487-A8F6E88ADF5E}" type="datetimeFigureOut">
              <a:rPr lang="en-US" smtClean="0"/>
              <a:t>3/1/22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3CDD0D-FB12-FE4B-87F9-1BD2B023F229}" type="slidenum">
              <a:rPr lang="en-US" smtClean="0"/>
              <a:t>‹#›</a:t>
            </a:fld>
            <a:endParaRPr lang="en-US"/>
          </a:p>
        </p:txBody>
      </p:sp>
    </p:spTree>
    <p:extLst>
      <p:ext uri="{BB962C8B-B14F-4D97-AF65-F5344CB8AC3E}">
        <p14:creationId xmlns:p14="http://schemas.microsoft.com/office/powerpoint/2010/main" val="3917446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07E745-2C70-2943-8487-A8F6E88ADF5E}" type="datetimeFigureOut">
              <a:rPr lang="en-US" smtClean="0"/>
              <a:t>3/1/22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3CDD0D-FB12-FE4B-87F9-1BD2B023F229}" type="slidenum">
              <a:rPr lang="en-US" smtClean="0"/>
              <a:t>‹#›</a:t>
            </a:fld>
            <a:endParaRPr lang="en-US"/>
          </a:p>
        </p:txBody>
      </p:sp>
    </p:spTree>
    <p:extLst>
      <p:ext uri="{BB962C8B-B14F-4D97-AF65-F5344CB8AC3E}">
        <p14:creationId xmlns:p14="http://schemas.microsoft.com/office/powerpoint/2010/main" val="26182811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07E745-2C70-2943-8487-A8F6E88ADF5E}" type="datetimeFigureOut">
              <a:rPr lang="en-US" smtClean="0"/>
              <a:t>3/1/22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3CDD0D-FB12-FE4B-87F9-1BD2B023F229}" type="slidenum">
              <a:rPr lang="en-US" smtClean="0"/>
              <a:t>‹#›</a:t>
            </a:fld>
            <a:endParaRPr lang="en-US"/>
          </a:p>
        </p:txBody>
      </p:sp>
    </p:spTree>
    <p:extLst>
      <p:ext uri="{BB962C8B-B14F-4D97-AF65-F5344CB8AC3E}">
        <p14:creationId xmlns:p14="http://schemas.microsoft.com/office/powerpoint/2010/main" val="38988787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07E745-2C70-2943-8487-A8F6E88ADF5E}" type="datetimeFigureOut">
              <a:rPr lang="en-US" smtClean="0"/>
              <a:t>3/1/22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3CDD0D-FB12-FE4B-87F9-1BD2B023F229}" type="slidenum">
              <a:rPr lang="en-US" smtClean="0"/>
              <a:t>‹#›</a:t>
            </a:fld>
            <a:endParaRPr lang="en-US"/>
          </a:p>
        </p:txBody>
      </p:sp>
    </p:spTree>
    <p:extLst>
      <p:ext uri="{BB962C8B-B14F-4D97-AF65-F5344CB8AC3E}">
        <p14:creationId xmlns:p14="http://schemas.microsoft.com/office/powerpoint/2010/main" val="26544848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07E745-2C70-2943-8487-A8F6E88ADF5E}" type="datetimeFigureOut">
              <a:rPr lang="en-US" smtClean="0"/>
              <a:t>3/1/22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3CDD0D-FB12-FE4B-87F9-1BD2B023F229}" type="slidenum">
              <a:rPr lang="en-US" smtClean="0"/>
              <a:t>‹#›</a:t>
            </a:fld>
            <a:endParaRPr lang="en-US"/>
          </a:p>
        </p:txBody>
      </p:sp>
    </p:spTree>
    <p:extLst>
      <p:ext uri="{BB962C8B-B14F-4D97-AF65-F5344CB8AC3E}">
        <p14:creationId xmlns:p14="http://schemas.microsoft.com/office/powerpoint/2010/main" val="18472366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07E745-2C70-2943-8487-A8F6E88ADF5E}" type="datetimeFigureOut">
              <a:rPr lang="en-US" smtClean="0"/>
              <a:t>3/1/22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3CDD0D-FB12-FE4B-87F9-1BD2B023F229}" type="slidenum">
              <a:rPr lang="en-US" smtClean="0"/>
              <a:t>‹#›</a:t>
            </a:fld>
            <a:endParaRPr lang="en-US"/>
          </a:p>
        </p:txBody>
      </p:sp>
    </p:spTree>
    <p:extLst>
      <p:ext uri="{BB962C8B-B14F-4D97-AF65-F5344CB8AC3E}">
        <p14:creationId xmlns:p14="http://schemas.microsoft.com/office/powerpoint/2010/main" val="41866840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07E745-2C70-2943-8487-A8F6E88ADF5E}" type="datetimeFigureOut">
              <a:rPr lang="en-US" smtClean="0"/>
              <a:t>3/1/22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33CDD0D-FB12-FE4B-87F9-1BD2B023F229}" type="slidenum">
              <a:rPr lang="en-US" smtClean="0"/>
              <a:t>‹#›</a:t>
            </a:fld>
            <a:endParaRPr lang="en-US"/>
          </a:p>
        </p:txBody>
      </p:sp>
    </p:spTree>
    <p:extLst>
      <p:ext uri="{BB962C8B-B14F-4D97-AF65-F5344CB8AC3E}">
        <p14:creationId xmlns:p14="http://schemas.microsoft.com/office/powerpoint/2010/main" val="15791294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07E745-2C70-2943-8487-A8F6E88ADF5E}" type="datetimeFigureOut">
              <a:rPr lang="en-US" smtClean="0"/>
              <a:t>3/1/22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33CDD0D-FB12-FE4B-87F9-1BD2B023F229}" type="slidenum">
              <a:rPr lang="en-US" smtClean="0"/>
              <a:t>‹#›</a:t>
            </a:fld>
            <a:endParaRPr lang="en-US"/>
          </a:p>
        </p:txBody>
      </p:sp>
    </p:spTree>
    <p:extLst>
      <p:ext uri="{BB962C8B-B14F-4D97-AF65-F5344CB8AC3E}">
        <p14:creationId xmlns:p14="http://schemas.microsoft.com/office/powerpoint/2010/main" val="38203298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07E745-2C70-2943-8487-A8F6E88ADF5E}" type="datetimeFigureOut">
              <a:rPr lang="en-US" smtClean="0"/>
              <a:t>3/1/22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33CDD0D-FB12-FE4B-87F9-1BD2B023F229}" type="slidenum">
              <a:rPr lang="en-US" smtClean="0"/>
              <a:t>‹#›</a:t>
            </a:fld>
            <a:endParaRPr lang="en-US"/>
          </a:p>
        </p:txBody>
      </p:sp>
    </p:spTree>
    <p:extLst>
      <p:ext uri="{BB962C8B-B14F-4D97-AF65-F5344CB8AC3E}">
        <p14:creationId xmlns:p14="http://schemas.microsoft.com/office/powerpoint/2010/main" val="19065033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07E745-2C70-2943-8487-A8F6E88ADF5E}" type="datetimeFigureOut">
              <a:rPr lang="en-US" smtClean="0"/>
              <a:t>3/1/22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3CDD0D-FB12-FE4B-87F9-1BD2B023F229}" type="slidenum">
              <a:rPr lang="en-US" smtClean="0"/>
              <a:t>‹#›</a:t>
            </a:fld>
            <a:endParaRPr lang="en-US"/>
          </a:p>
        </p:txBody>
      </p:sp>
    </p:spTree>
    <p:extLst>
      <p:ext uri="{BB962C8B-B14F-4D97-AF65-F5344CB8AC3E}">
        <p14:creationId xmlns:p14="http://schemas.microsoft.com/office/powerpoint/2010/main" val="22519493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07E745-2C70-2943-8487-A8F6E88ADF5E}" type="datetimeFigureOut">
              <a:rPr lang="en-US" smtClean="0"/>
              <a:t>3/1/22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3CDD0D-FB12-FE4B-87F9-1BD2B023F229}" type="slidenum">
              <a:rPr lang="en-US" smtClean="0"/>
              <a:t>‹#›</a:t>
            </a:fld>
            <a:endParaRPr lang="en-US"/>
          </a:p>
        </p:txBody>
      </p:sp>
    </p:spTree>
    <p:extLst>
      <p:ext uri="{BB962C8B-B14F-4D97-AF65-F5344CB8AC3E}">
        <p14:creationId xmlns:p14="http://schemas.microsoft.com/office/powerpoint/2010/main" val="11093190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07E745-2C70-2943-8487-A8F6E88ADF5E}" type="datetimeFigureOut">
              <a:rPr lang="en-US" smtClean="0"/>
              <a:t>3/1/22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33CDD0D-FB12-FE4B-87F9-1BD2B023F229}" type="slidenum">
              <a:rPr lang="en-US" smtClean="0"/>
              <a:t>‹#›</a:t>
            </a:fld>
            <a:endParaRPr lang="en-US"/>
          </a:p>
        </p:txBody>
      </p:sp>
    </p:spTree>
    <p:extLst>
      <p:ext uri="{BB962C8B-B14F-4D97-AF65-F5344CB8AC3E}">
        <p14:creationId xmlns:p14="http://schemas.microsoft.com/office/powerpoint/2010/main" val="17260802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ithub.com/RHIT-CSSE/csse220/blob/master/Docs/grading_guide.md" TargetMode="Externa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rose-hulman.hosted.panopto.com/Panopto/Pages/Sessions/List.aspx#folderID=%22499b5324-d2ab-415e-8982-abf8017a3648%22"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Object Intro </a:t>
            </a:r>
            <a:r>
              <a:rPr lang="en-US"/>
              <a:t>and Miscellaneous</a:t>
            </a:r>
            <a:endParaRPr lang="en-US" dirty="0"/>
          </a:p>
        </p:txBody>
      </p:sp>
      <p:sp>
        <p:nvSpPr>
          <p:cNvPr id="3" name="Subtitle 2"/>
          <p:cNvSpPr>
            <a:spLocks noGrp="1"/>
          </p:cNvSpPr>
          <p:nvPr>
            <p:ph type="subTitle" idx="1"/>
          </p:nvPr>
        </p:nvSpPr>
        <p:spPr/>
        <p:txBody>
          <a:bodyPr/>
          <a:lstStyle/>
          <a:p>
            <a:endParaRPr lang="en-US" dirty="0"/>
          </a:p>
        </p:txBody>
      </p:sp>
      <p:sp>
        <p:nvSpPr>
          <p:cNvPr id="5" name="Rectangle 4">
            <a:extLst>
              <a:ext uri="{FF2B5EF4-FFF2-40B4-BE49-F238E27FC236}">
                <a16:creationId xmlns:a16="http://schemas.microsoft.com/office/drawing/2014/main" id="{A6FFB523-6A09-C647-919C-C45B0A94A5E0}"/>
              </a:ext>
            </a:extLst>
          </p:cNvPr>
          <p:cNvSpPr/>
          <p:nvPr/>
        </p:nvSpPr>
        <p:spPr>
          <a:xfrm>
            <a:off x="304800" y="5276850"/>
            <a:ext cx="8534400" cy="12954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sz="2400" dirty="0">
                <a:solidFill>
                  <a:srgbClr val="FFFFFF"/>
                </a:solidFill>
              </a:rPr>
              <a:t>The </a:t>
            </a:r>
            <a:r>
              <a:rPr lang="en-US" sz="2400" i="1" dirty="0">
                <a:solidFill>
                  <a:srgbClr val="FFFFFF"/>
                </a:solidFill>
              </a:rPr>
              <a:t>git</a:t>
            </a:r>
            <a:r>
              <a:rPr lang="en-US" sz="2400" dirty="0">
                <a:solidFill>
                  <a:srgbClr val="FFFFFF"/>
                </a:solidFill>
              </a:rPr>
              <a:t> projects for today are:</a:t>
            </a:r>
          </a:p>
          <a:p>
            <a:pPr marL="342900" indent="-342900">
              <a:buFont typeface="Arial" panose="020B0604020202020204" pitchFamily="34" charset="0"/>
              <a:buChar char="•"/>
            </a:pPr>
            <a:r>
              <a:rPr lang="en-US" sz="2400" i="1" dirty="0" err="1"/>
              <a:t>PracticeObjectIntroAndMisc</a:t>
            </a:r>
            <a:endParaRPr lang="en-US" sz="2400" i="1" dirty="0"/>
          </a:p>
          <a:p>
            <a:pPr marL="342900" indent="-342900">
              <a:buFont typeface="Arial" panose="020B0604020202020204" pitchFamily="34" charset="0"/>
              <a:buChar char="•"/>
            </a:pPr>
            <a:r>
              <a:rPr lang="en-US" sz="2400" i="1" dirty="0" err="1"/>
              <a:t>PracticeObjectIntroAndMiscSolution</a:t>
            </a:r>
            <a:endParaRPr lang="en-US" sz="2400" i="1" dirty="0"/>
          </a:p>
        </p:txBody>
      </p:sp>
    </p:spTree>
    <p:extLst>
      <p:ext uri="{BB962C8B-B14F-4D97-AF65-F5344CB8AC3E}">
        <p14:creationId xmlns:p14="http://schemas.microsoft.com/office/powerpoint/2010/main" val="11857104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lstStyle/>
          <a:p>
            <a:r>
              <a:rPr lang="en-US" strike="sngStrike" dirty="0"/>
              <a:t>Coding Conventions, Style, Grading</a:t>
            </a:r>
          </a:p>
          <a:p>
            <a:r>
              <a:rPr lang="en-US" dirty="0"/>
              <a:t>Debugging</a:t>
            </a:r>
          </a:p>
          <a:p>
            <a:r>
              <a:rPr lang="en-US" dirty="0"/>
              <a:t>Objects and Classes</a:t>
            </a:r>
          </a:p>
        </p:txBody>
      </p:sp>
    </p:spTree>
    <p:extLst>
      <p:ext uri="{BB962C8B-B14F-4D97-AF65-F5344CB8AC3E}">
        <p14:creationId xmlns:p14="http://schemas.microsoft.com/office/powerpoint/2010/main" val="208285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 name="Shape 175"/>
          <p:cNvSpPr>
            <a:spLocks noGrp="1"/>
          </p:cNvSpPr>
          <p:nvPr>
            <p:ph type="ctrTitle"/>
          </p:nvPr>
        </p:nvSpPr>
        <p:spPr>
          <a:prstGeom prst="rect">
            <a:avLst/>
          </a:prstGeom>
        </p:spPr>
        <p:txBody>
          <a:bodyPr/>
          <a:lstStyle/>
          <a:p>
            <a:pPr lvl="0">
              <a:defRPr sz="1800"/>
            </a:pPr>
            <a:r>
              <a:rPr sz="4400" dirty="0"/>
              <a:t>Debugging</a:t>
            </a:r>
          </a:p>
        </p:txBody>
      </p:sp>
      <p:sp>
        <p:nvSpPr>
          <p:cNvPr id="2" name="Subtitle 1"/>
          <p:cNvSpPr>
            <a:spLocks noGrp="1"/>
          </p:cNvSpPr>
          <p:nvPr>
            <p:ph type="subTitle" idx="1"/>
          </p:nvPr>
        </p:nvSpPr>
        <p:spPr/>
        <p:txBody>
          <a:bodyPr/>
          <a:lstStyle/>
          <a:p>
            <a:endParaRPr lang="en-US"/>
          </a:p>
        </p:txBody>
      </p:sp>
    </p:spTree>
    <p:extLst>
      <p:ext uri="{BB962C8B-B14F-4D97-AF65-F5344CB8AC3E}">
        <p14:creationId xmlns:p14="http://schemas.microsoft.com/office/powerpoint/2010/main" val="27558106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 name="Shape 179"/>
          <p:cNvSpPr>
            <a:spLocks noGrp="1"/>
          </p:cNvSpPr>
          <p:nvPr>
            <p:ph type="body" idx="1"/>
          </p:nvPr>
        </p:nvSpPr>
        <p:spPr>
          <a:xfrm>
            <a:off x="457200" y="1600200"/>
            <a:ext cx="8229600" cy="4525963"/>
          </a:xfrm>
          <a:prstGeom prst="rect">
            <a:avLst/>
          </a:prstGeom>
        </p:spPr>
        <p:txBody>
          <a:bodyPr/>
          <a:lstStyle/>
          <a:p>
            <a:pPr lvl="0">
              <a:lnSpc>
                <a:spcPct val="80000"/>
              </a:lnSpc>
              <a:spcBef>
                <a:spcPts val="600"/>
              </a:spcBef>
              <a:buFont typeface="Wingdings 3"/>
              <a:buChar char=""/>
              <a:defRPr sz="1800"/>
            </a:pPr>
            <a:r>
              <a:rPr sz="2900" dirty="0"/>
              <a:t>Debugging Java programs in Eclipse:</a:t>
            </a:r>
          </a:p>
          <a:p>
            <a:pPr lvl="1">
              <a:lnSpc>
                <a:spcPct val="80000"/>
              </a:lnSpc>
              <a:spcBef>
                <a:spcPts val="600"/>
              </a:spcBef>
              <a:buFont typeface="Verdana"/>
              <a:buChar char="◦"/>
              <a:defRPr sz="1800"/>
            </a:pPr>
            <a:r>
              <a:rPr lang="en-US" sz="2500" dirty="0"/>
              <a:t>Set a breakpoint where you want to start</a:t>
            </a:r>
          </a:p>
          <a:p>
            <a:pPr marL="742950" lvl="1" indent="-285750">
              <a:lnSpc>
                <a:spcPct val="80000"/>
              </a:lnSpc>
              <a:spcBef>
                <a:spcPts val="600"/>
              </a:spcBef>
              <a:buFont typeface="Verdana"/>
              <a:buChar char="◦"/>
              <a:defRPr sz="1800"/>
            </a:pPr>
            <a:endParaRPr lang="en-US" sz="2500" dirty="0"/>
          </a:p>
          <a:p>
            <a:pPr marL="742950" lvl="1" indent="-285750">
              <a:lnSpc>
                <a:spcPct val="80000"/>
              </a:lnSpc>
              <a:spcBef>
                <a:spcPts val="600"/>
              </a:spcBef>
              <a:buFont typeface="Verdana"/>
              <a:buChar char="◦"/>
              <a:defRPr sz="1800"/>
            </a:pPr>
            <a:r>
              <a:rPr sz="2500" dirty="0"/>
              <a:t>Launch using the </a:t>
            </a:r>
            <a:r>
              <a:rPr lang="en-US" sz="2500" dirty="0"/>
              <a:t>bug icon</a:t>
            </a:r>
            <a:endParaRPr sz="2500" dirty="0"/>
          </a:p>
          <a:p>
            <a:pPr marL="457200" lvl="1" indent="0">
              <a:lnSpc>
                <a:spcPct val="80000"/>
              </a:lnSpc>
              <a:spcBef>
                <a:spcPts val="600"/>
              </a:spcBef>
              <a:buNone/>
              <a:defRPr sz="1800"/>
            </a:pPr>
            <a:endParaRPr sz="2500" dirty="0"/>
          </a:p>
          <a:p>
            <a:pPr marL="742950" lvl="1" indent="-285750">
              <a:lnSpc>
                <a:spcPct val="80000"/>
              </a:lnSpc>
              <a:spcBef>
                <a:spcPts val="600"/>
              </a:spcBef>
              <a:buFont typeface="Verdana"/>
              <a:buChar char="◦"/>
              <a:defRPr sz="1800"/>
            </a:pPr>
            <a:r>
              <a:rPr sz="2500" dirty="0"/>
              <a:t>Single stepping: </a:t>
            </a:r>
            <a:r>
              <a:rPr sz="2500" i="1" dirty="0"/>
              <a:t>step over </a:t>
            </a:r>
            <a:r>
              <a:rPr sz="2500" dirty="0"/>
              <a:t>and </a:t>
            </a:r>
            <a:r>
              <a:rPr sz="2500" i="1" dirty="0"/>
              <a:t>step into</a:t>
            </a:r>
            <a:endParaRPr sz="2500" dirty="0"/>
          </a:p>
          <a:p>
            <a:pPr marL="742950" lvl="1" indent="-285750">
              <a:lnSpc>
                <a:spcPct val="80000"/>
              </a:lnSpc>
              <a:spcBef>
                <a:spcPts val="600"/>
              </a:spcBef>
              <a:buFont typeface="Verdana"/>
              <a:buChar char="◦"/>
              <a:defRPr sz="1800"/>
            </a:pPr>
            <a:endParaRPr sz="2500" i="1" dirty="0"/>
          </a:p>
          <a:p>
            <a:pPr marL="742950" lvl="1" indent="-285750">
              <a:lnSpc>
                <a:spcPct val="80000"/>
              </a:lnSpc>
              <a:spcBef>
                <a:spcPts val="600"/>
              </a:spcBef>
              <a:buFont typeface="Verdana"/>
              <a:buChar char="◦"/>
              <a:defRPr sz="1800"/>
            </a:pPr>
            <a:r>
              <a:rPr sz="2500" dirty="0"/>
              <a:t>Inspecting variables</a:t>
            </a:r>
          </a:p>
          <a:p>
            <a:pPr marL="0" lvl="0" indent="0">
              <a:lnSpc>
                <a:spcPct val="80000"/>
              </a:lnSpc>
              <a:spcBef>
                <a:spcPts val="600"/>
              </a:spcBef>
              <a:buNone/>
              <a:defRPr sz="1800"/>
            </a:pPr>
            <a:endParaRPr sz="2900" dirty="0"/>
          </a:p>
        </p:txBody>
      </p:sp>
      <p:sp>
        <p:nvSpPr>
          <p:cNvPr id="180" name="Shape 180"/>
          <p:cNvSpPr>
            <a:spLocks noGrp="1"/>
          </p:cNvSpPr>
          <p:nvPr>
            <p:ph type="title"/>
          </p:nvPr>
        </p:nvSpPr>
        <p:spPr>
          <a:xfrm>
            <a:off x="457200" y="188141"/>
            <a:ext cx="8229600" cy="1143001"/>
          </a:xfrm>
          <a:prstGeom prst="rect">
            <a:avLst/>
          </a:prstGeom>
        </p:spPr>
        <p:txBody>
          <a:bodyPr/>
          <a:lstStyle/>
          <a:p>
            <a:pPr lvl="0">
              <a:defRPr sz="1800"/>
            </a:pPr>
            <a:r>
              <a:rPr sz="4400" dirty="0"/>
              <a:t>Debugging—Demo</a:t>
            </a:r>
          </a:p>
        </p:txBody>
      </p:sp>
      <p:pic>
        <p:nvPicPr>
          <p:cNvPr id="1026" name="Picture 2" descr="Image result for step over debug ic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92609" y="4088262"/>
            <a:ext cx="4948191" cy="2364624"/>
          </a:xfrm>
          <a:prstGeom prst="rect">
            <a:avLst/>
          </a:prstGeom>
          <a:noFill/>
          <a:extLst>
            <a:ext uri="{909E8E84-426E-40DD-AFC4-6F175D3DCCD1}">
              <a14:hiddenFill xmlns:a14="http://schemas.microsoft.com/office/drawing/2010/main">
                <a:solidFill>
                  <a:srgbClr val="FFFFFF"/>
                </a:solidFill>
              </a14:hiddenFill>
            </a:ext>
          </a:extLst>
        </p:spPr>
      </p:pic>
      <p:grpSp>
        <p:nvGrpSpPr>
          <p:cNvPr id="5" name="Group 66"/>
          <p:cNvGrpSpPr/>
          <p:nvPr/>
        </p:nvGrpSpPr>
        <p:grpSpPr>
          <a:xfrm>
            <a:off x="228600" y="6243336"/>
            <a:ext cx="939800" cy="419100"/>
            <a:chOff x="0" y="0"/>
            <a:chExt cx="939800" cy="419100"/>
          </a:xfrm>
        </p:grpSpPr>
        <p:sp>
          <p:nvSpPr>
            <p:cNvPr id="6" name="Shape 64"/>
            <p:cNvSpPr/>
            <p:nvPr/>
          </p:nvSpPr>
          <p:spPr>
            <a:xfrm>
              <a:off x="0" y="0"/>
              <a:ext cx="939800" cy="419100"/>
            </a:xfrm>
            <a:prstGeom prst="rect">
              <a:avLst/>
            </a:prstGeom>
            <a:solidFill>
              <a:srgbClr val="9BBB59"/>
            </a:solidFill>
            <a:ln w="25400" cap="flat">
              <a:solidFill>
                <a:srgbClr val="718841"/>
              </a:solidFill>
              <a:prstDash val="solid"/>
              <a:bevel/>
            </a:ln>
            <a:effectLst/>
          </p:spPr>
          <p:txBody>
            <a:bodyPr wrap="square" lIns="0" tIns="0" rIns="0" bIns="0" numCol="1" anchor="ctr">
              <a:noAutofit/>
            </a:bodyPr>
            <a:lstStyle/>
            <a:p>
              <a:pPr lvl="0">
                <a:defRPr sz="2000">
                  <a:solidFill>
                    <a:srgbClr val="FFFFFF"/>
                  </a:solidFill>
                </a:defRPr>
              </a:pPr>
              <a:endParaRPr/>
            </a:p>
          </p:txBody>
        </p:sp>
        <p:sp>
          <p:nvSpPr>
            <p:cNvPr id="7" name="Shape 65"/>
            <p:cNvSpPr/>
            <p:nvPr/>
          </p:nvSpPr>
          <p:spPr>
            <a:xfrm>
              <a:off x="0" y="55662"/>
              <a:ext cx="939800" cy="307777"/>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spAutoFit/>
            </a:bodyPr>
            <a:lstStyle>
              <a:lvl1pPr>
                <a:defRPr sz="2000">
                  <a:solidFill>
                    <a:srgbClr val="FFFFFF"/>
                  </a:solidFill>
                </a:defRPr>
              </a:lvl1pPr>
            </a:lstStyle>
            <a:p>
              <a:pPr lvl="0">
                <a:defRPr sz="1800">
                  <a:solidFill>
                    <a:srgbClr val="000000"/>
                  </a:solidFill>
                </a:defRPr>
              </a:pPr>
              <a:r>
                <a:rPr lang="en-US" sz="2000" dirty="0">
                  <a:solidFill>
                    <a:srgbClr val="FFFFFF"/>
                  </a:solidFill>
                </a:rPr>
                <a:t>  </a:t>
              </a:r>
              <a:r>
                <a:rPr sz="2000" dirty="0">
                  <a:solidFill>
                    <a:srgbClr val="FFFFFF"/>
                  </a:solidFill>
                </a:rPr>
                <a:t>Q</a:t>
              </a:r>
              <a:r>
                <a:rPr lang="en-US" dirty="0"/>
                <a:t>2-4</a:t>
              </a:r>
              <a:endParaRPr sz="2000" dirty="0">
                <a:solidFill>
                  <a:srgbClr val="FFFFFF"/>
                </a:solidFill>
              </a:endParaRPr>
            </a:p>
          </p:txBody>
        </p:sp>
      </p:grpSp>
    </p:spTree>
    <p:extLst>
      <p:ext uri="{BB962C8B-B14F-4D97-AF65-F5344CB8AC3E}">
        <p14:creationId xmlns:p14="http://schemas.microsoft.com/office/powerpoint/2010/main" val="33963542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Shape 180"/>
          <p:cNvSpPr>
            <a:spLocks noGrp="1"/>
          </p:cNvSpPr>
          <p:nvPr>
            <p:ph type="title"/>
          </p:nvPr>
        </p:nvSpPr>
        <p:spPr>
          <a:xfrm>
            <a:off x="481584" y="1"/>
            <a:ext cx="8229600" cy="682752"/>
          </a:xfrm>
          <a:prstGeom prst="rect">
            <a:avLst/>
          </a:prstGeom>
        </p:spPr>
        <p:txBody>
          <a:bodyPr>
            <a:normAutofit fontScale="90000"/>
          </a:bodyPr>
          <a:lstStyle/>
          <a:p>
            <a:pPr lvl="0">
              <a:defRPr sz="1800"/>
            </a:pPr>
            <a:r>
              <a:rPr lang="en-US" sz="4400" dirty="0"/>
              <a:t>Running in Debug Mode</a:t>
            </a:r>
            <a:endParaRPr sz="4400" dirty="0"/>
          </a:p>
        </p:txBody>
      </p:sp>
      <p:pic>
        <p:nvPicPr>
          <p:cNvPr id="8" name="Picture 7" descr="Graphical user interface&#10;&#10;Description automatically generated with low confidence">
            <a:extLst>
              <a:ext uri="{FF2B5EF4-FFF2-40B4-BE49-F238E27FC236}">
                <a16:creationId xmlns:a16="http://schemas.microsoft.com/office/drawing/2014/main" id="{F5805A82-B52F-0B42-A535-946683B08C5A}"/>
              </a:ext>
            </a:extLst>
          </p:cNvPr>
          <p:cNvPicPr>
            <a:picLocks noChangeAspect="1"/>
          </p:cNvPicPr>
          <p:nvPr/>
        </p:nvPicPr>
        <p:blipFill>
          <a:blip r:embed="rId3"/>
          <a:stretch>
            <a:fillRect/>
          </a:stretch>
        </p:blipFill>
        <p:spPr>
          <a:xfrm>
            <a:off x="1299566" y="658368"/>
            <a:ext cx="6247281" cy="6007528"/>
          </a:xfrm>
          <a:prstGeom prst="rect">
            <a:avLst/>
          </a:prstGeom>
        </p:spPr>
      </p:pic>
    </p:spTree>
    <p:extLst>
      <p:ext uri="{BB962C8B-B14F-4D97-AF65-F5344CB8AC3E}">
        <p14:creationId xmlns:p14="http://schemas.microsoft.com/office/powerpoint/2010/main" val="18161511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 name="Shape 179"/>
          <p:cNvSpPr>
            <a:spLocks noGrp="1"/>
          </p:cNvSpPr>
          <p:nvPr>
            <p:ph type="body" idx="1"/>
          </p:nvPr>
        </p:nvSpPr>
        <p:spPr>
          <a:xfrm>
            <a:off x="457200" y="1600200"/>
            <a:ext cx="8229600" cy="4525963"/>
          </a:xfrm>
          <a:prstGeom prst="rect">
            <a:avLst/>
          </a:prstGeom>
        </p:spPr>
        <p:txBody>
          <a:bodyPr/>
          <a:lstStyle/>
          <a:p>
            <a:pPr marL="0" lvl="0" indent="0">
              <a:lnSpc>
                <a:spcPct val="80000"/>
              </a:lnSpc>
              <a:spcBef>
                <a:spcPts val="600"/>
              </a:spcBef>
              <a:buNone/>
              <a:defRPr sz="1800"/>
            </a:pPr>
            <a:endParaRPr sz="2900" dirty="0"/>
          </a:p>
        </p:txBody>
      </p:sp>
      <p:sp>
        <p:nvSpPr>
          <p:cNvPr id="180" name="Shape 180"/>
          <p:cNvSpPr>
            <a:spLocks noGrp="1"/>
          </p:cNvSpPr>
          <p:nvPr>
            <p:ph type="title"/>
          </p:nvPr>
        </p:nvSpPr>
        <p:spPr>
          <a:xfrm>
            <a:off x="457200" y="188141"/>
            <a:ext cx="8229600" cy="1143001"/>
          </a:xfrm>
          <a:prstGeom prst="rect">
            <a:avLst/>
          </a:prstGeom>
        </p:spPr>
        <p:txBody>
          <a:bodyPr/>
          <a:lstStyle/>
          <a:p>
            <a:pPr lvl="0">
              <a:defRPr sz="1800"/>
            </a:pPr>
            <a:r>
              <a:rPr lang="en-US" sz="4400" dirty="0"/>
              <a:t>Setting Breakpoint</a:t>
            </a:r>
            <a:endParaRPr sz="4400" dirty="0"/>
          </a:p>
        </p:txBody>
      </p:sp>
      <p:pic>
        <p:nvPicPr>
          <p:cNvPr id="3" name="Picture 2" descr="Graphical user interface, text, application&#10;&#10;Description automatically generated">
            <a:extLst>
              <a:ext uri="{FF2B5EF4-FFF2-40B4-BE49-F238E27FC236}">
                <a16:creationId xmlns:a16="http://schemas.microsoft.com/office/drawing/2014/main" id="{3EB711E5-5E8F-8C41-9E08-C37051877EDA}"/>
              </a:ext>
            </a:extLst>
          </p:cNvPr>
          <p:cNvPicPr>
            <a:picLocks noChangeAspect="1"/>
          </p:cNvPicPr>
          <p:nvPr/>
        </p:nvPicPr>
        <p:blipFill>
          <a:blip r:embed="rId3"/>
          <a:stretch>
            <a:fillRect/>
          </a:stretch>
        </p:blipFill>
        <p:spPr>
          <a:xfrm>
            <a:off x="0" y="2074942"/>
            <a:ext cx="9144000" cy="2708115"/>
          </a:xfrm>
          <a:prstGeom prst="rect">
            <a:avLst/>
          </a:prstGeom>
        </p:spPr>
      </p:pic>
    </p:spTree>
    <p:extLst>
      <p:ext uri="{BB962C8B-B14F-4D97-AF65-F5344CB8AC3E}">
        <p14:creationId xmlns:p14="http://schemas.microsoft.com/office/powerpoint/2010/main" val="10882183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Exception Breakpoint</a:t>
            </a:r>
          </a:p>
        </p:txBody>
      </p:sp>
      <p:sp>
        <p:nvSpPr>
          <p:cNvPr id="3" name="Content Placeholder 2"/>
          <p:cNvSpPr>
            <a:spLocks noGrp="1"/>
          </p:cNvSpPr>
          <p:nvPr>
            <p:ph idx="1"/>
          </p:nvPr>
        </p:nvSpPr>
        <p:spPr>
          <a:xfrm>
            <a:off x="457200" y="1179786"/>
            <a:ext cx="8229600" cy="4525963"/>
          </a:xfrm>
        </p:spPr>
        <p:txBody>
          <a:bodyPr/>
          <a:lstStyle/>
          <a:p>
            <a:pPr marL="0" indent="0">
              <a:buNone/>
            </a:pPr>
            <a:r>
              <a:rPr lang="en-US" dirty="0"/>
              <a:t>Very useful when an exception is happening but you don’t know where or why</a:t>
            </a:r>
          </a:p>
          <a:p>
            <a:r>
              <a:rPr lang="en-US" dirty="0"/>
              <a:t>Exception Tab</a:t>
            </a:r>
          </a:p>
          <a:p>
            <a:r>
              <a:rPr lang="en-US" dirty="0"/>
              <a:t>Exclamation point button</a:t>
            </a:r>
          </a:p>
          <a:p>
            <a:r>
              <a:rPr lang="en-US" dirty="0"/>
              <a:t>Find the exception type you want</a:t>
            </a:r>
          </a:p>
          <a:p>
            <a:r>
              <a:rPr lang="en-US" dirty="0"/>
              <a:t>Add a breakpoint</a:t>
            </a:r>
          </a:p>
        </p:txBody>
      </p:sp>
      <p:pic>
        <p:nvPicPr>
          <p:cNvPr id="4" name="Picture 3"/>
          <p:cNvPicPr>
            <a:picLocks noChangeAspect="1"/>
          </p:cNvPicPr>
          <p:nvPr/>
        </p:nvPicPr>
        <p:blipFill rotWithShape="1">
          <a:blip r:embed="rId3"/>
          <a:srcRect b="39740"/>
          <a:stretch/>
        </p:blipFill>
        <p:spPr>
          <a:xfrm>
            <a:off x="176869" y="4599549"/>
            <a:ext cx="8509931" cy="2212400"/>
          </a:xfrm>
          <a:prstGeom prst="rect">
            <a:avLst/>
          </a:prstGeom>
        </p:spPr>
      </p:pic>
    </p:spTree>
    <p:extLst>
      <p:ext uri="{BB962C8B-B14F-4D97-AF65-F5344CB8AC3E}">
        <p14:creationId xmlns:p14="http://schemas.microsoft.com/office/powerpoint/2010/main" val="23394691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51770"/>
          </a:xfrm>
        </p:spPr>
        <p:txBody>
          <a:bodyPr/>
          <a:lstStyle/>
          <a:p>
            <a:r>
              <a:rPr lang="en-US" dirty="0"/>
              <a:t>Interpreting a JUnit Test Failure</a:t>
            </a:r>
          </a:p>
        </p:txBody>
      </p:sp>
      <p:pic>
        <p:nvPicPr>
          <p:cNvPr id="6" name="Content Placeholder 5" descr="Text&#10;&#10;Description automatically generated">
            <a:extLst>
              <a:ext uri="{FF2B5EF4-FFF2-40B4-BE49-F238E27FC236}">
                <a16:creationId xmlns:a16="http://schemas.microsoft.com/office/drawing/2014/main" id="{CE5397F3-8D2F-904C-8EC3-781843287773}"/>
              </a:ext>
            </a:extLst>
          </p:cNvPr>
          <p:cNvPicPr>
            <a:picLocks noGrp="1" noChangeAspect="1"/>
          </p:cNvPicPr>
          <p:nvPr>
            <p:ph idx="1"/>
          </p:nvPr>
        </p:nvPicPr>
        <p:blipFill>
          <a:blip r:embed="rId3"/>
          <a:stretch>
            <a:fillRect/>
          </a:stretch>
        </p:blipFill>
        <p:spPr>
          <a:xfrm>
            <a:off x="407807" y="868495"/>
            <a:ext cx="8435568" cy="5989505"/>
          </a:xfrm>
        </p:spPr>
      </p:pic>
    </p:spTree>
    <p:extLst>
      <p:ext uri="{BB962C8B-B14F-4D97-AF65-F5344CB8AC3E}">
        <p14:creationId xmlns:p14="http://schemas.microsoft.com/office/powerpoint/2010/main" val="14047857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Important </a:t>
            </a:r>
            <a:r>
              <a:rPr lang="en-US" dirty="0" err="1"/>
              <a:t>gotcha</a:t>
            </a:r>
            <a:r>
              <a:rPr lang="en-US" dirty="0"/>
              <a:t>: Strings in java are immutable</a:t>
            </a:r>
          </a:p>
        </p:txBody>
      </p:sp>
      <p:sp>
        <p:nvSpPr>
          <p:cNvPr id="3" name="Content Placeholder 2"/>
          <p:cNvSpPr>
            <a:spLocks noGrp="1"/>
          </p:cNvSpPr>
          <p:nvPr>
            <p:ph idx="1"/>
          </p:nvPr>
        </p:nvSpPr>
        <p:spPr>
          <a:xfrm>
            <a:off x="457200" y="1600200"/>
            <a:ext cx="8378042" cy="4525963"/>
          </a:xfrm>
        </p:spPr>
        <p:txBody>
          <a:bodyPr/>
          <a:lstStyle/>
          <a:p>
            <a:r>
              <a:rPr lang="en-US" dirty="0"/>
              <a:t>No method on the string class will modify the content of a String variable</a:t>
            </a:r>
          </a:p>
          <a:p>
            <a:r>
              <a:rPr lang="en-US" dirty="0"/>
              <a:t>All methods instead </a:t>
            </a:r>
            <a:r>
              <a:rPr lang="en-US" i="1" dirty="0"/>
              <a:t>return</a:t>
            </a:r>
            <a:r>
              <a:rPr lang="en-US" dirty="0"/>
              <a:t> a reference to a new String object</a:t>
            </a:r>
          </a:p>
          <a:p>
            <a:pPr marL="0" indent="0">
              <a:buNone/>
            </a:pPr>
            <a:r>
              <a:rPr lang="en-US" sz="2400" dirty="0">
                <a:latin typeface="Courier New" panose="02070309020205020404" pitchFamily="49" charset="0"/>
                <a:cs typeface="Courier New" panose="02070309020205020404" pitchFamily="49" charset="0"/>
              </a:rPr>
              <a:t>String </a:t>
            </a:r>
            <a:r>
              <a:rPr lang="en-US" sz="2400" dirty="0" err="1">
                <a:latin typeface="Courier New" panose="02070309020205020404" pitchFamily="49" charset="0"/>
                <a:cs typeface="Courier New" panose="02070309020205020404" pitchFamily="49" charset="0"/>
              </a:rPr>
              <a:t>newSentence</a:t>
            </a:r>
            <a:r>
              <a:rPr lang="en-US" sz="2400" dirty="0">
                <a:latin typeface="Courier New" panose="02070309020205020404" pitchFamily="49" charset="0"/>
                <a:cs typeface="Courier New" panose="02070309020205020404" pitchFamily="49" charset="0"/>
              </a:rPr>
              <a:t> = </a:t>
            </a:r>
            <a:r>
              <a:rPr lang="en-US" sz="2400" dirty="0" err="1">
                <a:latin typeface="Courier New" panose="02070309020205020404" pitchFamily="49" charset="0"/>
                <a:cs typeface="Courier New" panose="02070309020205020404" pitchFamily="49" charset="0"/>
              </a:rPr>
              <a:t>sentence.toUpperCase</a:t>
            </a:r>
            <a:r>
              <a:rPr lang="en-US" sz="2400" dirty="0">
                <a:latin typeface="Courier New" panose="02070309020205020404" pitchFamily="49" charset="0"/>
                <a:cs typeface="Courier New" panose="02070309020205020404" pitchFamily="49" charset="0"/>
              </a:rPr>
              <a:t>();</a:t>
            </a:r>
          </a:p>
          <a:p>
            <a:endParaRPr lang="en-US" dirty="0"/>
          </a:p>
        </p:txBody>
      </p:sp>
      <p:sp>
        <p:nvSpPr>
          <p:cNvPr id="4" name="TextBox 3">
            <a:extLst>
              <a:ext uri="{FF2B5EF4-FFF2-40B4-BE49-F238E27FC236}">
                <a16:creationId xmlns:a16="http://schemas.microsoft.com/office/drawing/2014/main" id="{DD20567E-A284-DA45-84C8-2E97F57399C5}"/>
              </a:ext>
            </a:extLst>
          </p:cNvPr>
          <p:cNvSpPr txBox="1"/>
          <p:nvPr/>
        </p:nvSpPr>
        <p:spPr>
          <a:xfrm>
            <a:off x="3574473" y="4690753"/>
            <a:ext cx="4358245" cy="646331"/>
          </a:xfrm>
          <a:prstGeom prst="rect">
            <a:avLst/>
          </a:prstGeom>
          <a:noFill/>
        </p:spPr>
        <p:txBody>
          <a:bodyPr wrap="square" rtlCol="0">
            <a:spAutoFit/>
          </a:bodyPr>
          <a:lstStyle/>
          <a:p>
            <a:r>
              <a:rPr lang="en-US" dirty="0"/>
              <a:t>Declare a new String variable</a:t>
            </a:r>
          </a:p>
          <a:p>
            <a:r>
              <a:rPr lang="en-US" dirty="0"/>
              <a:t>Have new variable </a:t>
            </a:r>
            <a:r>
              <a:rPr lang="en-US" i="1" dirty="0"/>
              <a:t>catch</a:t>
            </a:r>
            <a:r>
              <a:rPr lang="en-US" dirty="0"/>
              <a:t> the returned String</a:t>
            </a:r>
          </a:p>
        </p:txBody>
      </p:sp>
      <p:sp>
        <p:nvSpPr>
          <p:cNvPr id="6" name="Freeform 5">
            <a:extLst>
              <a:ext uri="{FF2B5EF4-FFF2-40B4-BE49-F238E27FC236}">
                <a16:creationId xmlns:a16="http://schemas.microsoft.com/office/drawing/2014/main" id="{91B56161-2CD4-2749-A29F-5B591F4B79E2}"/>
              </a:ext>
            </a:extLst>
          </p:cNvPr>
          <p:cNvSpPr/>
          <p:nvPr/>
        </p:nvSpPr>
        <p:spPr>
          <a:xfrm>
            <a:off x="2600696" y="4322618"/>
            <a:ext cx="938150" cy="785672"/>
          </a:xfrm>
          <a:custGeom>
            <a:avLst/>
            <a:gdLst>
              <a:gd name="connsiteX0" fmla="*/ 938150 w 938150"/>
              <a:gd name="connsiteY0" fmla="*/ 748146 h 785672"/>
              <a:gd name="connsiteX1" fmla="*/ 308758 w 938150"/>
              <a:gd name="connsiteY1" fmla="*/ 700644 h 785672"/>
              <a:gd name="connsiteX2" fmla="*/ 0 w 938150"/>
              <a:gd name="connsiteY2" fmla="*/ 0 h 785672"/>
            </a:gdLst>
            <a:ahLst/>
            <a:cxnLst>
              <a:cxn ang="0">
                <a:pos x="connsiteX0" y="connsiteY0"/>
              </a:cxn>
              <a:cxn ang="0">
                <a:pos x="connsiteX1" y="connsiteY1"/>
              </a:cxn>
              <a:cxn ang="0">
                <a:pos x="connsiteX2" y="connsiteY2"/>
              </a:cxn>
            </a:cxnLst>
            <a:rect l="l" t="t" r="r" b="b"/>
            <a:pathLst>
              <a:path w="938150" h="785672">
                <a:moveTo>
                  <a:pt x="938150" y="748146"/>
                </a:moveTo>
                <a:cubicBezTo>
                  <a:pt x="701633" y="786740"/>
                  <a:pt x="465116" y="825335"/>
                  <a:pt x="308758" y="700644"/>
                </a:cubicBezTo>
                <a:cubicBezTo>
                  <a:pt x="152400" y="575953"/>
                  <a:pt x="76200" y="287976"/>
                  <a:pt x="0" y="0"/>
                </a:cubicBezTo>
              </a:path>
            </a:pathLst>
          </a:custGeom>
          <a:noFill/>
          <a:ln w="38100">
            <a:solidFill>
              <a:srgbClr val="FF0000"/>
            </a:solidFill>
            <a:headEnd type="none" w="med" len="med"/>
            <a:tailEnd type="arrow"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ounded Rectangle 6">
            <a:extLst>
              <a:ext uri="{FF2B5EF4-FFF2-40B4-BE49-F238E27FC236}">
                <a16:creationId xmlns:a16="http://schemas.microsoft.com/office/drawing/2014/main" id="{C73643A2-C2F9-0341-A5FB-FC645440D0B8}"/>
              </a:ext>
            </a:extLst>
          </p:cNvPr>
          <p:cNvSpPr/>
          <p:nvPr/>
        </p:nvSpPr>
        <p:spPr>
          <a:xfrm>
            <a:off x="3538847" y="4702629"/>
            <a:ext cx="4239491" cy="605641"/>
          </a:xfrm>
          <a:prstGeom prst="roundRect">
            <a:avLst/>
          </a:prstGeom>
          <a:noFill/>
          <a:ln w="127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898038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lstStyle/>
          <a:p>
            <a:r>
              <a:rPr lang="en-US" strike="sngStrike" dirty="0"/>
              <a:t>Coding Conventions, Style, Grading</a:t>
            </a:r>
          </a:p>
          <a:p>
            <a:r>
              <a:rPr lang="en-US" strike="sngStrike" dirty="0"/>
              <a:t>Debugging</a:t>
            </a:r>
          </a:p>
          <a:p>
            <a:r>
              <a:rPr lang="en-US" dirty="0"/>
              <a:t>Objects and Classes</a:t>
            </a:r>
          </a:p>
        </p:txBody>
      </p:sp>
    </p:spTree>
    <p:extLst>
      <p:ext uri="{BB962C8B-B14F-4D97-AF65-F5344CB8AC3E}">
        <p14:creationId xmlns:p14="http://schemas.microsoft.com/office/powerpoint/2010/main" val="13382120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Object Basics</a:t>
            </a:r>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30709091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lstStyle/>
          <a:p>
            <a:r>
              <a:rPr lang="en-US" dirty="0"/>
              <a:t>Coding Conventions, Style, Grading</a:t>
            </a:r>
          </a:p>
          <a:p>
            <a:r>
              <a:rPr lang="en-US" dirty="0"/>
              <a:t>Debugging</a:t>
            </a:r>
          </a:p>
          <a:p>
            <a:r>
              <a:rPr lang="en-US" dirty="0"/>
              <a:t>Objects and Classes</a:t>
            </a:r>
          </a:p>
        </p:txBody>
      </p:sp>
    </p:spTree>
    <p:extLst>
      <p:ext uri="{BB962C8B-B14F-4D97-AF65-F5344CB8AC3E}">
        <p14:creationId xmlns:p14="http://schemas.microsoft.com/office/powerpoint/2010/main" val="42738189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Class – What, When, Why, &amp; How?</a:t>
            </a:r>
          </a:p>
        </p:txBody>
      </p:sp>
      <p:sp>
        <p:nvSpPr>
          <p:cNvPr id="3" name="Content Placeholder 2"/>
          <p:cNvSpPr>
            <a:spLocks noGrp="1"/>
          </p:cNvSpPr>
          <p:nvPr>
            <p:ph idx="1"/>
          </p:nvPr>
        </p:nvSpPr>
        <p:spPr/>
        <p:txBody>
          <a:bodyPr/>
          <a:lstStyle/>
          <a:p>
            <a:pPr marL="0" indent="0">
              <a:buNone/>
            </a:pPr>
            <a:r>
              <a:rPr lang="en-US" dirty="0"/>
              <a:t>What:</a:t>
            </a:r>
          </a:p>
          <a:p>
            <a:r>
              <a:rPr lang="en-US" dirty="0"/>
              <a:t>A blueprint for a custom </a:t>
            </a:r>
            <a:r>
              <a:rPr lang="en-US" b="1" dirty="0"/>
              <a:t>type</a:t>
            </a:r>
            <a:endParaRPr lang="en-US" dirty="0"/>
          </a:p>
          <a:p>
            <a:pPr marL="0" indent="0">
              <a:buNone/>
            </a:pPr>
            <a:r>
              <a:rPr lang="en-US" dirty="0"/>
              <a:t>When:</a:t>
            </a:r>
          </a:p>
          <a:p>
            <a:r>
              <a:rPr lang="en-US" dirty="0"/>
              <a:t>Define a class when you’re representing a concept (think nouns)</a:t>
            </a:r>
          </a:p>
          <a:p>
            <a:r>
              <a:rPr lang="en-US" dirty="0"/>
              <a:t>When no other existing type can do what you want/need</a:t>
            </a:r>
          </a:p>
        </p:txBody>
      </p:sp>
    </p:spTree>
    <p:extLst>
      <p:ext uri="{BB962C8B-B14F-4D97-AF65-F5344CB8AC3E}">
        <p14:creationId xmlns:p14="http://schemas.microsoft.com/office/powerpoint/2010/main" val="24340228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 What, When, Why, &amp; How?</a:t>
            </a:r>
          </a:p>
        </p:txBody>
      </p:sp>
      <p:sp>
        <p:nvSpPr>
          <p:cNvPr id="3" name="Content Placeholder 2"/>
          <p:cNvSpPr>
            <a:spLocks noGrp="1"/>
          </p:cNvSpPr>
          <p:nvPr>
            <p:ph idx="1"/>
          </p:nvPr>
        </p:nvSpPr>
        <p:spPr/>
        <p:txBody>
          <a:bodyPr>
            <a:normAutofit lnSpcReduction="10000"/>
          </a:bodyPr>
          <a:lstStyle/>
          <a:p>
            <a:pPr marL="0" indent="0">
              <a:buNone/>
            </a:pPr>
            <a:r>
              <a:rPr lang="en-US" dirty="0"/>
              <a:t>Why:</a:t>
            </a:r>
          </a:p>
          <a:p>
            <a:r>
              <a:rPr lang="en-US" dirty="0"/>
              <a:t>Keep similar concepts together</a:t>
            </a:r>
          </a:p>
          <a:p>
            <a:r>
              <a:rPr lang="en-US" dirty="0"/>
              <a:t>Encapsulation (we’ll expand on this next time)</a:t>
            </a:r>
          </a:p>
          <a:p>
            <a:pPr marL="0" indent="0">
              <a:buNone/>
            </a:pPr>
            <a:r>
              <a:rPr lang="en-US" dirty="0"/>
              <a:t>How:</a:t>
            </a:r>
          </a:p>
          <a:p>
            <a:pPr marL="0" indent="0">
              <a:buNone/>
            </a:pPr>
            <a:r>
              <a:rPr lang="en-US" dirty="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public</a:t>
            </a:r>
            <a:r>
              <a:rPr lang="en-US" dirty="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class</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ClassName</a:t>
            </a: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		//fields – appear here</a:t>
            </a:r>
          </a:p>
          <a:p>
            <a:pPr marL="0" indent="0">
              <a:buNone/>
            </a:pPr>
            <a:r>
              <a:rPr lang="en-US" dirty="0">
                <a:latin typeface="Courier New" panose="02070309020205020404" pitchFamily="49" charset="0"/>
                <a:cs typeface="Courier New" panose="02070309020205020404" pitchFamily="49" charset="0"/>
              </a:rPr>
              <a:t>		//methods – come next</a:t>
            </a:r>
          </a:p>
          <a:p>
            <a:pPr marL="0" indent="0">
              <a:buNone/>
            </a:pPr>
            <a:r>
              <a:rPr lang="en-US" dirty="0">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40030672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eaLnBrk="1" fontAlgn="auto" hangingPunct="1">
              <a:spcAft>
                <a:spcPts val="0"/>
              </a:spcAft>
              <a:defRPr/>
            </a:pPr>
            <a:r>
              <a:rPr lang="en-US" dirty="0"/>
              <a:t>Using Objects and Methods</a:t>
            </a:r>
          </a:p>
        </p:txBody>
      </p:sp>
      <p:sp>
        <p:nvSpPr>
          <p:cNvPr id="2" name="Content Placeholder 1"/>
          <p:cNvSpPr>
            <a:spLocks noGrp="1"/>
          </p:cNvSpPr>
          <p:nvPr>
            <p:ph idx="1"/>
          </p:nvPr>
        </p:nvSpPr>
        <p:spPr>
          <a:xfrm>
            <a:off x="444674" y="1374732"/>
            <a:ext cx="8229600" cy="5163854"/>
          </a:xfrm>
        </p:spPr>
        <p:txBody>
          <a:bodyPr>
            <a:normAutofit/>
          </a:bodyPr>
          <a:lstStyle/>
          <a:p>
            <a:pPr marL="365760" indent="-256032" eaLnBrk="1" fontAlgn="auto" hangingPunct="1">
              <a:spcAft>
                <a:spcPts val="0"/>
              </a:spcAft>
              <a:buFont typeface="Wingdings 3"/>
              <a:buChar char=""/>
              <a:defRPr/>
            </a:pPr>
            <a:r>
              <a:rPr lang="en-US" dirty="0"/>
              <a:t>Works just like Python:</a:t>
            </a:r>
          </a:p>
          <a:p>
            <a:pPr marL="621792" lvl="1" eaLnBrk="1" fontAlgn="auto" hangingPunct="1">
              <a:spcBef>
                <a:spcPts val="324"/>
              </a:spcBef>
              <a:spcAft>
                <a:spcPts val="0"/>
              </a:spcAft>
              <a:buFont typeface="Verdana"/>
              <a:buChar char="◦"/>
              <a:defRPr/>
            </a:pPr>
            <a:r>
              <a:rPr lang="en-US" i="1" dirty="0" err="1">
                <a:solidFill>
                  <a:schemeClr val="accent4"/>
                </a:solidFill>
                <a:latin typeface="Consolas" pitchFamily="49" charset="0"/>
              </a:rPr>
              <a:t>object</a:t>
            </a:r>
            <a:r>
              <a:rPr lang="en-US" dirty="0" err="1">
                <a:solidFill>
                  <a:schemeClr val="accent4"/>
                </a:solidFill>
                <a:latin typeface="Consolas" pitchFamily="49" charset="0"/>
              </a:rPr>
              <a:t>.</a:t>
            </a:r>
            <a:r>
              <a:rPr lang="en-US" i="1" dirty="0" err="1">
                <a:solidFill>
                  <a:schemeClr val="accent4"/>
                </a:solidFill>
                <a:latin typeface="Consolas" pitchFamily="49" charset="0"/>
              </a:rPr>
              <a:t>method</a:t>
            </a:r>
            <a:r>
              <a:rPr lang="en-US" dirty="0">
                <a:solidFill>
                  <a:schemeClr val="accent4"/>
                </a:solidFill>
                <a:latin typeface="Consolas" pitchFamily="49" charset="0"/>
              </a:rPr>
              <a:t>(</a:t>
            </a:r>
            <a:r>
              <a:rPr lang="en-US" i="1" dirty="0">
                <a:solidFill>
                  <a:schemeClr val="accent4"/>
                </a:solidFill>
                <a:latin typeface="Consolas" pitchFamily="49" charset="0"/>
              </a:rPr>
              <a:t>argument</a:t>
            </a:r>
            <a:r>
              <a:rPr lang="en-US" dirty="0">
                <a:solidFill>
                  <a:schemeClr val="accent4"/>
                </a:solidFill>
                <a:latin typeface="Consolas" pitchFamily="49" charset="0"/>
              </a:rPr>
              <a:t>, ...)</a:t>
            </a:r>
          </a:p>
          <a:p>
            <a:pPr marL="365760" indent="-256032" eaLnBrk="1" fontAlgn="auto" hangingPunct="1">
              <a:spcAft>
                <a:spcPts val="0"/>
              </a:spcAft>
              <a:buFont typeface="Wingdings 3"/>
              <a:buNone/>
              <a:defRPr/>
            </a:pPr>
            <a:endParaRPr lang="en-US" dirty="0"/>
          </a:p>
          <a:p>
            <a:pPr marL="365760" indent="-256032" eaLnBrk="1" fontAlgn="auto" hangingPunct="1">
              <a:spcAft>
                <a:spcPts val="0"/>
              </a:spcAft>
              <a:buFont typeface="Wingdings 3"/>
              <a:buNone/>
              <a:defRPr/>
            </a:pPr>
            <a:endParaRPr lang="en-US" dirty="0"/>
          </a:p>
          <a:p>
            <a:pPr marL="365760" indent="-256032" eaLnBrk="1" fontAlgn="auto" hangingPunct="1">
              <a:spcAft>
                <a:spcPts val="0"/>
              </a:spcAft>
              <a:buFont typeface="Wingdings 3"/>
              <a:buChar char=""/>
              <a:defRPr/>
            </a:pPr>
            <a:endParaRPr lang="en-US" dirty="0"/>
          </a:p>
          <a:p>
            <a:pPr marL="365760" indent="-256032" eaLnBrk="1" fontAlgn="auto" hangingPunct="1">
              <a:spcAft>
                <a:spcPts val="0"/>
              </a:spcAft>
              <a:buFont typeface="Wingdings 3"/>
              <a:buChar char=""/>
              <a:defRPr/>
            </a:pPr>
            <a:r>
              <a:rPr lang="en-US" dirty="0"/>
              <a:t>Two examples in Java:</a:t>
            </a:r>
          </a:p>
        </p:txBody>
      </p:sp>
      <p:cxnSp>
        <p:nvCxnSpPr>
          <p:cNvPr id="4" name="Straight Arrow Connector 3"/>
          <p:cNvCxnSpPr>
            <a:cxnSpLocks/>
            <a:endCxn id="5" idx="0"/>
          </p:cNvCxnSpPr>
          <p:nvPr/>
        </p:nvCxnSpPr>
        <p:spPr>
          <a:xfrm>
            <a:off x="1872936" y="2362819"/>
            <a:ext cx="405578" cy="628650"/>
          </a:xfrm>
          <a:prstGeom prst="straightConnector1">
            <a:avLst/>
          </a:prstGeom>
          <a:ln w="28575">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987110" y="2991469"/>
            <a:ext cx="2582807" cy="92333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a:spAutoFit/>
          </a:bodyPr>
          <a:lstStyle/>
          <a:p>
            <a:pPr algn="ctr">
              <a:defRPr/>
            </a:pPr>
            <a:r>
              <a:rPr lang="en-US" dirty="0"/>
              <a:t>The controlling object</a:t>
            </a:r>
          </a:p>
          <a:p>
            <a:pPr algn="ctr">
              <a:defRPr/>
            </a:pPr>
            <a:r>
              <a:rPr lang="en-US" dirty="0"/>
              <a:t>is an </a:t>
            </a:r>
            <a:r>
              <a:rPr lang="en-US" i="1" dirty="0"/>
              <a:t>implicit</a:t>
            </a:r>
            <a:r>
              <a:rPr lang="en-US" dirty="0"/>
              <a:t> argument</a:t>
            </a:r>
          </a:p>
          <a:p>
            <a:pPr algn="ctr">
              <a:defRPr/>
            </a:pPr>
            <a:r>
              <a:rPr lang="en-US" dirty="0"/>
              <a:t>passed to method</a:t>
            </a:r>
          </a:p>
        </p:txBody>
      </p:sp>
      <p:cxnSp>
        <p:nvCxnSpPr>
          <p:cNvPr id="10" name="Straight Arrow Connector 9"/>
          <p:cNvCxnSpPr>
            <a:cxnSpLocks/>
            <a:endCxn id="11" idx="0"/>
          </p:cNvCxnSpPr>
          <p:nvPr/>
        </p:nvCxnSpPr>
        <p:spPr>
          <a:xfrm>
            <a:off x="4709787" y="2337766"/>
            <a:ext cx="1108161" cy="628650"/>
          </a:xfrm>
          <a:prstGeom prst="straightConnector1">
            <a:avLst/>
          </a:prstGeom>
          <a:ln w="28575">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4195436" y="2966416"/>
            <a:ext cx="3245023" cy="64633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a:spAutoFit/>
          </a:bodyPr>
          <a:lstStyle/>
          <a:p>
            <a:pPr algn="ctr">
              <a:defRPr/>
            </a:pPr>
            <a:r>
              <a:rPr lang="en-US" i="1" dirty="0"/>
              <a:t>Explicit </a:t>
            </a:r>
            <a:r>
              <a:rPr lang="en-US" dirty="0"/>
              <a:t>arguments always appear inside the (  and  )</a:t>
            </a:r>
          </a:p>
        </p:txBody>
      </p:sp>
      <p:sp>
        <p:nvSpPr>
          <p:cNvPr id="20488" name="TextBox 14"/>
          <p:cNvSpPr txBox="1">
            <a:spLocks noChangeArrowheads="1"/>
          </p:cNvSpPr>
          <p:nvPr/>
        </p:nvSpPr>
        <p:spPr bwMode="auto">
          <a:xfrm>
            <a:off x="338204" y="4913312"/>
            <a:ext cx="8248584" cy="1754326"/>
          </a:xfrm>
          <a:prstGeom prst="rect">
            <a:avLst/>
          </a:prstGeom>
          <a:noFill/>
          <a:ln w="9525">
            <a:noFill/>
            <a:miter lim="800000"/>
            <a:headEnd/>
            <a:tailEnd/>
          </a:ln>
        </p:spPr>
        <p:txBody>
          <a:bodyPr wrap="square">
            <a:spAutoFit/>
          </a:bodyPr>
          <a:lstStyle/>
          <a:p>
            <a:r>
              <a:rPr lang="en-US" b="1" dirty="0" err="1">
                <a:solidFill>
                  <a:srgbClr val="0070C0"/>
                </a:solidFill>
                <a:latin typeface="Courier New" pitchFamily="49" charset="0"/>
                <a:cs typeface="Courier New" pitchFamily="49" charset="0"/>
              </a:rPr>
              <a:t>HashMap</a:t>
            </a:r>
            <a:r>
              <a:rPr lang="en-US" b="1" dirty="0">
                <a:solidFill>
                  <a:srgbClr val="0070C0"/>
                </a:solidFill>
                <a:latin typeface="Courier New" pitchFamily="49" charset="0"/>
                <a:cs typeface="Courier New" pitchFamily="49" charset="0"/>
              </a:rPr>
              <a:t>&lt;String, Integer&gt; scores = new </a:t>
            </a:r>
            <a:r>
              <a:rPr lang="en-US" b="1" dirty="0" err="1">
                <a:solidFill>
                  <a:srgbClr val="0070C0"/>
                </a:solidFill>
                <a:latin typeface="Courier New" pitchFamily="49" charset="0"/>
                <a:cs typeface="Courier New" pitchFamily="49" charset="0"/>
              </a:rPr>
              <a:t>HashMap</a:t>
            </a:r>
            <a:r>
              <a:rPr lang="en-US" b="1" dirty="0">
                <a:solidFill>
                  <a:srgbClr val="0070C0"/>
                </a:solidFill>
                <a:latin typeface="Courier New" pitchFamily="49" charset="0"/>
                <a:cs typeface="Courier New" pitchFamily="49" charset="0"/>
              </a:rPr>
              <a:t>&lt;&gt;();</a:t>
            </a:r>
          </a:p>
          <a:p>
            <a:r>
              <a:rPr lang="en-US" b="1" dirty="0" err="1">
                <a:solidFill>
                  <a:srgbClr val="0070C0"/>
                </a:solidFill>
                <a:latin typeface="Courier New" pitchFamily="49" charset="0"/>
                <a:cs typeface="Courier New" pitchFamily="49" charset="0"/>
              </a:rPr>
              <a:t>scores.put</a:t>
            </a:r>
            <a:r>
              <a:rPr lang="en-US" b="1" dirty="0">
                <a:solidFill>
                  <a:srgbClr val="0070C0"/>
                </a:solidFill>
                <a:latin typeface="Courier New" pitchFamily="49" charset="0"/>
                <a:cs typeface="Courier New" pitchFamily="49" charset="0"/>
              </a:rPr>
              <a:t>(“Bob”, 78); // </a:t>
            </a:r>
            <a:r>
              <a:rPr lang="en-US" b="1" i="1" dirty="0">
                <a:solidFill>
                  <a:srgbClr val="0070C0"/>
                </a:solidFill>
                <a:latin typeface="Courier New" pitchFamily="49" charset="0"/>
                <a:cs typeface="Courier New" pitchFamily="49" charset="0"/>
              </a:rPr>
              <a:t>scores</a:t>
            </a:r>
            <a:r>
              <a:rPr lang="en-US" b="1" dirty="0">
                <a:solidFill>
                  <a:srgbClr val="0070C0"/>
                </a:solidFill>
                <a:latin typeface="Courier New" pitchFamily="49" charset="0"/>
                <a:cs typeface="Courier New" pitchFamily="49" charset="0"/>
              </a:rPr>
              <a:t> is controlling object</a:t>
            </a:r>
          </a:p>
          <a:p>
            <a:endParaRPr lang="en-US" b="1" dirty="0">
              <a:solidFill>
                <a:srgbClr val="0070C0"/>
              </a:solidFill>
              <a:latin typeface="Courier New" pitchFamily="49" charset="0"/>
              <a:cs typeface="Courier New" pitchFamily="49" charset="0"/>
            </a:endParaRPr>
          </a:p>
          <a:p>
            <a:r>
              <a:rPr lang="en-US" b="1" dirty="0">
                <a:solidFill>
                  <a:srgbClr val="0070C0"/>
                </a:solidFill>
                <a:latin typeface="Courier New" pitchFamily="49" charset="0"/>
                <a:cs typeface="Courier New" pitchFamily="49" charset="0"/>
              </a:rPr>
              <a:t>String name = "Bob </a:t>
            </a:r>
            <a:r>
              <a:rPr lang="en-US" b="1" dirty="0" err="1">
                <a:solidFill>
                  <a:srgbClr val="0070C0"/>
                </a:solidFill>
                <a:latin typeface="Courier New" pitchFamily="49" charset="0"/>
                <a:cs typeface="Courier New" pitchFamily="49" charset="0"/>
              </a:rPr>
              <a:t>Forapples</a:t>
            </a:r>
            <a:r>
              <a:rPr lang="en-US" b="1" dirty="0">
                <a:solidFill>
                  <a:srgbClr val="0070C0"/>
                </a:solidFill>
                <a:latin typeface="Courier New" pitchFamily="49" charset="0"/>
                <a:cs typeface="Courier New" pitchFamily="49" charset="0"/>
              </a:rPr>
              <a:t>";</a:t>
            </a:r>
          </a:p>
          <a:p>
            <a:r>
              <a:rPr lang="en-US" b="1" dirty="0">
                <a:solidFill>
                  <a:srgbClr val="0070C0"/>
                </a:solidFill>
                <a:latin typeface="Courier New" pitchFamily="49" charset="0"/>
                <a:cs typeface="Courier New" pitchFamily="49" charset="0"/>
              </a:rPr>
              <a:t>int </a:t>
            </a:r>
            <a:r>
              <a:rPr lang="en-US" b="1" dirty="0" err="1">
                <a:solidFill>
                  <a:srgbClr val="0070C0"/>
                </a:solidFill>
                <a:latin typeface="Courier New" pitchFamily="49" charset="0"/>
                <a:cs typeface="Courier New" pitchFamily="49" charset="0"/>
              </a:rPr>
              <a:t>nameLen</a:t>
            </a:r>
            <a:r>
              <a:rPr lang="en-US" b="1" dirty="0">
                <a:solidFill>
                  <a:srgbClr val="0070C0"/>
                </a:solidFill>
                <a:latin typeface="Courier New" pitchFamily="49" charset="0"/>
                <a:cs typeface="Courier New" pitchFamily="49" charset="0"/>
              </a:rPr>
              <a:t> = </a:t>
            </a:r>
            <a:r>
              <a:rPr lang="en-US" b="1" dirty="0" err="1">
                <a:solidFill>
                  <a:srgbClr val="0070C0"/>
                </a:solidFill>
                <a:latin typeface="Courier New" pitchFamily="49" charset="0"/>
                <a:cs typeface="Courier New" pitchFamily="49" charset="0"/>
              </a:rPr>
              <a:t>name.length</a:t>
            </a:r>
            <a:r>
              <a:rPr lang="en-US" b="1" dirty="0">
                <a:solidFill>
                  <a:srgbClr val="0070C0"/>
                </a:solidFill>
                <a:latin typeface="Courier New" pitchFamily="49" charset="0"/>
                <a:cs typeface="Courier New" pitchFamily="49" charset="0"/>
              </a:rPr>
              <a:t>(); // </a:t>
            </a:r>
            <a:r>
              <a:rPr lang="en-US" b="1" i="1" dirty="0">
                <a:solidFill>
                  <a:srgbClr val="0070C0"/>
                </a:solidFill>
                <a:latin typeface="Courier New" pitchFamily="49" charset="0"/>
                <a:cs typeface="Courier New" pitchFamily="49" charset="0"/>
              </a:rPr>
              <a:t>name</a:t>
            </a:r>
            <a:r>
              <a:rPr lang="en-US" b="1" dirty="0">
                <a:solidFill>
                  <a:srgbClr val="0070C0"/>
                </a:solidFill>
                <a:latin typeface="Courier New" pitchFamily="49" charset="0"/>
                <a:cs typeface="Courier New" pitchFamily="49" charset="0"/>
              </a:rPr>
              <a:t> is controlling object</a:t>
            </a:r>
          </a:p>
          <a:p>
            <a:endParaRPr lang="en-US" b="1" dirty="0">
              <a:solidFill>
                <a:srgbClr val="0070C0"/>
              </a:solidFill>
              <a:latin typeface="Courier New" pitchFamily="49" charset="0"/>
              <a:cs typeface="Courier New" pitchFamily="49" charset="0"/>
            </a:endParaRPr>
          </a:p>
        </p:txBody>
      </p:sp>
      <p:sp>
        <p:nvSpPr>
          <p:cNvPr id="13" name="TextBox 12"/>
          <p:cNvSpPr txBox="1"/>
          <p:nvPr/>
        </p:nvSpPr>
        <p:spPr>
          <a:xfrm>
            <a:off x="6606696" y="1292378"/>
            <a:ext cx="2343150" cy="64633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a:spAutoFit/>
          </a:bodyPr>
          <a:lstStyle/>
          <a:p>
            <a:pPr algn="ctr">
              <a:defRPr/>
            </a:pPr>
            <a:r>
              <a:rPr lang="en-US" dirty="0"/>
              <a:t>“Who does what, with what?”</a:t>
            </a:r>
          </a:p>
        </p:txBody>
      </p:sp>
    </p:spTree>
    <p:extLst>
      <p:ext uri="{BB962C8B-B14F-4D97-AF65-F5344CB8AC3E}">
        <p14:creationId xmlns:p14="http://schemas.microsoft.com/office/powerpoint/2010/main" val="29581775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Constructors – What, When, Why, How?</a:t>
            </a:r>
          </a:p>
        </p:txBody>
      </p:sp>
      <p:sp>
        <p:nvSpPr>
          <p:cNvPr id="3" name="Content Placeholder 2"/>
          <p:cNvSpPr>
            <a:spLocks noGrp="1"/>
          </p:cNvSpPr>
          <p:nvPr>
            <p:ph idx="1"/>
          </p:nvPr>
        </p:nvSpPr>
        <p:spPr/>
        <p:txBody>
          <a:bodyPr>
            <a:normAutofit fontScale="92500" lnSpcReduction="20000"/>
          </a:bodyPr>
          <a:lstStyle/>
          <a:p>
            <a:pPr marL="0" indent="0">
              <a:buNone/>
            </a:pPr>
            <a:r>
              <a:rPr lang="en-US" dirty="0"/>
              <a:t>What:</a:t>
            </a:r>
          </a:p>
          <a:p>
            <a:r>
              <a:rPr lang="en-US" dirty="0"/>
              <a:t>Special method called when a new instance of a class is created</a:t>
            </a:r>
          </a:p>
          <a:p>
            <a:r>
              <a:rPr lang="en-US" dirty="0"/>
              <a:t>Initializes the new instance</a:t>
            </a:r>
          </a:p>
          <a:p>
            <a:r>
              <a:rPr lang="en-US" dirty="0"/>
              <a:t>Like the __</a:t>
            </a:r>
            <a:r>
              <a:rPr lang="en-US" dirty="0" err="1"/>
              <a:t>init</a:t>
            </a:r>
            <a:r>
              <a:rPr lang="en-US" dirty="0"/>
              <a:t>__ method in Python</a:t>
            </a:r>
          </a:p>
          <a:p>
            <a:pPr marL="0" indent="0">
              <a:buNone/>
            </a:pPr>
            <a:r>
              <a:rPr lang="en-US" dirty="0"/>
              <a:t>When:</a:t>
            </a:r>
          </a:p>
          <a:p>
            <a:r>
              <a:rPr lang="en-US" dirty="0"/>
              <a:t>Define a constructor when special initialization of a class is required</a:t>
            </a:r>
          </a:p>
          <a:p>
            <a:r>
              <a:rPr lang="en-US" dirty="0"/>
              <a:t>Otherwise, Java implicitly creates a no-argument constructor if you don’t add one</a:t>
            </a:r>
          </a:p>
        </p:txBody>
      </p:sp>
    </p:spTree>
    <p:extLst>
      <p:ext uri="{BB962C8B-B14F-4D97-AF65-F5344CB8AC3E}">
        <p14:creationId xmlns:p14="http://schemas.microsoft.com/office/powerpoint/2010/main" val="41642570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t>Constructors – What, When, Why, How?</a:t>
            </a:r>
          </a:p>
        </p:txBody>
      </p:sp>
      <p:sp>
        <p:nvSpPr>
          <p:cNvPr id="3" name="Content Placeholder 2"/>
          <p:cNvSpPr>
            <a:spLocks noGrp="1"/>
          </p:cNvSpPr>
          <p:nvPr>
            <p:ph idx="1"/>
          </p:nvPr>
        </p:nvSpPr>
        <p:spPr>
          <a:xfrm>
            <a:off x="169102" y="1287050"/>
            <a:ext cx="8686800" cy="4525963"/>
          </a:xfrm>
        </p:spPr>
        <p:txBody>
          <a:bodyPr>
            <a:normAutofit fontScale="70000" lnSpcReduction="20000"/>
          </a:bodyPr>
          <a:lstStyle/>
          <a:p>
            <a:pPr marL="0" indent="0">
              <a:buNone/>
            </a:pPr>
            <a:r>
              <a:rPr lang="en-US" dirty="0"/>
              <a:t>Why:</a:t>
            </a:r>
          </a:p>
          <a:p>
            <a:r>
              <a:rPr lang="en-US" dirty="0"/>
              <a:t>Allows you to ensure that a new object instance is initialized exactly how it needs to be before calling other methods/fields</a:t>
            </a:r>
          </a:p>
          <a:p>
            <a:r>
              <a:rPr lang="en-US" dirty="0"/>
              <a:t>Puts object in a legal initial state</a:t>
            </a:r>
          </a:p>
          <a:p>
            <a:pPr marL="0" indent="0">
              <a:buNone/>
            </a:pPr>
            <a:r>
              <a:rPr lang="en-US" dirty="0"/>
              <a:t>How: </a:t>
            </a:r>
            <a:r>
              <a:rPr lang="en-US" b="1" dirty="0"/>
              <a:t>always has the same name as the class</a:t>
            </a:r>
            <a:r>
              <a:rPr lang="en-US" dirty="0"/>
              <a:t>.</a:t>
            </a:r>
          </a:p>
          <a:p>
            <a:pPr marL="0" indent="0">
              <a:buNone/>
            </a:pPr>
            <a:r>
              <a:rPr lang="en-US" dirty="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public</a:t>
            </a:r>
            <a:r>
              <a:rPr lang="en-US" dirty="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class</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MyClass</a:t>
            </a: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public</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MyClass</a:t>
            </a: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init</a:t>
            </a:r>
            <a:r>
              <a:rPr lang="en-US" dirty="0">
                <a:latin typeface="Courier New" panose="02070309020205020404" pitchFamily="49" charset="0"/>
                <a:cs typeface="Courier New" panose="02070309020205020404" pitchFamily="49" charset="0"/>
              </a:rPr>
              <a:t> code of </a:t>
            </a:r>
            <a:r>
              <a:rPr lang="en-US" dirty="0" err="1">
                <a:latin typeface="Courier New" panose="02070309020205020404" pitchFamily="49" charset="0"/>
                <a:cs typeface="Courier New" panose="02070309020205020404" pitchFamily="49" charset="0"/>
              </a:rPr>
              <a:t>parameterless</a:t>
            </a:r>
            <a:r>
              <a:rPr lang="en-US" dirty="0">
                <a:latin typeface="Courier New" panose="02070309020205020404" pitchFamily="49" charset="0"/>
                <a:cs typeface="Courier New" panose="02070309020205020404" pitchFamily="49" charset="0"/>
              </a:rPr>
              <a:t> constructor</a:t>
            </a:r>
          </a:p>
          <a:p>
            <a:pPr marL="0" indent="0">
              <a:buNone/>
            </a:pP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public</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MyClass</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ParamType</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paramName</a:t>
            </a: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init</a:t>
            </a:r>
            <a:r>
              <a:rPr lang="en-US" dirty="0">
                <a:latin typeface="Courier New" panose="02070309020205020404" pitchFamily="49" charset="0"/>
                <a:cs typeface="Courier New" panose="02070309020205020404" pitchFamily="49" charset="0"/>
              </a:rPr>
              <a:t> code of 1 parameter constructor</a:t>
            </a:r>
          </a:p>
          <a:p>
            <a:pPr marL="0" indent="0">
              <a:buNone/>
            </a:pP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	}</a:t>
            </a:r>
          </a:p>
          <a:p>
            <a:endParaRPr lang="en-US" dirty="0"/>
          </a:p>
        </p:txBody>
      </p:sp>
    </p:spTree>
    <p:extLst>
      <p:ext uri="{BB962C8B-B14F-4D97-AF65-F5344CB8AC3E}">
        <p14:creationId xmlns:p14="http://schemas.microsoft.com/office/powerpoint/2010/main" val="16552106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 Constructors</a:t>
            </a:r>
          </a:p>
        </p:txBody>
      </p:sp>
      <p:sp>
        <p:nvSpPr>
          <p:cNvPr id="3" name="Text Placeholder 2"/>
          <p:cNvSpPr>
            <a:spLocks noGrp="1"/>
          </p:cNvSpPr>
          <p:nvPr>
            <p:ph type="body" idx="1"/>
          </p:nvPr>
        </p:nvSpPr>
        <p:spPr/>
        <p:txBody>
          <a:bodyPr/>
          <a:lstStyle/>
          <a:p>
            <a:r>
              <a:rPr lang="en-US" dirty="0">
                <a:latin typeface="Courier New" panose="02070309020205020404" pitchFamily="49" charset="0"/>
                <a:cs typeface="Courier New" panose="02070309020205020404" pitchFamily="49" charset="0"/>
              </a:rPr>
              <a:t>int num = 5;</a:t>
            </a:r>
          </a:p>
          <a:p>
            <a:r>
              <a:rPr lang="en-US" dirty="0">
                <a:latin typeface="Courier New" panose="02070309020205020404" pitchFamily="49" charset="0"/>
                <a:cs typeface="Courier New" panose="02070309020205020404" pitchFamily="49" charset="0"/>
              </a:rPr>
              <a:t>bool </a:t>
            </a:r>
            <a:r>
              <a:rPr lang="en-US" dirty="0" err="1">
                <a:latin typeface="Courier New" panose="02070309020205020404" pitchFamily="49" charset="0"/>
                <a:cs typeface="Courier New" panose="02070309020205020404" pitchFamily="49" charset="0"/>
              </a:rPr>
              <a:t>isEmpty</a:t>
            </a:r>
            <a:r>
              <a:rPr lang="en-US" dirty="0">
                <a:latin typeface="Courier New" panose="02070309020205020404" pitchFamily="49" charset="0"/>
                <a:cs typeface="Courier New" panose="02070309020205020404" pitchFamily="49" charset="0"/>
              </a:rPr>
              <a:t> = true;</a:t>
            </a:r>
          </a:p>
          <a:p>
            <a:pPr lvl="1"/>
            <a:r>
              <a:rPr lang="en-US" dirty="0"/>
              <a:t>This works for primitive data types</a:t>
            </a:r>
          </a:p>
          <a:p>
            <a:pPr lvl="1"/>
            <a:endParaRPr lang="en-US" dirty="0"/>
          </a:p>
          <a:p>
            <a:r>
              <a:rPr lang="en-US" dirty="0"/>
              <a:t>What about how do we initialize an “object”  that is made from a class?</a:t>
            </a:r>
          </a:p>
        </p:txBody>
      </p:sp>
      <p:sp>
        <p:nvSpPr>
          <p:cNvPr id="4" name="Rectangle 3">
            <a:extLst>
              <a:ext uri="{FF2B5EF4-FFF2-40B4-BE49-F238E27FC236}">
                <a16:creationId xmlns:a16="http://schemas.microsoft.com/office/drawing/2014/main" id="{1A7C39C3-65FD-5742-980B-25A80B4D78D6}"/>
              </a:ext>
            </a:extLst>
          </p:cNvPr>
          <p:cNvSpPr/>
          <p:nvPr/>
        </p:nvSpPr>
        <p:spPr>
          <a:xfrm>
            <a:off x="338203" y="1540701"/>
            <a:ext cx="7728559" cy="1766170"/>
          </a:xfrm>
          <a:prstGeom prst="rect">
            <a:avLst/>
          </a:prstGeom>
          <a:noFill/>
          <a:ln>
            <a:solidFill>
              <a:srgbClr val="FF0000"/>
            </a:solidFill>
          </a:ln>
        </p:spPr>
        <p:style>
          <a:lnRef idx="3">
            <a:schemeClr val="lt1"/>
          </a:lnRef>
          <a:fillRef idx="1">
            <a:schemeClr val="dk1"/>
          </a:fillRef>
          <a:effectRef idx="1">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200777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Shape 102"/>
          <p:cNvSpPr/>
          <p:nvPr/>
        </p:nvSpPr>
        <p:spPr>
          <a:xfrm>
            <a:off x="660400" y="2836151"/>
            <a:ext cx="8267700" cy="907941"/>
          </a:xfrm>
          <a:prstGeom prst="rect">
            <a:avLst/>
          </a:prstGeom>
          <a:ln w="12700">
            <a:miter lim="400000"/>
          </a:ln>
          <a:extLst>
            <a:ext uri="{C572A759-6A51-4108-AA02-DFA0A04FC94B}">
              <ma14:wrappingTextBoxFlag xmlns:ma14="http://schemas.microsoft.com/office/mac/drawingml/2011/main" xmlns="" val="1"/>
            </a:ext>
          </a:extLst>
        </p:spPr>
        <p:txBody>
          <a:bodyPr lIns="38100" tIns="38100" rIns="38100" bIns="38100">
            <a:spAutoFit/>
          </a:bodyPr>
          <a:lstStyle/>
          <a:p>
            <a:pPr lvl="0" algn="l">
              <a:defRPr sz="1800"/>
            </a:pPr>
            <a:r>
              <a:rPr lang="en-US" sz="2200" b="1" dirty="0">
                <a:latin typeface="Courier New"/>
                <a:ea typeface="Courier New"/>
                <a:cs typeface="Courier New"/>
                <a:sym typeface="Courier New"/>
              </a:rPr>
              <a:t>Rectangle box = new Rectangle(0, 0, 5, 5);</a:t>
            </a:r>
            <a:endParaRPr sz="2200" b="1" dirty="0">
              <a:latin typeface="Courier New"/>
              <a:ea typeface="Courier New"/>
              <a:cs typeface="Courier New"/>
              <a:sym typeface="Courier New"/>
            </a:endParaRPr>
          </a:p>
          <a:p>
            <a:pPr lvl="0" algn="l">
              <a:defRPr sz="1800"/>
            </a:pPr>
            <a:endParaRPr sz="3200" dirty="0">
              <a:latin typeface="Gill Sans"/>
              <a:ea typeface="Gill Sans"/>
              <a:cs typeface="Gill Sans"/>
              <a:sym typeface="Gill Sans"/>
            </a:endParaRPr>
          </a:p>
        </p:txBody>
      </p:sp>
      <p:sp>
        <p:nvSpPr>
          <p:cNvPr id="103" name="Shape 103"/>
          <p:cNvSpPr>
            <a:spLocks noGrp="1"/>
          </p:cNvSpPr>
          <p:nvPr>
            <p:ph type="title"/>
          </p:nvPr>
        </p:nvSpPr>
        <p:spPr>
          <a:xfrm>
            <a:off x="457200" y="52938"/>
            <a:ext cx="8229600" cy="1143000"/>
          </a:xfrm>
          <a:prstGeom prst="rect">
            <a:avLst/>
          </a:prstGeom>
        </p:spPr>
        <p:txBody>
          <a:bodyPr/>
          <a:lstStyle>
            <a:lvl1pPr>
              <a:defRPr>
                <a:latin typeface="Lucida Sans"/>
                <a:ea typeface="Lucida Sans"/>
                <a:cs typeface="Lucida Sans"/>
                <a:sym typeface="Lucida Sans"/>
              </a:defRPr>
            </a:lvl1pPr>
          </a:lstStyle>
          <a:p>
            <a:pPr lvl="0">
              <a:defRPr sz="1800"/>
            </a:pPr>
            <a:r>
              <a:rPr lang="en-US" sz="4400" dirty="0"/>
              <a:t>Using Constructors</a:t>
            </a:r>
            <a:endParaRPr sz="4400" dirty="0"/>
          </a:p>
        </p:txBody>
      </p:sp>
      <p:grpSp>
        <p:nvGrpSpPr>
          <p:cNvPr id="108" name="Group 108"/>
          <p:cNvGrpSpPr/>
          <p:nvPr/>
        </p:nvGrpSpPr>
        <p:grpSpPr>
          <a:xfrm>
            <a:off x="838198" y="1487304"/>
            <a:ext cx="2743064" cy="1405468"/>
            <a:chOff x="-1" y="-1"/>
            <a:chExt cx="2743062" cy="1405467"/>
          </a:xfrm>
        </p:grpSpPr>
        <p:sp>
          <p:nvSpPr>
            <p:cNvPr id="104" name="Shape 104"/>
            <p:cNvSpPr/>
            <p:nvPr/>
          </p:nvSpPr>
          <p:spPr>
            <a:xfrm flipV="1">
              <a:off x="685799" y="850898"/>
              <a:ext cx="1202682" cy="554568"/>
            </a:xfrm>
            <a:prstGeom prst="line">
              <a:avLst/>
            </a:prstGeom>
            <a:noFill/>
            <a:ln w="38100" cap="flat">
              <a:solidFill>
                <a:srgbClr val="000000"/>
              </a:solidFill>
              <a:prstDash val="solid"/>
              <a:round/>
              <a:headEnd type="stealth" w="med" len="med"/>
            </a:ln>
            <a:effectLst/>
          </p:spPr>
          <p:txBody>
            <a:bodyPr wrap="square" lIns="0" tIns="0" rIns="0" bIns="0" numCol="1" anchor="t">
              <a:noAutofit/>
            </a:bodyPr>
            <a:lstStyle/>
            <a:p>
              <a:pPr lvl="0" algn="l" defTabSz="457200">
                <a:defRPr sz="1200">
                  <a:latin typeface="+mj-lt"/>
                  <a:ea typeface="+mj-ea"/>
                  <a:cs typeface="+mj-cs"/>
                  <a:sym typeface="Helvetica"/>
                </a:defRPr>
              </a:pPr>
              <a:endParaRPr/>
            </a:p>
          </p:txBody>
        </p:sp>
        <p:grpSp>
          <p:nvGrpSpPr>
            <p:cNvPr id="107" name="Group 107"/>
            <p:cNvGrpSpPr/>
            <p:nvPr/>
          </p:nvGrpSpPr>
          <p:grpSpPr>
            <a:xfrm>
              <a:off x="-1" y="-1"/>
              <a:ext cx="2743062" cy="795107"/>
              <a:chOff x="0" y="0"/>
              <a:chExt cx="2743060" cy="795105"/>
            </a:xfrm>
          </p:grpSpPr>
          <p:sp>
            <p:nvSpPr>
              <p:cNvPr id="105" name="Shape 105"/>
              <p:cNvSpPr/>
              <p:nvPr/>
            </p:nvSpPr>
            <p:spPr>
              <a:xfrm>
                <a:off x="0" y="56445"/>
                <a:ext cx="2743060" cy="738660"/>
              </a:xfrm>
              <a:prstGeom prst="rect">
                <a:avLst/>
              </a:prstGeom>
              <a:solidFill>
                <a:srgbClr val="FFFF33"/>
              </a:solidFill>
              <a:ln w="25400" cap="flat">
                <a:solidFill>
                  <a:srgbClr val="000000"/>
                </a:solidFill>
                <a:prstDash val="solid"/>
                <a:miter lim="800000"/>
              </a:ln>
              <a:effectLst/>
            </p:spPr>
            <p:txBody>
              <a:bodyPr wrap="square" lIns="0" tIns="0" rIns="0" bIns="0" numCol="1" anchor="t">
                <a:noAutofit/>
              </a:bodyPr>
              <a:lstStyle/>
              <a:p>
                <a:pPr lvl="0" algn="l">
                  <a:defRPr>
                    <a:latin typeface="Gill Sans"/>
                    <a:ea typeface="Gill Sans"/>
                    <a:cs typeface="Gill Sans"/>
                    <a:sym typeface="Gill Sans"/>
                  </a:defRPr>
                </a:pPr>
                <a:endParaRPr/>
              </a:p>
            </p:txBody>
          </p:sp>
          <p:sp>
            <p:nvSpPr>
              <p:cNvPr id="106" name="Shape 106"/>
              <p:cNvSpPr/>
              <p:nvPr/>
            </p:nvSpPr>
            <p:spPr>
              <a:xfrm>
                <a:off x="0" y="0"/>
                <a:ext cx="2743060" cy="73866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91439" tIns="91439" rIns="91439" bIns="91439" numCol="1" anchor="t">
                <a:spAutoFit/>
              </a:bodyPr>
              <a:lstStyle/>
              <a:p>
                <a:pPr lvl="0" algn="l">
                  <a:defRPr sz="1800"/>
                </a:pPr>
                <a:r>
                  <a:rPr dirty="0">
                    <a:latin typeface="Arial"/>
                    <a:ea typeface="Arial"/>
                    <a:cs typeface="Arial"/>
                    <a:sym typeface="Arial"/>
                  </a:rPr>
                  <a:t>In Java, all variable</a:t>
                </a:r>
                <a:r>
                  <a:rPr lang="en-US" dirty="0">
                    <a:latin typeface="Arial"/>
                    <a:ea typeface="Arial"/>
                    <a:cs typeface="Arial"/>
                    <a:sym typeface="Arial"/>
                  </a:rPr>
                  <a:t>s must have a type</a:t>
                </a:r>
                <a:endParaRPr dirty="0">
                  <a:latin typeface="Arial"/>
                  <a:ea typeface="Arial"/>
                  <a:cs typeface="Arial"/>
                  <a:sym typeface="Arial"/>
                </a:endParaRPr>
              </a:p>
            </p:txBody>
          </p:sp>
        </p:grpSp>
      </p:grpSp>
      <p:grpSp>
        <p:nvGrpSpPr>
          <p:cNvPr id="118" name="Group 118"/>
          <p:cNvGrpSpPr/>
          <p:nvPr/>
        </p:nvGrpSpPr>
        <p:grpSpPr>
          <a:xfrm>
            <a:off x="660400" y="3231437"/>
            <a:ext cx="3340100" cy="1566105"/>
            <a:chOff x="0" y="0"/>
            <a:chExt cx="3340100" cy="1981199"/>
          </a:xfrm>
        </p:grpSpPr>
        <p:sp>
          <p:nvSpPr>
            <p:cNvPr id="114" name="Shape 114"/>
            <p:cNvSpPr/>
            <p:nvPr/>
          </p:nvSpPr>
          <p:spPr>
            <a:xfrm flipH="1">
              <a:off x="1574799" y="-1"/>
              <a:ext cx="419102" cy="1092202"/>
            </a:xfrm>
            <a:prstGeom prst="line">
              <a:avLst/>
            </a:prstGeom>
            <a:noFill/>
            <a:ln w="38100" cap="flat">
              <a:solidFill>
                <a:srgbClr val="000000"/>
              </a:solidFill>
              <a:prstDash val="solid"/>
              <a:round/>
              <a:headEnd type="stealth" w="med" len="med"/>
            </a:ln>
            <a:effectLst/>
          </p:spPr>
          <p:txBody>
            <a:bodyPr wrap="square" lIns="0" tIns="0" rIns="0" bIns="0" numCol="1" anchor="t">
              <a:noAutofit/>
            </a:bodyPr>
            <a:lstStyle/>
            <a:p>
              <a:pPr lvl="0" algn="l" defTabSz="457200">
                <a:defRPr sz="1200">
                  <a:latin typeface="+mj-lt"/>
                  <a:ea typeface="+mj-ea"/>
                  <a:cs typeface="+mj-cs"/>
                  <a:sym typeface="Helvetica"/>
                </a:defRPr>
              </a:pPr>
              <a:endParaRPr/>
            </a:p>
          </p:txBody>
        </p:sp>
        <p:grpSp>
          <p:nvGrpSpPr>
            <p:cNvPr id="117" name="Group 117"/>
            <p:cNvGrpSpPr/>
            <p:nvPr/>
          </p:nvGrpSpPr>
          <p:grpSpPr>
            <a:xfrm>
              <a:off x="0" y="888999"/>
              <a:ext cx="3340100" cy="1092201"/>
              <a:chOff x="0" y="0"/>
              <a:chExt cx="3340100" cy="1092200"/>
            </a:xfrm>
          </p:grpSpPr>
          <p:sp>
            <p:nvSpPr>
              <p:cNvPr id="115" name="Shape 115"/>
              <p:cNvSpPr/>
              <p:nvPr/>
            </p:nvSpPr>
            <p:spPr>
              <a:xfrm>
                <a:off x="0" y="0"/>
                <a:ext cx="3340100" cy="1092200"/>
              </a:xfrm>
              <a:prstGeom prst="rect">
                <a:avLst/>
              </a:prstGeom>
              <a:solidFill>
                <a:srgbClr val="FFFF33"/>
              </a:solidFill>
              <a:ln w="25400" cap="flat">
                <a:solidFill>
                  <a:srgbClr val="000000"/>
                </a:solidFill>
                <a:prstDash val="solid"/>
                <a:miter lim="800000"/>
              </a:ln>
              <a:effectLst/>
            </p:spPr>
            <p:txBody>
              <a:bodyPr wrap="square" lIns="0" tIns="0" rIns="0" bIns="0" numCol="1" anchor="t">
                <a:noAutofit/>
              </a:bodyPr>
              <a:lstStyle/>
              <a:p>
                <a:pPr lvl="0" algn="l">
                  <a:defRPr sz="1600">
                    <a:latin typeface="Lucida Sans"/>
                    <a:ea typeface="Lucida Sans"/>
                    <a:cs typeface="Lucida Sans"/>
                    <a:sym typeface="Lucida Sans"/>
                  </a:defRPr>
                </a:pPr>
                <a:endParaRPr/>
              </a:p>
            </p:txBody>
          </p:sp>
          <p:sp>
            <p:nvSpPr>
              <p:cNvPr id="116" name="Shape 116"/>
              <p:cNvSpPr/>
              <p:nvPr/>
            </p:nvSpPr>
            <p:spPr>
              <a:xfrm>
                <a:off x="0" y="0"/>
                <a:ext cx="3340100" cy="677105"/>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91439" tIns="91439" rIns="91439" bIns="91439" numCol="1" anchor="t">
                <a:spAutoFit/>
              </a:bodyPr>
              <a:lstStyle/>
              <a:p>
                <a:pPr lvl="0" algn="l">
                  <a:defRPr sz="1800"/>
                </a:pPr>
                <a:r>
                  <a:rPr lang="en-US" sz="1600" b="1" dirty="0">
                    <a:latin typeface="Lucida Sans"/>
                    <a:ea typeface="Lucida Sans"/>
                    <a:cs typeface="Lucida Sans"/>
                    <a:sym typeface="Lucida Sans"/>
                  </a:rPr>
                  <a:t>Every variable must have a name.</a:t>
                </a:r>
                <a:endParaRPr sz="1600" dirty="0">
                  <a:latin typeface="Lucida Sans"/>
                  <a:ea typeface="Lucida Sans"/>
                  <a:cs typeface="Lucida Sans"/>
                  <a:sym typeface="Lucida Sans"/>
                </a:endParaRPr>
              </a:p>
            </p:txBody>
          </p:sp>
        </p:grpSp>
      </p:grpSp>
      <p:grpSp>
        <p:nvGrpSpPr>
          <p:cNvPr id="123" name="Group 123"/>
          <p:cNvGrpSpPr/>
          <p:nvPr/>
        </p:nvGrpSpPr>
        <p:grpSpPr>
          <a:xfrm>
            <a:off x="3715455" y="3231436"/>
            <a:ext cx="4279901" cy="2197100"/>
            <a:chOff x="0" y="0"/>
            <a:chExt cx="4279900" cy="2197099"/>
          </a:xfrm>
        </p:grpSpPr>
        <p:sp>
          <p:nvSpPr>
            <p:cNvPr id="119" name="Shape 119"/>
            <p:cNvSpPr/>
            <p:nvPr/>
          </p:nvSpPr>
          <p:spPr>
            <a:xfrm>
              <a:off x="-1" y="-1"/>
              <a:ext cx="1687514" cy="1117602"/>
            </a:xfrm>
            <a:prstGeom prst="line">
              <a:avLst/>
            </a:prstGeom>
            <a:noFill/>
            <a:ln w="38100" cap="flat">
              <a:solidFill>
                <a:srgbClr val="000000"/>
              </a:solidFill>
              <a:prstDash val="solid"/>
              <a:round/>
              <a:headEnd type="stealth" w="med" len="med"/>
            </a:ln>
            <a:effectLst/>
          </p:spPr>
          <p:txBody>
            <a:bodyPr wrap="square" lIns="0" tIns="0" rIns="0" bIns="0" numCol="1" anchor="t">
              <a:noAutofit/>
            </a:bodyPr>
            <a:lstStyle/>
            <a:p>
              <a:pPr lvl="0" algn="l" defTabSz="457200">
                <a:defRPr sz="1200">
                  <a:latin typeface="+mj-lt"/>
                  <a:ea typeface="+mj-ea"/>
                  <a:cs typeface="+mj-cs"/>
                  <a:sym typeface="Helvetica"/>
                </a:defRPr>
              </a:pPr>
              <a:endParaRPr/>
            </a:p>
          </p:txBody>
        </p:sp>
        <p:grpSp>
          <p:nvGrpSpPr>
            <p:cNvPr id="122" name="Group 122"/>
            <p:cNvGrpSpPr/>
            <p:nvPr/>
          </p:nvGrpSpPr>
          <p:grpSpPr>
            <a:xfrm>
              <a:off x="939800" y="952499"/>
              <a:ext cx="3340100" cy="1244601"/>
              <a:chOff x="0" y="0"/>
              <a:chExt cx="3340100" cy="1244600"/>
            </a:xfrm>
          </p:grpSpPr>
          <p:sp>
            <p:nvSpPr>
              <p:cNvPr id="120" name="Shape 120"/>
              <p:cNvSpPr/>
              <p:nvPr/>
            </p:nvSpPr>
            <p:spPr>
              <a:xfrm>
                <a:off x="0" y="0"/>
                <a:ext cx="3340100" cy="1244600"/>
              </a:xfrm>
              <a:prstGeom prst="rect">
                <a:avLst/>
              </a:prstGeom>
              <a:solidFill>
                <a:srgbClr val="FFFF33"/>
              </a:solidFill>
              <a:ln w="25400" cap="flat">
                <a:solidFill>
                  <a:srgbClr val="000000"/>
                </a:solidFill>
                <a:prstDash val="solid"/>
                <a:miter lim="800000"/>
              </a:ln>
              <a:effectLst/>
            </p:spPr>
            <p:txBody>
              <a:bodyPr wrap="square" lIns="0" tIns="0" rIns="0" bIns="0" numCol="1" anchor="t">
                <a:noAutofit/>
              </a:bodyPr>
              <a:lstStyle/>
              <a:p>
                <a:pPr lvl="0" algn="l">
                  <a:defRPr sz="1600" b="1">
                    <a:latin typeface="Lucida Sans"/>
                    <a:ea typeface="Lucida Sans"/>
                    <a:cs typeface="Lucida Sans"/>
                    <a:sym typeface="Lucida Sans"/>
                  </a:defRPr>
                </a:pPr>
                <a:endParaRPr/>
              </a:p>
            </p:txBody>
          </p:sp>
          <p:sp>
            <p:nvSpPr>
              <p:cNvPr id="121" name="Shape 121"/>
              <p:cNvSpPr/>
              <p:nvPr/>
            </p:nvSpPr>
            <p:spPr>
              <a:xfrm>
                <a:off x="0" y="0"/>
                <a:ext cx="3340100" cy="116954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91439" tIns="91439" rIns="91439" bIns="91439" numCol="1" anchor="t">
                <a:spAutoFit/>
              </a:bodyPr>
              <a:lstStyle/>
              <a:p>
                <a:pPr lvl="0" algn="l">
                  <a:defRPr sz="1800"/>
                </a:pPr>
                <a:r>
                  <a:rPr lang="en-US" sz="1600" b="1" dirty="0">
                    <a:latin typeface="Lucida Sans"/>
                    <a:ea typeface="Lucida Sans"/>
                    <a:cs typeface="Lucida Sans"/>
                    <a:sym typeface="Lucida Sans"/>
                  </a:rPr>
                  <a:t>The </a:t>
                </a:r>
                <a:r>
                  <a:rPr lang="en-US" sz="1600" b="1" i="1" dirty="0">
                    <a:latin typeface="Lucida Sans"/>
                    <a:ea typeface="Lucida Sans"/>
                    <a:cs typeface="Lucida Sans"/>
                    <a:sym typeface="Lucida Sans"/>
                  </a:rPr>
                  <a:t>new</a:t>
                </a:r>
                <a:r>
                  <a:rPr lang="en-US" sz="1600" b="1" dirty="0">
                    <a:latin typeface="Lucida Sans"/>
                    <a:ea typeface="Lucida Sans"/>
                    <a:cs typeface="Lucida Sans"/>
                    <a:sym typeface="Lucida Sans"/>
                  </a:rPr>
                  <a:t> operator is what actually creates the new object, in this case a new Rectangle</a:t>
                </a:r>
                <a:endParaRPr sz="1600" b="1" dirty="0">
                  <a:latin typeface="Lucida Sans"/>
                  <a:ea typeface="Lucida Sans"/>
                  <a:cs typeface="Lucida Sans"/>
                  <a:sym typeface="Lucida Sans"/>
                </a:endParaRPr>
              </a:p>
            </p:txBody>
          </p:sp>
        </p:grpSp>
      </p:grpSp>
      <p:grpSp>
        <p:nvGrpSpPr>
          <p:cNvPr id="28" name="Group 123"/>
          <p:cNvGrpSpPr/>
          <p:nvPr/>
        </p:nvGrpSpPr>
        <p:grpSpPr>
          <a:xfrm>
            <a:off x="2999840" y="1113151"/>
            <a:ext cx="5954526" cy="4739650"/>
            <a:chOff x="939800" y="-3356264"/>
            <a:chExt cx="5954524" cy="4739647"/>
          </a:xfrm>
        </p:grpSpPr>
        <p:sp>
          <p:nvSpPr>
            <p:cNvPr id="29" name="Shape 119"/>
            <p:cNvSpPr/>
            <p:nvPr/>
          </p:nvSpPr>
          <p:spPr>
            <a:xfrm flipV="1">
              <a:off x="3342927" y="-1831878"/>
              <a:ext cx="336013" cy="255234"/>
            </a:xfrm>
            <a:prstGeom prst="line">
              <a:avLst/>
            </a:prstGeom>
            <a:noFill/>
            <a:ln w="38100" cap="flat">
              <a:solidFill>
                <a:srgbClr val="000000"/>
              </a:solidFill>
              <a:prstDash val="solid"/>
              <a:round/>
              <a:headEnd type="stealth" w="med" len="med"/>
            </a:ln>
            <a:effectLst/>
          </p:spPr>
          <p:txBody>
            <a:bodyPr wrap="square" lIns="0" tIns="0" rIns="0" bIns="0" numCol="1" anchor="t">
              <a:noAutofit/>
            </a:bodyPr>
            <a:lstStyle/>
            <a:p>
              <a:pPr lvl="0" algn="l" defTabSz="457200">
                <a:defRPr sz="1200">
                  <a:latin typeface="+mj-lt"/>
                  <a:ea typeface="+mj-ea"/>
                  <a:cs typeface="+mj-cs"/>
                  <a:sym typeface="Helvetica"/>
                </a:defRPr>
              </a:pPr>
              <a:endParaRPr/>
            </a:p>
          </p:txBody>
        </p:sp>
        <p:grpSp>
          <p:nvGrpSpPr>
            <p:cNvPr id="30" name="Group 122"/>
            <p:cNvGrpSpPr/>
            <p:nvPr/>
          </p:nvGrpSpPr>
          <p:grpSpPr>
            <a:xfrm>
              <a:off x="939800" y="-3356264"/>
              <a:ext cx="5954524" cy="4739647"/>
              <a:chOff x="0" y="-4308760"/>
              <a:chExt cx="5954524" cy="4739644"/>
            </a:xfrm>
          </p:grpSpPr>
          <p:sp>
            <p:nvSpPr>
              <p:cNvPr id="31" name="Shape 120"/>
              <p:cNvSpPr/>
              <p:nvPr/>
            </p:nvSpPr>
            <p:spPr>
              <a:xfrm>
                <a:off x="1797627" y="-4308760"/>
                <a:ext cx="4156897" cy="1516762"/>
              </a:xfrm>
              <a:prstGeom prst="rect">
                <a:avLst/>
              </a:prstGeom>
              <a:solidFill>
                <a:srgbClr val="FFFF33"/>
              </a:solidFill>
              <a:ln w="25400" cap="flat">
                <a:solidFill>
                  <a:srgbClr val="000000"/>
                </a:solidFill>
                <a:prstDash val="solid"/>
                <a:miter lim="800000"/>
              </a:ln>
              <a:effectLst/>
            </p:spPr>
            <p:txBody>
              <a:bodyPr wrap="square" lIns="0" tIns="0" rIns="0" bIns="0" numCol="1" anchor="t">
                <a:noAutofit/>
              </a:bodyPr>
              <a:lstStyle/>
              <a:p>
                <a:pPr lvl="0" algn="l">
                  <a:defRPr sz="1600" b="1">
                    <a:latin typeface="Lucida Sans"/>
                    <a:ea typeface="Lucida Sans"/>
                    <a:cs typeface="Lucida Sans"/>
                    <a:sym typeface="Lucida Sans"/>
                  </a:defRPr>
                </a:pPr>
                <a:endParaRPr/>
              </a:p>
            </p:txBody>
          </p:sp>
          <p:sp>
            <p:nvSpPr>
              <p:cNvPr id="32" name="Shape 121"/>
              <p:cNvSpPr/>
              <p:nvPr/>
            </p:nvSpPr>
            <p:spPr>
              <a:xfrm>
                <a:off x="0" y="0"/>
                <a:ext cx="3340100" cy="430884"/>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91439" tIns="91439" rIns="91439" bIns="91439" numCol="1" anchor="t">
                <a:spAutoFit/>
              </a:bodyPr>
              <a:lstStyle/>
              <a:p>
                <a:pPr lvl="0" algn="l">
                  <a:defRPr sz="1800"/>
                </a:pPr>
                <a:endParaRPr sz="1600" b="1" dirty="0">
                  <a:latin typeface="Lucida Sans"/>
                  <a:ea typeface="Lucida Sans"/>
                  <a:cs typeface="Lucida Sans"/>
                  <a:sym typeface="Lucida Sans"/>
                </a:endParaRPr>
              </a:p>
            </p:txBody>
          </p:sp>
        </p:grpSp>
      </p:grpSp>
      <p:sp>
        <p:nvSpPr>
          <p:cNvPr id="2" name="Rectangle 1"/>
          <p:cNvSpPr/>
          <p:nvPr/>
        </p:nvSpPr>
        <p:spPr>
          <a:xfrm>
            <a:off x="4800073" y="1170840"/>
            <a:ext cx="4231193" cy="1477328"/>
          </a:xfrm>
          <a:prstGeom prst="rect">
            <a:avLst/>
          </a:prstGeom>
        </p:spPr>
        <p:txBody>
          <a:bodyPr wrap="square">
            <a:spAutoFit/>
          </a:bodyPr>
          <a:lstStyle/>
          <a:p>
            <a:pPr lvl="0">
              <a:defRPr sz="1800"/>
            </a:pPr>
            <a:r>
              <a:rPr lang="en-US" b="1" dirty="0">
                <a:latin typeface="Arial"/>
                <a:ea typeface="Arial"/>
                <a:cs typeface="Arial"/>
                <a:sym typeface="Arial"/>
              </a:rPr>
              <a:t>This constructor's arguments specifies that the new Rectangle whose reference is stored in box should be at the origin (0, 0) with a height and width of 5.</a:t>
            </a:r>
            <a:endParaRPr lang="en-US" dirty="0">
              <a:latin typeface="Arial"/>
              <a:ea typeface="Arial"/>
              <a:cs typeface="Arial"/>
              <a:sym typeface="Arial"/>
            </a:endParaRPr>
          </a:p>
        </p:txBody>
      </p:sp>
      <p:grpSp>
        <p:nvGrpSpPr>
          <p:cNvPr id="25" name="Group 66"/>
          <p:cNvGrpSpPr/>
          <p:nvPr/>
        </p:nvGrpSpPr>
        <p:grpSpPr>
          <a:xfrm>
            <a:off x="8001000" y="6248400"/>
            <a:ext cx="962891" cy="419100"/>
            <a:chOff x="0" y="0"/>
            <a:chExt cx="962891" cy="419100"/>
          </a:xfrm>
        </p:grpSpPr>
        <p:sp>
          <p:nvSpPr>
            <p:cNvPr id="26" name="Shape 64"/>
            <p:cNvSpPr/>
            <p:nvPr/>
          </p:nvSpPr>
          <p:spPr>
            <a:xfrm>
              <a:off x="0" y="0"/>
              <a:ext cx="939800" cy="419100"/>
            </a:xfrm>
            <a:prstGeom prst="rect">
              <a:avLst/>
            </a:prstGeom>
            <a:solidFill>
              <a:srgbClr val="9BBB59"/>
            </a:solidFill>
            <a:ln w="25400" cap="flat">
              <a:solidFill>
                <a:srgbClr val="718841"/>
              </a:solidFill>
              <a:prstDash val="solid"/>
              <a:bevel/>
            </a:ln>
            <a:effectLst/>
          </p:spPr>
          <p:txBody>
            <a:bodyPr wrap="square" lIns="0" tIns="0" rIns="0" bIns="0" numCol="1" anchor="ctr">
              <a:noAutofit/>
            </a:bodyPr>
            <a:lstStyle/>
            <a:p>
              <a:pPr lvl="0">
                <a:defRPr sz="2000">
                  <a:solidFill>
                    <a:srgbClr val="FFFFFF"/>
                  </a:solidFill>
                </a:defRPr>
              </a:pPr>
              <a:endParaRPr/>
            </a:p>
          </p:txBody>
        </p:sp>
        <p:sp>
          <p:nvSpPr>
            <p:cNvPr id="27" name="Shape 65"/>
            <p:cNvSpPr/>
            <p:nvPr/>
          </p:nvSpPr>
          <p:spPr>
            <a:xfrm>
              <a:off x="23091" y="55662"/>
              <a:ext cx="939800" cy="30777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spAutoFit/>
            </a:bodyPr>
            <a:lstStyle>
              <a:lvl1pPr>
                <a:defRPr sz="2000">
                  <a:solidFill>
                    <a:srgbClr val="FFFFFF"/>
                  </a:solidFill>
                </a:defRPr>
              </a:lvl1pPr>
            </a:lstStyle>
            <a:p>
              <a:pPr lvl="0">
                <a:defRPr sz="1800">
                  <a:solidFill>
                    <a:srgbClr val="000000"/>
                  </a:solidFill>
                </a:defRPr>
              </a:pPr>
              <a:r>
                <a:rPr lang="en-US" sz="2000" dirty="0">
                  <a:solidFill>
                    <a:srgbClr val="FFFFFF"/>
                  </a:solidFill>
                </a:rPr>
                <a:t>  </a:t>
              </a:r>
              <a:r>
                <a:rPr sz="2000" dirty="0">
                  <a:solidFill>
                    <a:srgbClr val="FFFFFF"/>
                  </a:solidFill>
                </a:rPr>
                <a:t>Q</a:t>
              </a:r>
              <a:r>
                <a:rPr lang="en-US" sz="2000" dirty="0">
                  <a:solidFill>
                    <a:srgbClr val="FFFFFF"/>
                  </a:solidFill>
                </a:rPr>
                <a:t>5</a:t>
              </a:r>
              <a:endParaRPr sz="2000" dirty="0">
                <a:solidFill>
                  <a:srgbClr val="FFFFFF"/>
                </a:solidFill>
              </a:endParaRPr>
            </a:p>
          </p:txBody>
        </p:sp>
      </p:grpSp>
    </p:spTree>
    <p:extLst>
      <p:ext uri="{BB962C8B-B14F-4D97-AF65-F5344CB8AC3E}">
        <p14:creationId xmlns:p14="http://schemas.microsoft.com/office/powerpoint/2010/main" val="9042147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 Constructors</a:t>
            </a:r>
          </a:p>
        </p:txBody>
      </p:sp>
      <p:sp>
        <p:nvSpPr>
          <p:cNvPr id="3" name="Text Placeholder 2"/>
          <p:cNvSpPr>
            <a:spLocks noGrp="1"/>
          </p:cNvSpPr>
          <p:nvPr>
            <p:ph type="body" idx="1"/>
          </p:nvPr>
        </p:nvSpPr>
        <p:spPr>
          <a:xfrm>
            <a:off x="106471" y="1449888"/>
            <a:ext cx="4565737" cy="4525963"/>
          </a:xfrm>
        </p:spPr>
        <p:txBody>
          <a:bodyPr/>
          <a:lstStyle/>
          <a:p>
            <a:r>
              <a:rPr lang="en-US" dirty="0"/>
              <a:t>Open </a:t>
            </a:r>
            <a:r>
              <a:rPr lang="en-US" i="1" dirty="0"/>
              <a:t>BankAccount.java</a:t>
            </a:r>
          </a:p>
          <a:p>
            <a:pPr lvl="1"/>
            <a:r>
              <a:rPr lang="en-US" dirty="0"/>
              <a:t>Let’s do the first few, then work on your own</a:t>
            </a:r>
          </a:p>
          <a:p>
            <a:pPr lvl="1"/>
            <a:r>
              <a:rPr lang="en-US" dirty="0"/>
              <a:t>Have Eclipse help us</a:t>
            </a:r>
          </a:p>
          <a:p>
            <a:pPr lvl="1"/>
            <a:r>
              <a:rPr lang="en-US" dirty="0"/>
              <a:t>When you’re done and it works, solve the last quiz question</a:t>
            </a:r>
          </a:p>
          <a:p>
            <a:pPr lvl="1"/>
            <a:endParaRPr lang="en-US" dirty="0"/>
          </a:p>
        </p:txBody>
      </p:sp>
      <p:pic>
        <p:nvPicPr>
          <p:cNvPr id="5" name="Picture 4" descr="A picture containing timeline&#10;&#10;Description automatically generated">
            <a:extLst>
              <a:ext uri="{FF2B5EF4-FFF2-40B4-BE49-F238E27FC236}">
                <a16:creationId xmlns:a16="http://schemas.microsoft.com/office/drawing/2014/main" id="{53B70DBD-44D0-5F4E-B16E-E3BE2A4E92BC}"/>
              </a:ext>
            </a:extLst>
          </p:cNvPr>
          <p:cNvPicPr>
            <a:picLocks noChangeAspect="1"/>
          </p:cNvPicPr>
          <p:nvPr/>
        </p:nvPicPr>
        <p:blipFill>
          <a:blip r:embed="rId2"/>
          <a:stretch>
            <a:fillRect/>
          </a:stretch>
        </p:blipFill>
        <p:spPr>
          <a:xfrm>
            <a:off x="4711009" y="1540701"/>
            <a:ext cx="4311645" cy="3406732"/>
          </a:xfrm>
          <a:prstGeom prst="rect">
            <a:avLst/>
          </a:prstGeom>
        </p:spPr>
      </p:pic>
    </p:spTree>
    <p:extLst>
      <p:ext uri="{BB962C8B-B14F-4D97-AF65-F5344CB8AC3E}">
        <p14:creationId xmlns:p14="http://schemas.microsoft.com/office/powerpoint/2010/main" val="24168086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FDD9F8-A62E-474D-9D52-0DCBBAD50BE2}"/>
              </a:ext>
            </a:extLst>
          </p:cNvPr>
          <p:cNvSpPr>
            <a:spLocks noGrp="1"/>
          </p:cNvSpPr>
          <p:nvPr>
            <p:ph type="title"/>
          </p:nvPr>
        </p:nvSpPr>
        <p:spPr/>
        <p:txBody>
          <a:bodyPr/>
          <a:lstStyle/>
          <a:p>
            <a:r>
              <a:rPr lang="en-US" dirty="0"/>
              <a:t>Practice</a:t>
            </a:r>
          </a:p>
        </p:txBody>
      </p:sp>
      <p:sp>
        <p:nvSpPr>
          <p:cNvPr id="3" name="Content Placeholder 2">
            <a:extLst>
              <a:ext uri="{FF2B5EF4-FFF2-40B4-BE49-F238E27FC236}">
                <a16:creationId xmlns:a16="http://schemas.microsoft.com/office/drawing/2014/main" id="{EFC74334-F80F-434C-B7F7-D161AEE72BAE}"/>
              </a:ext>
            </a:extLst>
          </p:cNvPr>
          <p:cNvSpPr>
            <a:spLocks noGrp="1"/>
          </p:cNvSpPr>
          <p:nvPr>
            <p:ph idx="1"/>
          </p:nvPr>
        </p:nvSpPr>
        <p:spPr/>
        <p:txBody>
          <a:bodyPr/>
          <a:lstStyle/>
          <a:p>
            <a:r>
              <a:rPr lang="en-US" dirty="0"/>
              <a:t>Work in </a:t>
            </a:r>
            <a:r>
              <a:rPr lang="en-US" dirty="0" err="1"/>
              <a:t>SmallClassProbs</a:t>
            </a:r>
            <a:r>
              <a:rPr lang="en-US" dirty="0"/>
              <a:t> </a:t>
            </a:r>
            <a:br>
              <a:rPr lang="en-US" dirty="0"/>
            </a:br>
            <a:endParaRPr lang="en-US" dirty="0"/>
          </a:p>
          <a:p>
            <a:r>
              <a:rPr lang="en-US" dirty="0"/>
              <a:t>Finish:</a:t>
            </a:r>
          </a:p>
          <a:p>
            <a:pPr lvl="1"/>
            <a:r>
              <a:rPr lang="en-US" dirty="0" err="1"/>
              <a:t>ClassA.java</a:t>
            </a:r>
            <a:endParaRPr lang="en-US" dirty="0"/>
          </a:p>
          <a:p>
            <a:pPr lvl="1"/>
            <a:r>
              <a:rPr lang="en-US" dirty="0" err="1"/>
              <a:t>ClassB.java</a:t>
            </a:r>
            <a:endParaRPr lang="en-US" dirty="0"/>
          </a:p>
          <a:p>
            <a:pPr lvl="1"/>
            <a:r>
              <a:rPr lang="en-US" dirty="0" err="1"/>
              <a:t>ClassC.java</a:t>
            </a:r>
            <a:r>
              <a:rPr lang="en-US" dirty="0"/>
              <a:t> </a:t>
            </a:r>
          </a:p>
          <a:p>
            <a:r>
              <a:rPr lang="en-US" dirty="0"/>
              <a:t>Make these classes work with the tests provided in </a:t>
            </a:r>
            <a:r>
              <a:rPr lang="en-US" dirty="0" err="1"/>
              <a:t>ClassTests.java</a:t>
            </a:r>
            <a:endParaRPr lang="en-US" dirty="0"/>
          </a:p>
          <a:p>
            <a:pPr lvl="1"/>
            <a:endParaRPr lang="en-US" dirty="0"/>
          </a:p>
          <a:p>
            <a:pPr lvl="1"/>
            <a:endParaRPr lang="en-US" dirty="0"/>
          </a:p>
        </p:txBody>
      </p:sp>
      <p:pic>
        <p:nvPicPr>
          <p:cNvPr id="4" name="Picture 3">
            <a:extLst>
              <a:ext uri="{FF2B5EF4-FFF2-40B4-BE49-F238E27FC236}">
                <a16:creationId xmlns:a16="http://schemas.microsoft.com/office/drawing/2014/main" id="{E4406E06-DEF5-AA46-BBF9-2895489644A4}"/>
              </a:ext>
            </a:extLst>
          </p:cNvPr>
          <p:cNvPicPr>
            <a:picLocks noChangeAspect="1"/>
          </p:cNvPicPr>
          <p:nvPr/>
        </p:nvPicPr>
        <p:blipFill>
          <a:blip r:embed="rId2"/>
          <a:stretch>
            <a:fillRect/>
          </a:stretch>
        </p:blipFill>
        <p:spPr>
          <a:xfrm>
            <a:off x="3511550" y="2354111"/>
            <a:ext cx="3949700" cy="2400300"/>
          </a:xfrm>
          <a:prstGeom prst="rect">
            <a:avLst/>
          </a:prstGeom>
        </p:spPr>
      </p:pic>
    </p:spTree>
    <p:extLst>
      <p:ext uri="{BB962C8B-B14F-4D97-AF65-F5344CB8AC3E}">
        <p14:creationId xmlns:p14="http://schemas.microsoft.com/office/powerpoint/2010/main" val="37640113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6992" y="363255"/>
            <a:ext cx="4653419" cy="1830996"/>
          </a:xfrm>
        </p:spPr>
        <p:txBody>
          <a:bodyPr>
            <a:normAutofit fontScale="90000"/>
          </a:bodyPr>
          <a:lstStyle/>
          <a:p>
            <a:r>
              <a:rPr lang="en-US" dirty="0"/>
              <a:t>Now code the </a:t>
            </a:r>
            <a:r>
              <a:rPr lang="en-US" dirty="0" err="1"/>
              <a:t>StudentAssignments</a:t>
            </a:r>
            <a:r>
              <a:rPr lang="en-US" dirty="0"/>
              <a:t> class yourself</a:t>
            </a:r>
          </a:p>
        </p:txBody>
      </p:sp>
      <p:sp>
        <p:nvSpPr>
          <p:cNvPr id="3" name="Content Placeholder 2"/>
          <p:cNvSpPr>
            <a:spLocks noGrp="1"/>
          </p:cNvSpPr>
          <p:nvPr>
            <p:ph idx="1"/>
          </p:nvPr>
        </p:nvSpPr>
        <p:spPr>
          <a:xfrm>
            <a:off x="344466" y="3391423"/>
            <a:ext cx="8649222" cy="3209794"/>
          </a:xfrm>
        </p:spPr>
        <p:txBody>
          <a:bodyPr>
            <a:normAutofit fontScale="92500" lnSpcReduction="10000"/>
          </a:bodyPr>
          <a:lstStyle/>
          <a:p>
            <a:r>
              <a:rPr lang="en-US" dirty="0"/>
              <a:t>Uncomment the code found in </a:t>
            </a:r>
            <a:r>
              <a:rPr lang="en-US" dirty="0" err="1"/>
              <a:t>StudentAssignmentsMain</a:t>
            </a:r>
            <a:r>
              <a:rPr lang="en-US" dirty="0"/>
              <a:t> to see what the class ought to do</a:t>
            </a:r>
          </a:p>
          <a:p>
            <a:r>
              <a:rPr lang="en-US" dirty="0"/>
              <a:t>Then create the class and add the constructors and methods you need</a:t>
            </a:r>
          </a:p>
          <a:p>
            <a:r>
              <a:rPr lang="en-US" dirty="0"/>
              <a:t>If you finish early, add a function to compute the student’s average grade</a:t>
            </a:r>
          </a:p>
        </p:txBody>
      </p:sp>
      <p:pic>
        <p:nvPicPr>
          <p:cNvPr id="4" name="Picture 3">
            <a:extLst>
              <a:ext uri="{FF2B5EF4-FFF2-40B4-BE49-F238E27FC236}">
                <a16:creationId xmlns:a16="http://schemas.microsoft.com/office/drawing/2014/main" id="{3B8732BA-B90F-B846-AD93-0F8E8BB360D2}"/>
              </a:ext>
            </a:extLst>
          </p:cNvPr>
          <p:cNvPicPr>
            <a:picLocks noChangeAspect="1"/>
          </p:cNvPicPr>
          <p:nvPr/>
        </p:nvPicPr>
        <p:blipFill>
          <a:blip r:embed="rId3"/>
          <a:stretch>
            <a:fillRect/>
          </a:stretch>
        </p:blipFill>
        <p:spPr>
          <a:xfrm>
            <a:off x="5347495" y="263046"/>
            <a:ext cx="3533458" cy="2995026"/>
          </a:xfrm>
          <a:prstGeom prst="rect">
            <a:avLst/>
          </a:prstGeom>
        </p:spPr>
      </p:pic>
    </p:spTree>
    <p:extLst>
      <p:ext uri="{BB962C8B-B14F-4D97-AF65-F5344CB8AC3E}">
        <p14:creationId xmlns:p14="http://schemas.microsoft.com/office/powerpoint/2010/main" val="35496543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Writing clean code</a:t>
            </a:r>
          </a:p>
        </p:txBody>
      </p:sp>
      <p:sp>
        <p:nvSpPr>
          <p:cNvPr id="5" name="Subtitle 4"/>
          <p:cNvSpPr>
            <a:spLocks noGrp="1"/>
          </p:cNvSpPr>
          <p:nvPr>
            <p:ph type="subTitle" idx="1"/>
          </p:nvPr>
        </p:nvSpPr>
        <p:spPr/>
        <p:txBody>
          <a:bodyPr/>
          <a:lstStyle/>
          <a:p>
            <a:r>
              <a:rPr lang="en-US" dirty="0"/>
              <a:t>Comments are only the last resort</a:t>
            </a:r>
          </a:p>
        </p:txBody>
      </p:sp>
    </p:spTree>
    <p:extLst>
      <p:ext uri="{BB962C8B-B14F-4D97-AF65-F5344CB8AC3E}">
        <p14:creationId xmlns:p14="http://schemas.microsoft.com/office/powerpoint/2010/main" val="10318605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Now code the </a:t>
            </a:r>
            <a:r>
              <a:rPr lang="en-US" dirty="0" err="1"/>
              <a:t>StudentAssignments</a:t>
            </a:r>
            <a:r>
              <a:rPr lang="en-US" dirty="0"/>
              <a:t> class yourself</a:t>
            </a:r>
          </a:p>
        </p:txBody>
      </p:sp>
      <p:sp>
        <p:nvSpPr>
          <p:cNvPr id="3" name="Content Placeholder 2"/>
          <p:cNvSpPr>
            <a:spLocks noGrp="1"/>
          </p:cNvSpPr>
          <p:nvPr>
            <p:ph idx="1"/>
          </p:nvPr>
        </p:nvSpPr>
        <p:spPr/>
        <p:txBody>
          <a:bodyPr/>
          <a:lstStyle/>
          <a:p>
            <a:r>
              <a:rPr lang="en-US" dirty="0"/>
              <a:t>Uncomment the stuff in </a:t>
            </a:r>
            <a:r>
              <a:rPr lang="en-US" i="1" dirty="0" err="1"/>
              <a:t>StudentAssignmentsMain</a:t>
            </a:r>
            <a:r>
              <a:rPr lang="en-US" dirty="0"/>
              <a:t> to see what the class ought to do</a:t>
            </a:r>
          </a:p>
          <a:p>
            <a:r>
              <a:rPr lang="en-US" dirty="0"/>
              <a:t>Then create the class and add the constructors and methods you need</a:t>
            </a:r>
          </a:p>
          <a:p>
            <a:r>
              <a:rPr lang="en-US" dirty="0"/>
              <a:t>If you finish early, add a function to compute the student’s average grade</a:t>
            </a:r>
          </a:p>
        </p:txBody>
      </p:sp>
    </p:spTree>
    <p:extLst>
      <p:ext uri="{BB962C8B-B14F-4D97-AF65-F5344CB8AC3E}">
        <p14:creationId xmlns:p14="http://schemas.microsoft.com/office/powerpoint/2010/main" val="42151954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eaLnBrk="1" fontAlgn="auto" hangingPunct="1">
              <a:spcAft>
                <a:spcPts val="0"/>
              </a:spcAft>
              <a:defRPr/>
            </a:pPr>
            <a:r>
              <a:rPr lang="en-US" dirty="0"/>
              <a:t>Functions</a:t>
            </a:r>
          </a:p>
        </p:txBody>
      </p:sp>
      <p:sp>
        <p:nvSpPr>
          <p:cNvPr id="18434" name="Content Placeholder 1"/>
          <p:cNvSpPr>
            <a:spLocks noGrp="1"/>
          </p:cNvSpPr>
          <p:nvPr>
            <p:ph idx="1"/>
          </p:nvPr>
        </p:nvSpPr>
        <p:spPr/>
        <p:txBody>
          <a:bodyPr>
            <a:normAutofit/>
          </a:bodyPr>
          <a:lstStyle/>
          <a:p>
            <a:pPr eaLnBrk="1" hangingPunct="1"/>
            <a:r>
              <a:rPr lang="en-US" dirty="0"/>
              <a:t>Give functions descriptive names</a:t>
            </a:r>
          </a:p>
          <a:p>
            <a:pPr eaLnBrk="1" hangingPunct="1"/>
            <a:r>
              <a:rPr lang="en-US" dirty="0"/>
              <a:t>Don’t make functions too long</a:t>
            </a:r>
          </a:p>
          <a:p>
            <a:pPr eaLnBrk="1" hangingPunct="1"/>
            <a:r>
              <a:rPr lang="en-US" dirty="0"/>
              <a:t>Rather than commenting an unclear function, modify the code so it is clear</a:t>
            </a:r>
          </a:p>
          <a:p>
            <a:pPr marL="109537" indent="0" eaLnBrk="1" hangingPunct="1">
              <a:buNone/>
            </a:pPr>
            <a:endParaRPr lang="en-US" b="1" dirty="0">
              <a:solidFill>
                <a:srgbClr val="0070C0"/>
              </a:solidFill>
              <a:latin typeface="Courier New" pitchFamily="49" charset="0"/>
              <a:cs typeface="Courier New" pitchFamily="49" charset="0"/>
            </a:endParaRPr>
          </a:p>
          <a:p>
            <a:pPr eaLnBrk="1" hangingPunct="1"/>
            <a:endParaRPr lang="en-US" dirty="0"/>
          </a:p>
        </p:txBody>
      </p:sp>
    </p:spTree>
    <p:extLst>
      <p:ext uri="{BB962C8B-B14F-4D97-AF65-F5344CB8AC3E}">
        <p14:creationId xmlns:p14="http://schemas.microsoft.com/office/powerpoint/2010/main" val="34391167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eaLnBrk="1" fontAlgn="auto" hangingPunct="1">
              <a:spcAft>
                <a:spcPts val="0"/>
              </a:spcAft>
              <a:defRPr/>
            </a:pPr>
            <a:r>
              <a:rPr lang="en-US" dirty="0"/>
              <a:t>Naming in Java</a:t>
            </a:r>
          </a:p>
        </p:txBody>
      </p:sp>
      <p:sp>
        <p:nvSpPr>
          <p:cNvPr id="18434" name="Content Placeholder 1"/>
          <p:cNvSpPr>
            <a:spLocks noGrp="1"/>
          </p:cNvSpPr>
          <p:nvPr>
            <p:ph idx="1"/>
          </p:nvPr>
        </p:nvSpPr>
        <p:spPr/>
        <p:txBody>
          <a:bodyPr>
            <a:normAutofit lnSpcReduction="10000"/>
          </a:bodyPr>
          <a:lstStyle/>
          <a:p>
            <a:pPr eaLnBrk="1" hangingPunct="1"/>
            <a:r>
              <a:rPr lang="en-US" dirty="0"/>
              <a:t>Having good names for functions and variables is one of the best things you can do to make your program understandable</a:t>
            </a:r>
          </a:p>
          <a:p>
            <a:pPr eaLnBrk="1" hangingPunct="1"/>
            <a:r>
              <a:rPr lang="en-US" dirty="0"/>
              <a:t>The conventions:</a:t>
            </a:r>
          </a:p>
          <a:p>
            <a:pPr lvl="1" eaLnBrk="1" hangingPunct="1"/>
            <a:r>
              <a:rPr lang="en-US" b="1" dirty="0" err="1">
                <a:solidFill>
                  <a:srgbClr val="0070C0"/>
                </a:solidFill>
                <a:latin typeface="Courier New" pitchFamily="49" charset="0"/>
                <a:cs typeface="Courier New" pitchFamily="49" charset="0"/>
              </a:rPr>
              <a:t>variableNamesLikeThis</a:t>
            </a:r>
            <a:endParaRPr lang="en-US" b="1" dirty="0">
              <a:solidFill>
                <a:srgbClr val="0070C0"/>
              </a:solidFill>
              <a:latin typeface="Courier New" pitchFamily="49" charset="0"/>
              <a:cs typeface="Courier New" pitchFamily="49" charset="0"/>
            </a:endParaRPr>
          </a:p>
          <a:p>
            <a:pPr lvl="1" eaLnBrk="1" hangingPunct="1"/>
            <a:r>
              <a:rPr lang="en-US" b="1" dirty="0" err="1">
                <a:solidFill>
                  <a:srgbClr val="0070C0"/>
                </a:solidFill>
                <a:latin typeface="Courier New" pitchFamily="49" charset="0"/>
                <a:cs typeface="Courier New" pitchFamily="49" charset="0"/>
              </a:rPr>
              <a:t>methodNamesLikeThis</a:t>
            </a:r>
            <a:r>
              <a:rPr lang="en-US" b="1" dirty="0">
                <a:solidFill>
                  <a:srgbClr val="0070C0"/>
                </a:solidFill>
                <a:latin typeface="Courier New" pitchFamily="49" charset="0"/>
                <a:cs typeface="Courier New" pitchFamily="49" charset="0"/>
              </a:rPr>
              <a:t>(…)</a:t>
            </a:r>
          </a:p>
          <a:p>
            <a:pPr lvl="1" eaLnBrk="1" hangingPunct="1"/>
            <a:r>
              <a:rPr lang="en-US" sz="4400" b="1" dirty="0" err="1">
                <a:solidFill>
                  <a:srgbClr val="0070C0"/>
                </a:solidFill>
                <a:latin typeface="Courier New" pitchFamily="49" charset="0"/>
                <a:cs typeface="Courier New" pitchFamily="49" charset="0"/>
              </a:rPr>
              <a:t>C</a:t>
            </a:r>
            <a:r>
              <a:rPr lang="en-US" b="1" dirty="0" err="1">
                <a:solidFill>
                  <a:srgbClr val="0070C0"/>
                </a:solidFill>
                <a:latin typeface="Courier New" pitchFamily="49" charset="0"/>
                <a:cs typeface="Courier New" pitchFamily="49" charset="0"/>
              </a:rPr>
              <a:t>lassNamesLikeThis</a:t>
            </a:r>
            <a:endParaRPr lang="en-US" b="1" dirty="0">
              <a:solidFill>
                <a:srgbClr val="0070C0"/>
              </a:solidFill>
              <a:latin typeface="Courier New" pitchFamily="49" charset="0"/>
              <a:cs typeface="Courier New" pitchFamily="49" charset="0"/>
            </a:endParaRPr>
          </a:p>
          <a:p>
            <a:pPr eaLnBrk="1" hangingPunct="1"/>
            <a:r>
              <a:rPr lang="en-US" dirty="0"/>
              <a:t>You should follow the conventions!</a:t>
            </a:r>
          </a:p>
          <a:p>
            <a:pPr marL="109537" indent="0" eaLnBrk="1" hangingPunct="1">
              <a:buNone/>
            </a:pPr>
            <a:endParaRPr lang="en-US" b="1" dirty="0">
              <a:solidFill>
                <a:srgbClr val="0070C0"/>
              </a:solidFill>
              <a:latin typeface="Courier New" pitchFamily="49" charset="0"/>
              <a:cs typeface="Courier New" pitchFamily="49" charset="0"/>
            </a:endParaRPr>
          </a:p>
          <a:p>
            <a:pPr eaLnBrk="1" hangingPunct="1"/>
            <a:endParaRPr lang="en-US" dirty="0"/>
          </a:p>
        </p:txBody>
      </p:sp>
    </p:spTree>
    <p:extLst>
      <p:ext uri="{BB962C8B-B14F-4D97-AF65-F5344CB8AC3E}">
        <p14:creationId xmlns:p14="http://schemas.microsoft.com/office/powerpoint/2010/main" val="32035627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Shape 158"/>
          <p:cNvSpPr>
            <a:spLocks noGrp="1"/>
          </p:cNvSpPr>
          <p:nvPr>
            <p:ph type="title"/>
          </p:nvPr>
        </p:nvSpPr>
        <p:spPr>
          <a:xfrm>
            <a:off x="5943600" y="228600"/>
            <a:ext cx="2895600" cy="1143000"/>
          </a:xfrm>
          <a:prstGeom prst="rect">
            <a:avLst/>
          </a:prstGeom>
        </p:spPr>
        <p:txBody>
          <a:bodyPr>
            <a:normAutofit fontScale="90000"/>
          </a:bodyPr>
          <a:lstStyle>
            <a:lvl1pPr defTabSz="832104">
              <a:defRPr sz="3549"/>
            </a:lvl1pPr>
          </a:lstStyle>
          <a:p>
            <a:pPr lvl="0">
              <a:defRPr sz="1800"/>
            </a:pPr>
            <a:r>
              <a:rPr sz="3549"/>
              <a:t>Javadoc comments</a:t>
            </a:r>
          </a:p>
        </p:txBody>
      </p:sp>
      <p:grpSp>
        <p:nvGrpSpPr>
          <p:cNvPr id="161" name="Group 161"/>
          <p:cNvGrpSpPr/>
          <p:nvPr/>
        </p:nvGrpSpPr>
        <p:grpSpPr>
          <a:xfrm>
            <a:off x="152400" y="121577"/>
            <a:ext cx="5334000" cy="6553201"/>
            <a:chOff x="0" y="0"/>
            <a:chExt cx="5334000" cy="6553200"/>
          </a:xfrm>
        </p:grpSpPr>
        <p:sp>
          <p:nvSpPr>
            <p:cNvPr id="159" name="Shape 159"/>
            <p:cNvSpPr/>
            <p:nvPr/>
          </p:nvSpPr>
          <p:spPr>
            <a:xfrm>
              <a:off x="0" y="0"/>
              <a:ext cx="5334000" cy="6553200"/>
            </a:xfrm>
            <a:prstGeom prst="rect">
              <a:avLst/>
            </a:prstGeom>
            <a:noFill/>
            <a:ln w="9525" cap="flat">
              <a:solidFill>
                <a:srgbClr val="000000"/>
              </a:solidFill>
              <a:prstDash val="solid"/>
              <a:miter lim="800000"/>
            </a:ln>
            <a:effectLst/>
          </p:spPr>
          <p:txBody>
            <a:bodyPr wrap="square" lIns="0" tIns="0" rIns="0" bIns="0" numCol="1" anchor="t">
              <a:noAutofit/>
            </a:bodyPr>
            <a:lstStyle/>
            <a:p>
              <a:pPr lvl="0" algn="l">
                <a:defRPr sz="1600" b="1">
                  <a:latin typeface="Courier New"/>
                  <a:ea typeface="Courier New"/>
                  <a:cs typeface="Courier New"/>
                  <a:sym typeface="Courier New"/>
                </a:defRPr>
              </a:pPr>
              <a:endParaRPr/>
            </a:p>
          </p:txBody>
        </p:sp>
        <p:sp>
          <p:nvSpPr>
            <p:cNvPr id="160" name="Shape 160"/>
            <p:cNvSpPr/>
            <p:nvPr/>
          </p:nvSpPr>
          <p:spPr>
            <a:xfrm>
              <a:off x="0" y="0"/>
              <a:ext cx="5334000" cy="612648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91439" tIns="91439" rIns="91439" bIns="91439" numCol="1" anchor="t">
              <a:spAutoFit/>
            </a:bodyPr>
            <a:lstStyle/>
            <a:p>
              <a:pPr lvl="0" algn="l">
                <a:defRPr sz="1800"/>
              </a:pPr>
              <a:r>
                <a:rPr sz="1600" b="1">
                  <a:solidFill>
                    <a:srgbClr val="00B050"/>
                  </a:solidFill>
                  <a:latin typeface="Courier New"/>
                  <a:ea typeface="Courier New"/>
                  <a:cs typeface="Courier New"/>
                  <a:sym typeface="Courier New"/>
                </a:rPr>
                <a:t>/**</a:t>
              </a:r>
              <a:endParaRPr sz="3200">
                <a:latin typeface="Gill Sans"/>
                <a:ea typeface="Gill Sans"/>
                <a:cs typeface="Gill Sans"/>
                <a:sym typeface="Gill Sans"/>
              </a:endParaRPr>
            </a:p>
            <a:p>
              <a:pPr lvl="0" algn="l">
                <a:defRPr sz="1800"/>
              </a:pPr>
              <a:r>
                <a:rPr sz="1600" b="1">
                  <a:solidFill>
                    <a:srgbClr val="00B050"/>
                  </a:solidFill>
                  <a:latin typeface="Courier New"/>
                  <a:ea typeface="Courier New"/>
                  <a:cs typeface="Courier New"/>
                  <a:sym typeface="Courier New"/>
                </a:rPr>
                <a:t> * Has a static method for computing n!</a:t>
              </a:r>
              <a:endParaRPr sz="3200">
                <a:latin typeface="Gill Sans"/>
                <a:ea typeface="Gill Sans"/>
                <a:cs typeface="Gill Sans"/>
                <a:sym typeface="Gill Sans"/>
              </a:endParaRPr>
            </a:p>
            <a:p>
              <a:pPr lvl="0" algn="l">
                <a:defRPr sz="1800"/>
              </a:pPr>
              <a:r>
                <a:rPr sz="1600" b="1">
                  <a:solidFill>
                    <a:srgbClr val="00B050"/>
                  </a:solidFill>
                  <a:latin typeface="Courier New"/>
                  <a:ea typeface="Courier New"/>
                  <a:cs typeface="Courier New"/>
                  <a:sym typeface="Courier New"/>
                </a:rPr>
                <a:t> * (n factorial) and a main method that</a:t>
              </a:r>
              <a:endParaRPr sz="3200">
                <a:latin typeface="Gill Sans"/>
                <a:ea typeface="Gill Sans"/>
                <a:cs typeface="Gill Sans"/>
                <a:sym typeface="Gill Sans"/>
              </a:endParaRPr>
            </a:p>
            <a:p>
              <a:pPr lvl="0" algn="l">
                <a:defRPr sz="1800"/>
              </a:pPr>
              <a:r>
                <a:rPr sz="1600" b="1">
                  <a:solidFill>
                    <a:srgbClr val="00B050"/>
                  </a:solidFill>
                  <a:latin typeface="Courier New"/>
                  <a:ea typeface="Courier New"/>
                  <a:cs typeface="Courier New"/>
                  <a:sym typeface="Courier New"/>
                </a:rPr>
                <a:t> * computes n! for n up to Factorial.MAX.</a:t>
              </a:r>
              <a:endParaRPr sz="3200">
                <a:latin typeface="Gill Sans"/>
                <a:ea typeface="Gill Sans"/>
                <a:cs typeface="Gill Sans"/>
                <a:sym typeface="Gill Sans"/>
              </a:endParaRPr>
            </a:p>
            <a:p>
              <a:pPr lvl="0" algn="l">
                <a:defRPr sz="1800"/>
              </a:pPr>
              <a:r>
                <a:rPr sz="1600" b="1">
                  <a:solidFill>
                    <a:srgbClr val="00B050"/>
                  </a:solidFill>
                  <a:latin typeface="Courier New"/>
                  <a:ea typeface="Courier New"/>
                  <a:cs typeface="Courier New"/>
                  <a:sym typeface="Courier New"/>
                </a:rPr>
                <a:t> *</a:t>
              </a:r>
              <a:endParaRPr sz="3200">
                <a:latin typeface="Gill Sans"/>
                <a:ea typeface="Gill Sans"/>
                <a:cs typeface="Gill Sans"/>
                <a:sym typeface="Gill Sans"/>
              </a:endParaRPr>
            </a:p>
            <a:p>
              <a:pPr lvl="0" algn="l">
                <a:defRPr sz="1800"/>
              </a:pPr>
              <a:r>
                <a:rPr sz="1600" b="1">
                  <a:solidFill>
                    <a:srgbClr val="00B050"/>
                  </a:solidFill>
                  <a:latin typeface="Courier New"/>
                  <a:ea typeface="Courier New"/>
                  <a:cs typeface="Courier New"/>
                  <a:sym typeface="Courier New"/>
                </a:rPr>
                <a:t> * @author Mike Hewner &amp; Delvin Defoe</a:t>
              </a:r>
              <a:endParaRPr sz="3200">
                <a:latin typeface="Gill Sans"/>
                <a:ea typeface="Gill Sans"/>
                <a:cs typeface="Gill Sans"/>
                <a:sym typeface="Gill Sans"/>
              </a:endParaRPr>
            </a:p>
            <a:p>
              <a:pPr lvl="0" algn="l">
                <a:defRPr sz="1800"/>
              </a:pPr>
              <a:r>
                <a:rPr sz="1600" b="1">
                  <a:solidFill>
                    <a:srgbClr val="00B050"/>
                  </a:solidFill>
                  <a:latin typeface="Courier New"/>
                  <a:ea typeface="Courier New"/>
                  <a:cs typeface="Courier New"/>
                  <a:sym typeface="Courier New"/>
                </a:rPr>
                <a:t> */</a:t>
              </a:r>
              <a:endParaRPr sz="3200">
                <a:latin typeface="Gill Sans"/>
                <a:ea typeface="Gill Sans"/>
                <a:cs typeface="Gill Sans"/>
                <a:sym typeface="Gill Sans"/>
              </a:endParaRPr>
            </a:p>
            <a:p>
              <a:pPr lvl="0" algn="l">
                <a:defRPr sz="1800"/>
              </a:pPr>
              <a:r>
                <a:rPr sz="1600" b="1">
                  <a:solidFill>
                    <a:srgbClr val="7F0055"/>
                  </a:solidFill>
                  <a:latin typeface="Courier New"/>
                  <a:ea typeface="Courier New"/>
                  <a:cs typeface="Courier New"/>
                  <a:sym typeface="Courier New"/>
                </a:rPr>
                <a:t>public</a:t>
              </a:r>
              <a:r>
                <a:rPr sz="1600" b="1">
                  <a:latin typeface="Courier New"/>
                  <a:ea typeface="Courier New"/>
                  <a:cs typeface="Courier New"/>
                  <a:sym typeface="Courier New"/>
                </a:rPr>
                <a:t> </a:t>
              </a:r>
              <a:r>
                <a:rPr sz="1600" b="1">
                  <a:solidFill>
                    <a:srgbClr val="7F0055"/>
                  </a:solidFill>
                  <a:latin typeface="Courier New"/>
                  <a:ea typeface="Courier New"/>
                  <a:cs typeface="Courier New"/>
                  <a:sym typeface="Courier New"/>
                </a:rPr>
                <a:t>class</a:t>
              </a:r>
              <a:r>
                <a:rPr sz="1600" b="1">
                  <a:latin typeface="Courier New"/>
                  <a:ea typeface="Courier New"/>
                  <a:cs typeface="Courier New"/>
                  <a:sym typeface="Courier New"/>
                </a:rPr>
                <a:t> Factorial {</a:t>
              </a:r>
              <a:endParaRPr sz="3200">
                <a:latin typeface="Gill Sans"/>
                <a:ea typeface="Gill Sans"/>
                <a:cs typeface="Gill Sans"/>
                <a:sym typeface="Gill Sans"/>
              </a:endParaRPr>
            </a:p>
            <a:p>
              <a:pPr lvl="0" algn="l">
                <a:defRPr sz="1800"/>
              </a:pPr>
              <a:r>
                <a:rPr sz="1600" b="1">
                  <a:solidFill>
                    <a:srgbClr val="00B050"/>
                  </a:solidFill>
                  <a:latin typeface="Courier New"/>
                  <a:ea typeface="Courier New"/>
                  <a:cs typeface="Courier New"/>
                  <a:sym typeface="Courier New"/>
                </a:rPr>
                <a:t>    /**</a:t>
              </a:r>
              <a:endParaRPr sz="3200">
                <a:latin typeface="Gill Sans"/>
                <a:ea typeface="Gill Sans"/>
                <a:cs typeface="Gill Sans"/>
                <a:sym typeface="Gill Sans"/>
              </a:endParaRPr>
            </a:p>
            <a:p>
              <a:pPr lvl="0" algn="l">
                <a:defRPr sz="1800"/>
              </a:pPr>
              <a:r>
                <a:rPr sz="1600" b="1">
                  <a:solidFill>
                    <a:srgbClr val="00B050"/>
                  </a:solidFill>
                  <a:latin typeface="Courier New"/>
                  <a:ea typeface="Courier New"/>
                  <a:cs typeface="Courier New"/>
                  <a:sym typeface="Courier New"/>
                </a:rPr>
                <a:t>     * Biggest factorial to compute.</a:t>
              </a:r>
              <a:endParaRPr sz="3200">
                <a:latin typeface="Gill Sans"/>
                <a:ea typeface="Gill Sans"/>
                <a:cs typeface="Gill Sans"/>
                <a:sym typeface="Gill Sans"/>
              </a:endParaRPr>
            </a:p>
            <a:p>
              <a:pPr lvl="0" algn="l">
                <a:defRPr sz="1800"/>
              </a:pPr>
              <a:r>
                <a:rPr sz="1600" b="1">
                  <a:solidFill>
                    <a:srgbClr val="00B050"/>
                  </a:solidFill>
                  <a:latin typeface="Courier New"/>
                  <a:ea typeface="Courier New"/>
                  <a:cs typeface="Courier New"/>
                  <a:sym typeface="Courier New"/>
                </a:rPr>
                <a:t>     */</a:t>
              </a:r>
            </a:p>
            <a:p>
              <a:pPr lvl="0" algn="l">
                <a:defRPr sz="1800"/>
              </a:pPr>
              <a:r>
                <a:rPr sz="1600" b="1">
                  <a:latin typeface="Courier New"/>
                  <a:ea typeface="Courier New"/>
                  <a:cs typeface="Courier New"/>
                  <a:sym typeface="Courier New"/>
                </a:rPr>
                <a:t>    </a:t>
              </a:r>
              <a:r>
                <a:rPr sz="1600" b="1">
                  <a:solidFill>
                    <a:srgbClr val="7F0055"/>
                  </a:solidFill>
                  <a:latin typeface="Courier New"/>
                  <a:ea typeface="Courier New"/>
                  <a:cs typeface="Courier New"/>
                  <a:sym typeface="Courier New"/>
                </a:rPr>
                <a:t>public</a:t>
              </a:r>
              <a:r>
                <a:rPr sz="1600" b="1">
                  <a:latin typeface="Courier New"/>
                  <a:ea typeface="Courier New"/>
                  <a:cs typeface="Courier New"/>
                  <a:sym typeface="Courier New"/>
                </a:rPr>
                <a:t> </a:t>
              </a:r>
              <a:r>
                <a:rPr sz="1600" b="1">
                  <a:solidFill>
                    <a:srgbClr val="7F0055"/>
                  </a:solidFill>
                  <a:latin typeface="Courier New"/>
                  <a:ea typeface="Courier New"/>
                  <a:cs typeface="Courier New"/>
                  <a:sym typeface="Courier New"/>
                </a:rPr>
                <a:t>static</a:t>
              </a:r>
              <a:r>
                <a:rPr sz="1600" b="1">
                  <a:latin typeface="Courier New"/>
                  <a:ea typeface="Courier New"/>
                  <a:cs typeface="Courier New"/>
                  <a:sym typeface="Courier New"/>
                </a:rPr>
                <a:t> </a:t>
              </a:r>
              <a:r>
                <a:rPr sz="1600" b="1">
                  <a:solidFill>
                    <a:srgbClr val="7F0055"/>
                  </a:solidFill>
                  <a:latin typeface="Courier New"/>
                  <a:ea typeface="Courier New"/>
                  <a:cs typeface="Courier New"/>
                  <a:sym typeface="Courier New"/>
                </a:rPr>
                <a:t>final</a:t>
              </a:r>
              <a:r>
                <a:rPr sz="1600" b="1">
                  <a:latin typeface="Courier New"/>
                  <a:ea typeface="Courier New"/>
                  <a:cs typeface="Courier New"/>
                  <a:sym typeface="Courier New"/>
                </a:rPr>
                <a:t> </a:t>
              </a:r>
              <a:r>
                <a:rPr sz="1600" b="1">
                  <a:solidFill>
                    <a:srgbClr val="7F0055"/>
                  </a:solidFill>
                  <a:latin typeface="Courier New"/>
                  <a:ea typeface="Courier New"/>
                  <a:cs typeface="Courier New"/>
                  <a:sym typeface="Courier New"/>
                </a:rPr>
                <a:t>int</a:t>
              </a:r>
              <a:r>
                <a:rPr sz="1600" b="1">
                  <a:latin typeface="Courier New"/>
                  <a:ea typeface="Courier New"/>
                  <a:cs typeface="Courier New"/>
                  <a:sym typeface="Courier New"/>
                </a:rPr>
                <a:t> </a:t>
              </a:r>
              <a:r>
                <a:rPr sz="1600" b="1">
                  <a:solidFill>
                    <a:srgbClr val="0000C0"/>
                  </a:solidFill>
                  <a:latin typeface="Courier New"/>
                  <a:ea typeface="Courier New"/>
                  <a:cs typeface="Courier New"/>
                  <a:sym typeface="Courier New"/>
                </a:rPr>
                <a:t>MAX</a:t>
              </a:r>
              <a:r>
                <a:rPr sz="1600" b="1">
                  <a:latin typeface="Courier New"/>
                  <a:ea typeface="Courier New"/>
                  <a:cs typeface="Courier New"/>
                  <a:sym typeface="Courier New"/>
                </a:rPr>
                <a:t> = 17;</a:t>
              </a:r>
            </a:p>
            <a:p>
              <a:pPr lvl="0" algn="l">
                <a:defRPr sz="1800"/>
              </a:pPr>
              <a:endParaRPr sz="1600" b="1">
                <a:latin typeface="Courier New"/>
                <a:ea typeface="Courier New"/>
                <a:cs typeface="Courier New"/>
                <a:sym typeface="Courier New"/>
              </a:endParaRPr>
            </a:p>
            <a:p>
              <a:pPr lvl="0" algn="l">
                <a:defRPr sz="1800"/>
              </a:pPr>
              <a:r>
                <a:rPr sz="1600" b="1">
                  <a:latin typeface="Courier New"/>
                  <a:ea typeface="Courier New"/>
                  <a:cs typeface="Courier New"/>
                  <a:sym typeface="Courier New"/>
                </a:rPr>
                <a:t>    </a:t>
              </a:r>
              <a:r>
                <a:rPr sz="1600" b="1">
                  <a:solidFill>
                    <a:srgbClr val="00B050"/>
                  </a:solidFill>
                  <a:latin typeface="Courier New"/>
                  <a:ea typeface="Courier New"/>
                  <a:cs typeface="Courier New"/>
                  <a:sym typeface="Courier New"/>
                </a:rPr>
                <a:t>/**</a:t>
              </a:r>
              <a:endParaRPr sz="3200">
                <a:latin typeface="Gill Sans"/>
                <a:ea typeface="Gill Sans"/>
                <a:cs typeface="Gill Sans"/>
                <a:sym typeface="Gill Sans"/>
              </a:endParaRPr>
            </a:p>
            <a:p>
              <a:pPr lvl="0" algn="l">
                <a:defRPr sz="1800"/>
              </a:pPr>
              <a:r>
                <a:rPr sz="1600" b="1">
                  <a:solidFill>
                    <a:srgbClr val="00B050"/>
                  </a:solidFill>
                  <a:latin typeface="Courier New"/>
                  <a:ea typeface="Courier New"/>
                  <a:cs typeface="Courier New"/>
                  <a:sym typeface="Courier New"/>
                </a:rPr>
                <a:t>     * Computes n! for the given n.</a:t>
              </a:r>
              <a:endParaRPr sz="3200">
                <a:latin typeface="Gill Sans"/>
                <a:ea typeface="Gill Sans"/>
                <a:cs typeface="Gill Sans"/>
                <a:sym typeface="Gill Sans"/>
              </a:endParaRPr>
            </a:p>
            <a:p>
              <a:pPr lvl="0" algn="l">
                <a:defRPr sz="1800"/>
              </a:pPr>
              <a:r>
                <a:rPr sz="1600" b="1">
                  <a:solidFill>
                    <a:srgbClr val="00B050"/>
                  </a:solidFill>
                  <a:latin typeface="Courier New"/>
                  <a:ea typeface="Courier New"/>
                  <a:cs typeface="Courier New"/>
                  <a:sym typeface="Courier New"/>
                </a:rPr>
                <a:t>     *</a:t>
              </a:r>
              <a:endParaRPr sz="3200">
                <a:latin typeface="Gill Sans"/>
                <a:ea typeface="Gill Sans"/>
                <a:cs typeface="Gill Sans"/>
                <a:sym typeface="Gill Sans"/>
              </a:endParaRPr>
            </a:p>
            <a:p>
              <a:pPr lvl="0" algn="l">
                <a:defRPr sz="1800"/>
              </a:pPr>
              <a:r>
                <a:rPr sz="1600" b="1">
                  <a:solidFill>
                    <a:srgbClr val="00B050"/>
                  </a:solidFill>
                  <a:latin typeface="Courier New"/>
                  <a:ea typeface="Courier New"/>
                  <a:cs typeface="Courier New"/>
                  <a:sym typeface="Courier New"/>
                </a:rPr>
                <a:t>     * @param n</a:t>
              </a:r>
              <a:endParaRPr sz="3200">
                <a:latin typeface="Gill Sans"/>
                <a:ea typeface="Gill Sans"/>
                <a:cs typeface="Gill Sans"/>
                <a:sym typeface="Gill Sans"/>
              </a:endParaRPr>
            </a:p>
            <a:p>
              <a:pPr lvl="0" algn="l">
                <a:defRPr sz="1800"/>
              </a:pPr>
              <a:r>
                <a:rPr sz="1600" b="1">
                  <a:solidFill>
                    <a:srgbClr val="00B050"/>
                  </a:solidFill>
                  <a:latin typeface="Courier New"/>
                  <a:ea typeface="Courier New"/>
                  <a:cs typeface="Courier New"/>
                  <a:sym typeface="Courier New"/>
                </a:rPr>
                <a:t>     * @return n! for the given n.</a:t>
              </a:r>
              <a:endParaRPr sz="3200">
                <a:latin typeface="Gill Sans"/>
                <a:ea typeface="Gill Sans"/>
                <a:cs typeface="Gill Sans"/>
                <a:sym typeface="Gill Sans"/>
              </a:endParaRPr>
            </a:p>
            <a:p>
              <a:pPr lvl="0" algn="l">
                <a:defRPr sz="1800"/>
              </a:pPr>
              <a:r>
                <a:rPr sz="1600" b="1">
                  <a:solidFill>
                    <a:srgbClr val="00B050"/>
                  </a:solidFill>
                  <a:latin typeface="Courier New"/>
                  <a:ea typeface="Courier New"/>
                  <a:cs typeface="Courier New"/>
                  <a:sym typeface="Courier New"/>
                </a:rPr>
                <a:t>     */</a:t>
              </a:r>
              <a:endParaRPr sz="1600" b="1">
                <a:latin typeface="Courier New"/>
                <a:ea typeface="Courier New"/>
                <a:cs typeface="Courier New"/>
                <a:sym typeface="Courier New"/>
              </a:endParaRPr>
            </a:p>
            <a:p>
              <a:pPr lvl="0" algn="l">
                <a:defRPr sz="1800"/>
              </a:pPr>
              <a:r>
                <a:rPr sz="1600" b="1">
                  <a:latin typeface="Courier New"/>
                  <a:ea typeface="Courier New"/>
                  <a:cs typeface="Courier New"/>
                  <a:sym typeface="Courier New"/>
                </a:rPr>
                <a:t>    </a:t>
              </a:r>
              <a:r>
                <a:rPr sz="1600" b="1">
                  <a:solidFill>
                    <a:srgbClr val="7F0055"/>
                  </a:solidFill>
                  <a:latin typeface="Courier New"/>
                  <a:ea typeface="Courier New"/>
                  <a:cs typeface="Courier New"/>
                  <a:sym typeface="Courier New"/>
                </a:rPr>
                <a:t>public</a:t>
              </a:r>
              <a:r>
                <a:rPr sz="1600" b="1">
                  <a:latin typeface="Courier New"/>
                  <a:ea typeface="Courier New"/>
                  <a:cs typeface="Courier New"/>
                  <a:sym typeface="Courier New"/>
                </a:rPr>
                <a:t> </a:t>
              </a:r>
              <a:r>
                <a:rPr sz="1600" b="1">
                  <a:solidFill>
                    <a:srgbClr val="7F0055"/>
                  </a:solidFill>
                  <a:latin typeface="Courier New"/>
                  <a:ea typeface="Courier New"/>
                  <a:cs typeface="Courier New"/>
                  <a:sym typeface="Courier New"/>
                </a:rPr>
                <a:t>static</a:t>
              </a:r>
              <a:r>
                <a:rPr sz="1600" b="1">
                  <a:latin typeface="Courier New"/>
                  <a:ea typeface="Courier New"/>
                  <a:cs typeface="Courier New"/>
                  <a:sym typeface="Courier New"/>
                </a:rPr>
                <a:t> </a:t>
              </a:r>
              <a:r>
                <a:rPr sz="1600" b="1">
                  <a:solidFill>
                    <a:srgbClr val="7F0055"/>
                  </a:solidFill>
                  <a:latin typeface="Courier New"/>
                  <a:ea typeface="Courier New"/>
                  <a:cs typeface="Courier New"/>
                  <a:sym typeface="Courier New"/>
                </a:rPr>
                <a:t>int</a:t>
              </a:r>
              <a:r>
                <a:rPr sz="1600" b="1">
                  <a:latin typeface="Courier New"/>
                  <a:ea typeface="Courier New"/>
                  <a:cs typeface="Courier New"/>
                  <a:sym typeface="Courier New"/>
                </a:rPr>
                <a:t> factorial (</a:t>
              </a:r>
              <a:r>
                <a:rPr sz="1600" b="1">
                  <a:solidFill>
                    <a:srgbClr val="7F0055"/>
                  </a:solidFill>
                  <a:latin typeface="Courier New"/>
                  <a:ea typeface="Courier New"/>
                  <a:cs typeface="Courier New"/>
                  <a:sym typeface="Courier New"/>
                </a:rPr>
                <a:t>int</a:t>
              </a:r>
              <a:r>
                <a:rPr sz="1600" b="1">
                  <a:latin typeface="Courier New"/>
                  <a:ea typeface="Courier New"/>
                  <a:cs typeface="Courier New"/>
                  <a:sym typeface="Courier New"/>
                </a:rPr>
                <a:t> n) {</a:t>
              </a:r>
            </a:p>
            <a:p>
              <a:pPr lvl="0" algn="l">
                <a:defRPr sz="1800"/>
              </a:pPr>
              <a:r>
                <a:rPr sz="1600" b="1">
                  <a:latin typeface="Courier New"/>
                  <a:ea typeface="Courier New"/>
                  <a:cs typeface="Courier New"/>
                  <a:sym typeface="Courier New"/>
                </a:rPr>
                <a:t>        ...</a:t>
              </a:r>
            </a:p>
            <a:p>
              <a:pPr lvl="0" algn="l">
                <a:defRPr sz="1800"/>
              </a:pPr>
              <a:r>
                <a:rPr sz="1600" b="1">
                  <a:latin typeface="Courier New"/>
                  <a:ea typeface="Courier New"/>
                  <a:cs typeface="Courier New"/>
                  <a:sym typeface="Courier New"/>
                </a:rPr>
                <a:t>    }</a:t>
              </a:r>
              <a:endParaRPr sz="3200">
                <a:latin typeface="Gill Sans"/>
                <a:ea typeface="Gill Sans"/>
                <a:cs typeface="Gill Sans"/>
                <a:sym typeface="Gill Sans"/>
              </a:endParaRPr>
            </a:p>
            <a:p>
              <a:pPr lvl="0" algn="l">
                <a:defRPr sz="1800"/>
              </a:pPr>
              <a:endParaRPr sz="1600" b="1">
                <a:latin typeface="Courier New"/>
                <a:ea typeface="Courier New"/>
                <a:cs typeface="Courier New"/>
                <a:sym typeface="Courier New"/>
              </a:endParaRPr>
            </a:p>
            <a:p>
              <a:pPr lvl="0" algn="l">
                <a:defRPr sz="1800"/>
              </a:pPr>
              <a:r>
                <a:rPr sz="1600" b="1">
                  <a:latin typeface="Courier New"/>
                  <a:ea typeface="Courier New"/>
                  <a:cs typeface="Courier New"/>
                  <a:sym typeface="Courier New"/>
                </a:rPr>
                <a:t>    ...</a:t>
              </a:r>
            </a:p>
            <a:p>
              <a:pPr lvl="0" algn="l">
                <a:defRPr sz="1800"/>
              </a:pPr>
              <a:endParaRPr sz="1600" b="1">
                <a:latin typeface="Courier New"/>
                <a:ea typeface="Courier New"/>
                <a:cs typeface="Courier New"/>
                <a:sym typeface="Courier New"/>
              </a:endParaRPr>
            </a:p>
            <a:p>
              <a:pPr lvl="0" algn="l">
                <a:defRPr sz="1800"/>
              </a:pPr>
              <a:r>
                <a:rPr sz="1600" b="1">
                  <a:latin typeface="Courier New"/>
                  <a:ea typeface="Courier New"/>
                  <a:cs typeface="Courier New"/>
                  <a:sym typeface="Courier New"/>
                </a:rPr>
                <a:t>}</a:t>
              </a:r>
            </a:p>
          </p:txBody>
        </p:sp>
      </p:grpSp>
      <p:sp>
        <p:nvSpPr>
          <p:cNvPr id="162" name="Shape 162"/>
          <p:cNvSpPr/>
          <p:nvPr/>
        </p:nvSpPr>
        <p:spPr>
          <a:xfrm>
            <a:off x="5562600" y="1371599"/>
            <a:ext cx="3352800" cy="2769989"/>
          </a:xfrm>
          <a:prstGeom prst="rect">
            <a:avLst/>
          </a:prstGeom>
          <a:solidFill>
            <a:srgbClr val="FFFF00"/>
          </a:solidFill>
          <a:ln>
            <a:solidFill/>
          </a:ln>
          <a:extLst>
            <a:ext uri="{C572A759-6A51-4108-AA02-DFA0A04FC94B}">
              <ma14:wrappingTextBoxFlag xmlns="" xmlns:ma14="http://schemas.microsoft.com/office/mac/drawingml/2011/main" val="1"/>
            </a:ext>
          </a:extLst>
        </p:spPr>
        <p:txBody>
          <a:bodyPr lIns="0" tIns="0" rIns="0" bIns="0">
            <a:spAutoFit/>
          </a:bodyPr>
          <a:lstStyle/>
          <a:p>
            <a:pPr lvl="0" algn="l">
              <a:defRPr sz="1800"/>
            </a:pPr>
            <a:r>
              <a:rPr sz="2000" dirty="0">
                <a:latin typeface="Gill Sans"/>
                <a:ea typeface="Gill Sans"/>
                <a:cs typeface="Gill Sans"/>
                <a:sym typeface="Gill Sans"/>
              </a:rPr>
              <a:t>Java provides Javadoc comments (they begin with </a:t>
            </a:r>
            <a:r>
              <a:rPr sz="2000" dirty="0">
                <a:solidFill>
                  <a:srgbClr val="00B050"/>
                </a:solidFill>
                <a:latin typeface="Gill Sans"/>
                <a:ea typeface="Gill Sans"/>
                <a:cs typeface="Gill Sans"/>
                <a:sym typeface="Gill Sans"/>
              </a:rPr>
              <a:t>/**</a:t>
            </a:r>
            <a:r>
              <a:rPr sz="2000" dirty="0">
                <a:latin typeface="Gill Sans"/>
                <a:ea typeface="Gill Sans"/>
                <a:cs typeface="Gill Sans"/>
                <a:sym typeface="Gill Sans"/>
              </a:rPr>
              <a:t>) for both:</a:t>
            </a:r>
            <a:endParaRPr sz="3200" dirty="0">
              <a:latin typeface="Gill Sans"/>
              <a:ea typeface="Gill Sans"/>
              <a:cs typeface="Gill Sans"/>
              <a:sym typeface="Gill Sans"/>
            </a:endParaRPr>
          </a:p>
          <a:p>
            <a:pPr lvl="0" algn="l">
              <a:buSzPct val="100000"/>
              <a:buFont typeface="Arial"/>
              <a:buChar char="•"/>
              <a:defRPr sz="1800"/>
            </a:pPr>
            <a:r>
              <a:rPr sz="2000" dirty="0">
                <a:latin typeface="Gill Sans"/>
                <a:ea typeface="Gill Sans"/>
                <a:cs typeface="Gill Sans"/>
                <a:sym typeface="Gill Sans"/>
              </a:rPr>
              <a:t>  Internal documentation for when someone reads the code itself</a:t>
            </a:r>
            <a:endParaRPr sz="3200" dirty="0">
              <a:latin typeface="Gill Sans"/>
              <a:ea typeface="Gill Sans"/>
              <a:cs typeface="Gill Sans"/>
              <a:sym typeface="Gill Sans"/>
            </a:endParaRPr>
          </a:p>
          <a:p>
            <a:pPr lvl="0" algn="l">
              <a:buSzPct val="100000"/>
              <a:buFont typeface="Arial"/>
              <a:buChar char="•"/>
              <a:defRPr sz="1800"/>
            </a:pPr>
            <a:r>
              <a:rPr sz="2000" dirty="0">
                <a:latin typeface="Gill Sans"/>
                <a:ea typeface="Gill Sans"/>
                <a:cs typeface="Gill Sans"/>
                <a:sym typeface="Gill Sans"/>
              </a:rPr>
              <a:t>  External documentation for when someone re-uses the code</a:t>
            </a:r>
          </a:p>
        </p:txBody>
      </p:sp>
    </p:spTree>
    <p:extLst>
      <p:ext uri="{BB962C8B-B14F-4D97-AF65-F5344CB8AC3E}">
        <p14:creationId xmlns:p14="http://schemas.microsoft.com/office/powerpoint/2010/main" val="33270828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Shape 167"/>
          <p:cNvSpPr>
            <a:spLocks noGrp="1"/>
          </p:cNvSpPr>
          <p:nvPr>
            <p:ph type="title"/>
          </p:nvPr>
        </p:nvSpPr>
        <p:spPr>
          <a:xfrm>
            <a:off x="457200" y="274638"/>
            <a:ext cx="8229600" cy="1143001"/>
          </a:xfrm>
          <a:prstGeom prst="rect">
            <a:avLst/>
          </a:prstGeom>
        </p:spPr>
        <p:txBody>
          <a:bodyPr/>
          <a:lstStyle/>
          <a:p>
            <a:pPr lvl="0">
              <a:defRPr sz="1800"/>
            </a:pPr>
            <a:r>
              <a:rPr sz="4400"/>
              <a:t>Writing Javadocs</a:t>
            </a:r>
          </a:p>
        </p:txBody>
      </p:sp>
      <p:sp>
        <p:nvSpPr>
          <p:cNvPr id="168" name="Shape 168"/>
          <p:cNvSpPr>
            <a:spLocks noGrp="1"/>
          </p:cNvSpPr>
          <p:nvPr>
            <p:ph type="body" idx="1"/>
          </p:nvPr>
        </p:nvSpPr>
        <p:spPr>
          <a:xfrm>
            <a:off x="457200" y="1600200"/>
            <a:ext cx="8229600" cy="4525963"/>
          </a:xfrm>
          <a:prstGeom prst="rect">
            <a:avLst/>
          </a:prstGeom>
        </p:spPr>
        <p:txBody>
          <a:bodyPr/>
          <a:lstStyle/>
          <a:p>
            <a:pPr lvl="0">
              <a:lnSpc>
                <a:spcPct val="90000"/>
              </a:lnSpc>
              <a:spcBef>
                <a:spcPts val="600"/>
              </a:spcBef>
              <a:defRPr sz="1800"/>
            </a:pPr>
            <a:r>
              <a:rPr sz="2900"/>
              <a:t>Written in special comments: /** … */</a:t>
            </a:r>
          </a:p>
          <a:p>
            <a:pPr lvl="0">
              <a:lnSpc>
                <a:spcPct val="90000"/>
              </a:lnSpc>
              <a:spcBef>
                <a:spcPts val="600"/>
              </a:spcBef>
              <a:defRPr sz="1800"/>
            </a:pPr>
            <a:r>
              <a:rPr sz="2900"/>
              <a:t>Can come before:</a:t>
            </a:r>
          </a:p>
          <a:p>
            <a:pPr marL="742950" lvl="1" indent="-285750">
              <a:lnSpc>
                <a:spcPct val="90000"/>
              </a:lnSpc>
              <a:spcBef>
                <a:spcPts val="600"/>
              </a:spcBef>
              <a:defRPr sz="1800"/>
            </a:pPr>
            <a:r>
              <a:rPr sz="2500"/>
              <a:t>Class declarations</a:t>
            </a:r>
          </a:p>
          <a:p>
            <a:pPr marL="742950" lvl="1" indent="-285750">
              <a:lnSpc>
                <a:spcPct val="90000"/>
              </a:lnSpc>
              <a:spcBef>
                <a:spcPts val="600"/>
              </a:spcBef>
              <a:defRPr sz="1800"/>
            </a:pPr>
            <a:r>
              <a:rPr sz="2500"/>
              <a:t>Field declarations</a:t>
            </a:r>
          </a:p>
          <a:p>
            <a:pPr marL="742950" lvl="1" indent="-285750">
              <a:lnSpc>
                <a:spcPct val="90000"/>
              </a:lnSpc>
              <a:spcBef>
                <a:spcPts val="600"/>
              </a:spcBef>
              <a:defRPr sz="1800"/>
            </a:pPr>
            <a:r>
              <a:rPr sz="2500"/>
              <a:t>Constructor declarations</a:t>
            </a:r>
          </a:p>
          <a:p>
            <a:pPr marL="742950" lvl="1" indent="-285750">
              <a:lnSpc>
                <a:spcPct val="90000"/>
              </a:lnSpc>
              <a:spcBef>
                <a:spcPts val="600"/>
              </a:spcBef>
              <a:defRPr sz="1800"/>
            </a:pPr>
            <a:r>
              <a:rPr sz="2500"/>
              <a:t>Method declarations</a:t>
            </a:r>
          </a:p>
          <a:p>
            <a:pPr lvl="0">
              <a:lnSpc>
                <a:spcPct val="90000"/>
              </a:lnSpc>
              <a:spcBef>
                <a:spcPts val="600"/>
              </a:spcBef>
              <a:defRPr sz="1800"/>
            </a:pPr>
            <a:r>
              <a:rPr sz="2900"/>
              <a:t>Eclipse is your friend!</a:t>
            </a:r>
          </a:p>
          <a:p>
            <a:pPr marL="742950" lvl="1" indent="-285750">
              <a:lnSpc>
                <a:spcPct val="90000"/>
              </a:lnSpc>
              <a:spcBef>
                <a:spcPts val="600"/>
              </a:spcBef>
              <a:defRPr sz="1800"/>
            </a:pPr>
            <a:r>
              <a:rPr sz="2500"/>
              <a:t>It will generate Javadoc comments automatically</a:t>
            </a:r>
          </a:p>
          <a:p>
            <a:pPr marL="742950" lvl="1" indent="-285750">
              <a:lnSpc>
                <a:spcPct val="90000"/>
              </a:lnSpc>
              <a:spcBef>
                <a:spcPts val="600"/>
              </a:spcBef>
              <a:defRPr sz="1800"/>
            </a:pPr>
            <a:r>
              <a:rPr sz="2500"/>
              <a:t>It will notice when you start typing a Javadoc comment</a:t>
            </a:r>
          </a:p>
        </p:txBody>
      </p:sp>
    </p:spTree>
    <p:extLst>
      <p:ext uri="{BB962C8B-B14F-4D97-AF65-F5344CB8AC3E}">
        <p14:creationId xmlns:p14="http://schemas.microsoft.com/office/powerpoint/2010/main" val="26373074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Shape 172"/>
          <p:cNvSpPr>
            <a:spLocks noGrp="1"/>
          </p:cNvSpPr>
          <p:nvPr>
            <p:ph type="title"/>
          </p:nvPr>
        </p:nvSpPr>
        <p:spPr>
          <a:xfrm>
            <a:off x="457200" y="274638"/>
            <a:ext cx="8229600" cy="1143001"/>
          </a:xfrm>
          <a:prstGeom prst="rect">
            <a:avLst/>
          </a:prstGeom>
        </p:spPr>
        <p:txBody>
          <a:bodyPr/>
          <a:lstStyle/>
          <a:p>
            <a:pPr lvl="0">
              <a:defRPr sz="1800"/>
            </a:pPr>
            <a:r>
              <a:rPr sz="4400"/>
              <a:t>In all your code:</a:t>
            </a:r>
          </a:p>
        </p:txBody>
      </p:sp>
      <p:sp>
        <p:nvSpPr>
          <p:cNvPr id="173" name="Shape 173"/>
          <p:cNvSpPr>
            <a:spLocks noGrp="1"/>
          </p:cNvSpPr>
          <p:nvPr>
            <p:ph type="body" idx="1"/>
          </p:nvPr>
        </p:nvSpPr>
        <p:spPr>
          <a:xfrm>
            <a:off x="457200" y="1600200"/>
            <a:ext cx="8229600" cy="4525963"/>
          </a:xfrm>
          <a:prstGeom prst="rect">
            <a:avLst/>
          </a:prstGeom>
        </p:spPr>
        <p:txBody>
          <a:bodyPr>
            <a:normAutofit/>
          </a:bodyPr>
          <a:lstStyle/>
          <a:p>
            <a:pPr marL="257175" lvl="0" indent="-257175">
              <a:spcBef>
                <a:spcPts val="500"/>
              </a:spcBef>
              <a:defRPr sz="1800"/>
            </a:pPr>
            <a:r>
              <a:rPr lang="en-US" sz="2400" dirty="0"/>
              <a:t>See: </a:t>
            </a:r>
            <a:r>
              <a:rPr lang="en-US" sz="2400" dirty="0">
                <a:hlinkClick r:id="rId2"/>
              </a:rPr>
              <a:t>https://github.com/RHIT-CSSE/csse220/blob/master/Docs/grading_guide.md</a:t>
            </a:r>
            <a:endParaRPr lang="en-US" sz="2400" dirty="0"/>
          </a:p>
          <a:p>
            <a:pPr marL="257175" lvl="0" indent="-257175">
              <a:spcBef>
                <a:spcPts val="500"/>
              </a:spcBef>
              <a:defRPr sz="1800"/>
            </a:pPr>
            <a:endParaRPr lang="en-US" sz="2400" dirty="0"/>
          </a:p>
          <a:p>
            <a:pPr marL="257175" lvl="0" indent="-257175">
              <a:spcBef>
                <a:spcPts val="500"/>
              </a:spcBef>
              <a:defRPr sz="1800"/>
            </a:pPr>
            <a:r>
              <a:rPr sz="2400" dirty="0"/>
              <a:t>Write appropriate comments:</a:t>
            </a:r>
          </a:p>
          <a:p>
            <a:pPr marL="661307" lvl="1" indent="-204107">
              <a:spcBef>
                <a:spcPts val="400"/>
              </a:spcBef>
              <a:defRPr sz="1800"/>
            </a:pPr>
            <a:r>
              <a:rPr sz="2000" dirty="0"/>
              <a:t>Javadoc comments</a:t>
            </a:r>
            <a:r>
              <a:rPr lang="en-US" sz="2000" dirty="0"/>
              <a:t> primarily</a:t>
            </a:r>
            <a:r>
              <a:rPr sz="2000" dirty="0"/>
              <a:t> for</a:t>
            </a:r>
            <a:r>
              <a:rPr lang="en-US" sz="2000" dirty="0"/>
              <a:t> classes</a:t>
            </a:r>
            <a:r>
              <a:rPr sz="2000" dirty="0"/>
              <a:t>.</a:t>
            </a:r>
            <a:endParaRPr sz="2800" dirty="0"/>
          </a:p>
          <a:p>
            <a:pPr marL="661307" lvl="1" indent="-204107">
              <a:spcBef>
                <a:spcPts val="400"/>
              </a:spcBef>
              <a:defRPr sz="1800"/>
            </a:pPr>
            <a:r>
              <a:rPr sz="2000" dirty="0"/>
              <a:t>Explanations of anything else that is not obvious</a:t>
            </a:r>
            <a:r>
              <a:rPr lang="en-US" sz="2000" dirty="0"/>
              <a:t> in any spot</a:t>
            </a:r>
            <a:r>
              <a:rPr sz="2000" dirty="0"/>
              <a:t>.</a:t>
            </a:r>
            <a:endParaRPr sz="2800" dirty="0"/>
          </a:p>
          <a:p>
            <a:pPr marL="257175" lvl="0" indent="-257175">
              <a:spcBef>
                <a:spcPts val="500"/>
              </a:spcBef>
              <a:defRPr sz="1800"/>
            </a:pPr>
            <a:r>
              <a:rPr sz="2400" dirty="0"/>
              <a:t>Give self-documenting variable and method names:</a:t>
            </a:r>
          </a:p>
          <a:p>
            <a:pPr marL="661307" lvl="1" indent="-204107">
              <a:spcBef>
                <a:spcPts val="400"/>
              </a:spcBef>
              <a:defRPr sz="1800"/>
            </a:pPr>
            <a:r>
              <a:rPr sz="2000" dirty="0"/>
              <a:t>Use name completion in Eclipse, Ctrl-Space, to keep typing cost low and readability high</a:t>
            </a:r>
            <a:endParaRPr sz="2800" dirty="0"/>
          </a:p>
          <a:p>
            <a:pPr marL="257175" lvl="0" indent="-257175">
              <a:spcBef>
                <a:spcPts val="500"/>
              </a:spcBef>
              <a:defRPr sz="1800"/>
            </a:pPr>
            <a:r>
              <a:rPr sz="2400" dirty="0"/>
              <a:t>Use Ctrl-Shift-F in Eclipse to format your code.</a:t>
            </a:r>
          </a:p>
        </p:txBody>
      </p:sp>
      <p:pic>
        <p:nvPicPr>
          <p:cNvPr id="174" name="image1.png"/>
          <p:cNvPicPr/>
          <p:nvPr/>
        </p:nvPicPr>
        <p:blipFill>
          <a:blip r:embed="rId3"/>
          <a:stretch>
            <a:fillRect/>
          </a:stretch>
        </p:blipFill>
        <p:spPr>
          <a:xfrm>
            <a:off x="2358287" y="5946274"/>
            <a:ext cx="922021" cy="838200"/>
          </a:xfrm>
          <a:prstGeom prst="rect">
            <a:avLst/>
          </a:prstGeom>
          <a:ln w="12700">
            <a:miter lim="400000"/>
          </a:ln>
        </p:spPr>
      </p:pic>
      <p:pic>
        <p:nvPicPr>
          <p:cNvPr id="175" name="image2.png"/>
          <p:cNvPicPr/>
          <p:nvPr/>
        </p:nvPicPr>
        <p:blipFill>
          <a:blip r:embed="rId4"/>
          <a:stretch>
            <a:fillRect/>
          </a:stretch>
        </p:blipFill>
        <p:spPr>
          <a:xfrm>
            <a:off x="4876800" y="5943450"/>
            <a:ext cx="1333500" cy="711201"/>
          </a:xfrm>
          <a:prstGeom prst="rect">
            <a:avLst/>
          </a:prstGeom>
          <a:ln w="12700">
            <a:miter lim="400000"/>
          </a:ln>
        </p:spPr>
      </p:pic>
      <p:grpSp>
        <p:nvGrpSpPr>
          <p:cNvPr id="6" name="Group 66"/>
          <p:cNvGrpSpPr/>
          <p:nvPr/>
        </p:nvGrpSpPr>
        <p:grpSpPr>
          <a:xfrm>
            <a:off x="8001000" y="6248400"/>
            <a:ext cx="939800" cy="419100"/>
            <a:chOff x="0" y="0"/>
            <a:chExt cx="939800" cy="419100"/>
          </a:xfrm>
        </p:grpSpPr>
        <p:sp>
          <p:nvSpPr>
            <p:cNvPr id="7" name="Shape 64"/>
            <p:cNvSpPr/>
            <p:nvPr/>
          </p:nvSpPr>
          <p:spPr>
            <a:xfrm>
              <a:off x="0" y="0"/>
              <a:ext cx="939800" cy="419100"/>
            </a:xfrm>
            <a:prstGeom prst="rect">
              <a:avLst/>
            </a:prstGeom>
            <a:solidFill>
              <a:srgbClr val="9BBB59"/>
            </a:solidFill>
            <a:ln w="25400" cap="flat">
              <a:solidFill>
                <a:srgbClr val="718841"/>
              </a:solidFill>
              <a:prstDash val="solid"/>
              <a:bevel/>
            </a:ln>
            <a:effectLst/>
          </p:spPr>
          <p:txBody>
            <a:bodyPr wrap="square" lIns="0" tIns="0" rIns="0" bIns="0" numCol="1" anchor="ctr">
              <a:noAutofit/>
            </a:bodyPr>
            <a:lstStyle/>
            <a:p>
              <a:pPr lvl="0">
                <a:defRPr sz="2000">
                  <a:solidFill>
                    <a:srgbClr val="FFFFFF"/>
                  </a:solidFill>
                </a:defRPr>
              </a:pPr>
              <a:endParaRPr/>
            </a:p>
          </p:txBody>
        </p:sp>
        <p:sp>
          <p:nvSpPr>
            <p:cNvPr id="8" name="Shape 65"/>
            <p:cNvSpPr/>
            <p:nvPr/>
          </p:nvSpPr>
          <p:spPr>
            <a:xfrm>
              <a:off x="0" y="55662"/>
              <a:ext cx="939800" cy="307777"/>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spAutoFit/>
            </a:bodyPr>
            <a:lstStyle>
              <a:lvl1pPr>
                <a:defRPr sz="2000">
                  <a:solidFill>
                    <a:srgbClr val="FFFFFF"/>
                  </a:solidFill>
                </a:defRPr>
              </a:lvl1pPr>
            </a:lstStyle>
            <a:p>
              <a:pPr lvl="0">
                <a:defRPr sz="1800">
                  <a:solidFill>
                    <a:srgbClr val="000000"/>
                  </a:solidFill>
                </a:defRPr>
              </a:pPr>
              <a:r>
                <a:rPr lang="en-US" sz="2000" dirty="0">
                  <a:solidFill>
                    <a:srgbClr val="FFFFFF"/>
                  </a:solidFill>
                </a:rPr>
                <a:t>  </a:t>
              </a:r>
              <a:r>
                <a:rPr sz="2000" dirty="0">
                  <a:solidFill>
                    <a:srgbClr val="FFFFFF"/>
                  </a:solidFill>
                </a:rPr>
                <a:t>Q</a:t>
              </a:r>
              <a:r>
                <a:rPr lang="en-US" dirty="0"/>
                <a:t>1</a:t>
              </a:r>
              <a:endParaRPr sz="2000" dirty="0">
                <a:solidFill>
                  <a:srgbClr val="FFFFFF"/>
                </a:solidFill>
              </a:endParaRPr>
            </a:p>
          </p:txBody>
        </p:sp>
      </p:grpSp>
    </p:spTree>
    <p:extLst>
      <p:ext uri="{BB962C8B-B14F-4D97-AF65-F5344CB8AC3E}">
        <p14:creationId xmlns:p14="http://schemas.microsoft.com/office/powerpoint/2010/main" val="32613539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Shape 172"/>
          <p:cNvSpPr>
            <a:spLocks noGrp="1"/>
          </p:cNvSpPr>
          <p:nvPr>
            <p:ph type="title"/>
          </p:nvPr>
        </p:nvSpPr>
        <p:spPr>
          <a:xfrm>
            <a:off x="457200" y="274638"/>
            <a:ext cx="8229600" cy="1143001"/>
          </a:xfrm>
          <a:prstGeom prst="rect">
            <a:avLst/>
          </a:prstGeom>
        </p:spPr>
        <p:txBody>
          <a:bodyPr>
            <a:normAutofit fontScale="90000"/>
          </a:bodyPr>
          <a:lstStyle/>
          <a:p>
            <a:pPr lvl="0">
              <a:defRPr sz="1800"/>
            </a:pPr>
            <a:r>
              <a:rPr lang="en-US" sz="4400" dirty="0"/>
              <a:t>Follow Javadoc Instructions in Videos</a:t>
            </a:r>
            <a:r>
              <a:rPr sz="4400" dirty="0"/>
              <a:t>:</a:t>
            </a:r>
          </a:p>
        </p:txBody>
      </p:sp>
      <p:sp>
        <p:nvSpPr>
          <p:cNvPr id="173" name="Shape 173"/>
          <p:cNvSpPr>
            <a:spLocks noGrp="1"/>
          </p:cNvSpPr>
          <p:nvPr>
            <p:ph type="body" idx="1"/>
          </p:nvPr>
        </p:nvSpPr>
        <p:spPr>
          <a:xfrm>
            <a:off x="457200" y="1600200"/>
            <a:ext cx="8229600" cy="4525963"/>
          </a:xfrm>
          <a:prstGeom prst="rect">
            <a:avLst/>
          </a:prstGeom>
        </p:spPr>
        <p:txBody>
          <a:bodyPr>
            <a:normAutofit/>
          </a:bodyPr>
          <a:lstStyle/>
          <a:p>
            <a:pPr marL="257175" lvl="0" indent="-257175">
              <a:spcBef>
                <a:spcPts val="500"/>
              </a:spcBef>
              <a:defRPr sz="1800"/>
            </a:pPr>
            <a:endParaRPr lang="en-US" sz="2400" dirty="0"/>
          </a:p>
          <a:p>
            <a:pPr marL="257175" lvl="0" indent="-257175">
              <a:spcBef>
                <a:spcPts val="500"/>
              </a:spcBef>
              <a:defRPr sz="1800"/>
            </a:pPr>
            <a:endParaRPr lang="en-US" sz="2400" dirty="0"/>
          </a:p>
          <a:p>
            <a:pPr marL="257175" lvl="0" indent="-257175">
              <a:spcBef>
                <a:spcPts val="500"/>
              </a:spcBef>
              <a:defRPr sz="1800"/>
            </a:pPr>
            <a:endParaRPr lang="en-US" sz="2400" dirty="0"/>
          </a:p>
          <a:p>
            <a:pPr marL="257175" lvl="0" indent="-257175">
              <a:spcBef>
                <a:spcPts val="500"/>
              </a:spcBef>
              <a:defRPr sz="1800"/>
            </a:pPr>
            <a:endParaRPr lang="en-US" sz="2400" dirty="0"/>
          </a:p>
          <a:p>
            <a:pPr marL="257175" lvl="0" indent="-257175">
              <a:spcBef>
                <a:spcPts val="500"/>
              </a:spcBef>
              <a:defRPr sz="1800"/>
            </a:pPr>
            <a:endParaRPr lang="en-US" sz="2400" dirty="0"/>
          </a:p>
          <a:p>
            <a:pPr marL="257175" lvl="0" indent="-257175">
              <a:spcBef>
                <a:spcPts val="500"/>
              </a:spcBef>
              <a:defRPr sz="1800"/>
            </a:pPr>
            <a:endParaRPr lang="en-US" sz="2400" dirty="0"/>
          </a:p>
          <a:p>
            <a:pPr marL="257175" lvl="0" indent="-257175">
              <a:spcBef>
                <a:spcPts val="500"/>
              </a:spcBef>
              <a:defRPr sz="1800"/>
            </a:pPr>
            <a:endParaRPr lang="en-US" sz="2400" dirty="0"/>
          </a:p>
          <a:p>
            <a:pPr marL="257175" lvl="0" indent="-257175">
              <a:spcBef>
                <a:spcPts val="500"/>
              </a:spcBef>
              <a:defRPr sz="1800"/>
            </a:pPr>
            <a:endParaRPr lang="en-US" sz="2400" dirty="0"/>
          </a:p>
          <a:p>
            <a:pPr marL="257175" lvl="0" indent="-257175">
              <a:spcBef>
                <a:spcPts val="500"/>
              </a:spcBef>
              <a:defRPr sz="1800"/>
            </a:pPr>
            <a:r>
              <a:rPr lang="en-US" sz="2400" dirty="0">
                <a:hlinkClick r:id="rId2"/>
              </a:rPr>
              <a:t>Panopto video folder</a:t>
            </a:r>
            <a:endParaRPr lang="en-US" sz="2400" dirty="0"/>
          </a:p>
        </p:txBody>
      </p:sp>
      <p:pic>
        <p:nvPicPr>
          <p:cNvPr id="3" name="Picture 2">
            <a:extLst>
              <a:ext uri="{FF2B5EF4-FFF2-40B4-BE49-F238E27FC236}">
                <a16:creationId xmlns:a16="http://schemas.microsoft.com/office/drawing/2014/main" id="{29DB307D-AD70-1643-9AE7-6B213AE454E1}"/>
              </a:ext>
            </a:extLst>
          </p:cNvPr>
          <p:cNvPicPr>
            <a:picLocks noChangeAspect="1"/>
          </p:cNvPicPr>
          <p:nvPr/>
        </p:nvPicPr>
        <p:blipFill>
          <a:blip r:embed="rId3"/>
          <a:stretch>
            <a:fillRect/>
          </a:stretch>
        </p:blipFill>
        <p:spPr>
          <a:xfrm>
            <a:off x="256929" y="1089764"/>
            <a:ext cx="9026291" cy="3970750"/>
          </a:xfrm>
          <a:prstGeom prst="rect">
            <a:avLst/>
          </a:prstGeom>
        </p:spPr>
      </p:pic>
    </p:spTree>
    <p:extLst>
      <p:ext uri="{BB962C8B-B14F-4D97-AF65-F5344CB8AC3E}">
        <p14:creationId xmlns:p14="http://schemas.microsoft.com/office/powerpoint/2010/main" val="21098924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10151</TotalTime>
  <Words>1543</Words>
  <Application>Microsoft Macintosh PowerPoint</Application>
  <PresentationFormat>On-screen Show (4:3)</PresentationFormat>
  <Paragraphs>230</Paragraphs>
  <Slides>30</Slides>
  <Notes>17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30</vt:i4>
      </vt:variant>
    </vt:vector>
  </HeadingPairs>
  <TitlesOfParts>
    <vt:vector size="39" baseType="lpstr">
      <vt:lpstr>Arial</vt:lpstr>
      <vt:lpstr>Calibri</vt:lpstr>
      <vt:lpstr>Consolas</vt:lpstr>
      <vt:lpstr>Courier New</vt:lpstr>
      <vt:lpstr>Gill Sans</vt:lpstr>
      <vt:lpstr>Lucida Sans</vt:lpstr>
      <vt:lpstr>Verdana</vt:lpstr>
      <vt:lpstr>Wingdings 3</vt:lpstr>
      <vt:lpstr>Office Theme</vt:lpstr>
      <vt:lpstr>Object Intro and Miscellaneous</vt:lpstr>
      <vt:lpstr>Agenda</vt:lpstr>
      <vt:lpstr>Writing clean code</vt:lpstr>
      <vt:lpstr>Functions</vt:lpstr>
      <vt:lpstr>Naming in Java</vt:lpstr>
      <vt:lpstr>Javadoc comments</vt:lpstr>
      <vt:lpstr>Writing Javadocs</vt:lpstr>
      <vt:lpstr>In all your code:</vt:lpstr>
      <vt:lpstr>Follow Javadoc Instructions in Videos:</vt:lpstr>
      <vt:lpstr>Agenda</vt:lpstr>
      <vt:lpstr>Debugging</vt:lpstr>
      <vt:lpstr>Debugging—Demo</vt:lpstr>
      <vt:lpstr>Running in Debug Mode</vt:lpstr>
      <vt:lpstr>Setting Breakpoint</vt:lpstr>
      <vt:lpstr>Exception Breakpoint</vt:lpstr>
      <vt:lpstr>Interpreting a JUnit Test Failure</vt:lpstr>
      <vt:lpstr>Important gotcha: Strings in java are immutable</vt:lpstr>
      <vt:lpstr>Agenda</vt:lpstr>
      <vt:lpstr>Object Basics</vt:lpstr>
      <vt:lpstr>Class – What, When, Why, &amp; How?</vt:lpstr>
      <vt:lpstr>Class – What, When, Why, &amp; How?</vt:lpstr>
      <vt:lpstr>Using Objects and Methods</vt:lpstr>
      <vt:lpstr>Constructors – What, When, Why, How?</vt:lpstr>
      <vt:lpstr>Constructors – What, When, Why, How?</vt:lpstr>
      <vt:lpstr>Object Constructors</vt:lpstr>
      <vt:lpstr>Using Constructors</vt:lpstr>
      <vt:lpstr>Object Constructors</vt:lpstr>
      <vt:lpstr>Practice</vt:lpstr>
      <vt:lpstr>Now code the StudentAssignments class yourself</vt:lpstr>
      <vt:lpstr>Now code the StudentAssignments class yourself</vt:lpstr>
    </vt:vector>
  </TitlesOfParts>
  <Manager/>
  <Company>RHIT CSSE</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CSSE Faculty</dc:creator>
  <cp:keywords/>
  <dc:description/>
  <cp:lastModifiedBy>Hollingsworth, Joseph</cp:lastModifiedBy>
  <cp:revision>66</cp:revision>
  <dcterms:created xsi:type="dcterms:W3CDTF">2016-08-30T15:29:41Z</dcterms:created>
  <dcterms:modified xsi:type="dcterms:W3CDTF">2022-03-01T15:17:51Z</dcterms:modified>
  <cp:category/>
</cp:coreProperties>
</file>