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03" r:id="rId5"/>
    <p:sldId id="393" r:id="rId6"/>
    <p:sldId id="258" r:id="rId7"/>
    <p:sldId id="30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149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ey, Logan" userId="S::manthelt@rose-hulman.edu::773bc5b9-9de0-46b3-a4de-e2e10dd6e0b0" providerId="AD" clId="Web-{15BF6D29-5962-4D3E-A17D-49361B4B4260}"/>
    <pc:docChg chg="modSld">
      <pc:chgData name="Manthey, Logan" userId="S::manthelt@rose-hulman.edu::773bc5b9-9de0-46b3-a4de-e2e10dd6e0b0" providerId="AD" clId="Web-{15BF6D29-5962-4D3E-A17D-49361B4B4260}" dt="2021-12-10T13:17:30.686" v="1" actId="20577"/>
      <pc:docMkLst>
        <pc:docMk/>
      </pc:docMkLst>
      <pc:sldChg chg="modSp">
        <pc:chgData name="Manthey, Logan" userId="S::manthelt@rose-hulman.edu::773bc5b9-9de0-46b3-a4de-e2e10dd6e0b0" providerId="AD" clId="Web-{15BF6D29-5962-4D3E-A17D-49361B4B4260}" dt="2021-12-10T13:17:30.686" v="1" actId="20577"/>
        <pc:sldMkLst>
          <pc:docMk/>
          <pc:sldMk cId="3555040520" sldId="258"/>
        </pc:sldMkLst>
        <pc:spChg chg="mod">
          <ac:chgData name="Manthey, Logan" userId="S::manthelt@rose-hulman.edu::773bc5b9-9de0-46b3-a4de-e2e10dd6e0b0" providerId="AD" clId="Web-{15BF6D29-5962-4D3E-A17D-49361B4B4260}" dt="2021-12-10T13:17:30.686" v="1" actId="20577"/>
          <ac:spMkLst>
            <pc:docMk/>
            <pc:sldMk cId="3555040520" sldId="258"/>
            <ac:spMk id="2" creationId="{00000000-0000-0000-0000-000000000000}"/>
          </ac:spMkLst>
        </pc:spChg>
      </pc:sldChg>
    </pc:docChg>
  </pc:docChgLst>
  <pc:docChgLst>
    <pc:chgData name="Yoder, Jason" userId="28f4d4d8-da04-4f86-b14d-a21675737bc5" providerId="ADAL" clId="{708E4BA2-1A16-4984-848B-7C9DF3B925DE}"/>
    <pc:docChg chg="modSld">
      <pc:chgData name="Yoder, Jason" userId="28f4d4d8-da04-4f86-b14d-a21675737bc5" providerId="ADAL" clId="{708E4BA2-1A16-4984-848B-7C9DF3B925DE}" dt="2023-11-21T15:48:35.559" v="31" actId="6549"/>
      <pc:docMkLst>
        <pc:docMk/>
      </pc:docMkLst>
      <pc:sldChg chg="modSp mod">
        <pc:chgData name="Yoder, Jason" userId="28f4d4d8-da04-4f86-b14d-a21675737bc5" providerId="ADAL" clId="{708E4BA2-1A16-4984-848B-7C9DF3B925DE}" dt="2023-11-21T15:48:35.559" v="31" actId="6549"/>
        <pc:sldMkLst>
          <pc:docMk/>
          <pc:sldMk cId="1553627413" sldId="303"/>
        </pc:sldMkLst>
        <pc:spChg chg="mod">
          <ac:chgData name="Yoder, Jason" userId="28f4d4d8-da04-4f86-b14d-a21675737bc5" providerId="ADAL" clId="{708E4BA2-1A16-4984-848B-7C9DF3B925DE}" dt="2023-11-21T15:48:35.559" v="31" actId="6549"/>
          <ac:spMkLst>
            <pc:docMk/>
            <pc:sldMk cId="1553627413" sldId="303"/>
            <ac:spMk id="7" creationId="{8C278F77-3A87-5847-99C2-352DD6917346}"/>
          </ac:spMkLst>
        </pc:spChg>
      </pc:sldChg>
    </pc:docChg>
  </pc:docChgLst>
  <pc:docChgLst>
    <pc:chgData name="Hollingsworth, Joseph" userId="6338ef61-550f-4a52-a8a3-bd9025908f10" providerId="ADAL" clId="{F1CF9C36-F4F8-1B4D-AD1D-058936833E34}"/>
    <pc:docChg chg="addSld delSld modSld">
      <pc:chgData name="Hollingsworth, Joseph" userId="6338ef61-550f-4a52-a8a3-bd9025908f10" providerId="ADAL" clId="{F1CF9C36-F4F8-1B4D-AD1D-058936833E34}" dt="2022-03-17T12:55:41.721" v="3" actId="2696"/>
      <pc:docMkLst>
        <pc:docMk/>
      </pc:docMkLst>
      <pc:sldChg chg="del">
        <pc:chgData name="Hollingsworth, Joseph" userId="6338ef61-550f-4a52-a8a3-bd9025908f10" providerId="ADAL" clId="{F1CF9C36-F4F8-1B4D-AD1D-058936833E34}" dt="2022-03-17T12:54:16.769" v="1" actId="2696"/>
        <pc:sldMkLst>
          <pc:docMk/>
          <pc:sldMk cId="399915097" sldId="301"/>
        </pc:sldMkLst>
      </pc:sldChg>
      <pc:sldChg chg="del">
        <pc:chgData name="Hollingsworth, Joseph" userId="6338ef61-550f-4a52-a8a3-bd9025908f10" providerId="ADAL" clId="{F1CF9C36-F4F8-1B4D-AD1D-058936833E34}" dt="2022-03-17T12:55:41.721" v="3" actId="2696"/>
        <pc:sldMkLst>
          <pc:docMk/>
          <pc:sldMk cId="4263988934" sldId="302"/>
        </pc:sldMkLst>
      </pc:sldChg>
      <pc:sldChg chg="add">
        <pc:chgData name="Hollingsworth, Joseph" userId="6338ef61-550f-4a52-a8a3-bd9025908f10" providerId="ADAL" clId="{F1CF9C36-F4F8-1B4D-AD1D-058936833E34}" dt="2022-03-17T12:54:04.268" v="0"/>
        <pc:sldMkLst>
          <pc:docMk/>
          <pc:sldMk cId="1553627413" sldId="303"/>
        </pc:sldMkLst>
      </pc:sldChg>
      <pc:sldChg chg="add">
        <pc:chgData name="Hollingsworth, Joseph" userId="6338ef61-550f-4a52-a8a3-bd9025908f10" providerId="ADAL" clId="{F1CF9C36-F4F8-1B4D-AD1D-058936833E34}" dt="2022-03-17T12:55:39.671" v="2"/>
        <pc:sldMkLst>
          <pc:docMk/>
          <pc:sldMk cId="3700854291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ask them to draw the Quiz Question 2 UML on paper FIRST and then</a:t>
            </a:r>
          </a:p>
          <a:p>
            <a:r>
              <a:rPr lang="en-US" dirty="0"/>
              <a:t>Later in class we teach them how to use </a:t>
            </a:r>
            <a:r>
              <a:rPr lang="en-US" dirty="0" err="1"/>
              <a:t>plantUML</a:t>
            </a:r>
            <a:r>
              <a:rPr lang="en-US" dirty="0"/>
              <a:t> to convert it</a:t>
            </a:r>
          </a:p>
          <a:p>
            <a:r>
              <a:rPr lang="en-US" dirty="0"/>
              <a:t>You will have trouble having enough time to get to the Cards problem, </a:t>
            </a:r>
          </a:p>
          <a:p>
            <a:r>
              <a:rPr lang="en-US" dirty="0"/>
              <a:t>but leave that as an outside of 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February 26, 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February 26, 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February 26, 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February 26, 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February 26, 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February 26, 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February 26, 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February 26, 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February 26, 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February 26, 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Monday, February 26, 2024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 dirty="0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of Many</a:t>
            </a:r>
          </a:p>
          <a:p>
            <a:r>
              <a:rPr lang="en-US" dirty="0"/>
              <a:t>Also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78F77-3A87-5847-99C2-352DD6917346}"/>
              </a:ext>
            </a:extLst>
          </p:cNvPr>
          <p:cNvSpPr/>
          <p:nvPr/>
        </p:nvSpPr>
        <p:spPr>
          <a:xfrm>
            <a:off x="304800" y="4529308"/>
            <a:ext cx="8534400" cy="20200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SETechniquesQuiz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06C26-9284-E887-E258-4243FDBB9D28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5D8F-5C3A-EBA6-862F-4B2C51C0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447822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Programs typically begin as abstract ideas – "I want Twitter, for dogs"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These ideas form a set of requirements (i.e., what a user wants)</a:t>
            </a:r>
          </a:p>
          <a:p>
            <a:pPr lvl="1"/>
            <a:r>
              <a:rPr lang="en-US"/>
              <a:t>How to do </a:t>
            </a:r>
            <a:r>
              <a:rPr lang="en-US" i="1"/>
              <a:t>requirements analysis</a:t>
            </a:r>
            <a:r>
              <a:rPr lang="en-US"/>
              <a:t> is the subject matter of CSSE371</a:t>
            </a:r>
          </a:p>
          <a:p>
            <a:pPr lvl="1"/>
            <a:r>
              <a:rPr lang="en-US"/>
              <a:t>In CSSE220, you are given the requirements and asked to build the software system based on these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set of requirements must be transformed into a software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to do this transformation is the subject of our SE Techniques series that begins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Often this process encompasses: 1) proposing designs and then 2) iteratively refining them into something that might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It's super important to work out as many problems in the design phase prior to the software development phase – in the long run this saves large amounts of time, cost, and pain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0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0977" y="0"/>
            <a:ext cx="481618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Designing </a:t>
            </a:r>
            <a:r>
              <a:rPr lang="en-US" sz="5400" b="1" dirty="0"/>
              <a:t>Classes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2870"/>
            <a:ext cx="9144000" cy="501000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propose designs, then iteratively refine them into something workable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Many bad ideas in the process</a:t>
            </a:r>
          </a:p>
          <a:p>
            <a:pPr lvl="2"/>
            <a:r>
              <a:rPr lang="en-US" sz="2000" dirty="0"/>
              <a:t>as we iteratively define the design, we’ll end up tossing them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don’t want to implementing bad ideas in code! </a:t>
            </a:r>
          </a:p>
          <a:p>
            <a:pPr lvl="2"/>
            <a:r>
              <a:rPr lang="en-US" sz="2000" dirty="0"/>
              <a:t>It’s too time and resource costly!</a:t>
            </a:r>
          </a:p>
          <a:p>
            <a:pPr lvl="2"/>
            <a:r>
              <a:rPr lang="en-US" sz="2000" dirty="0"/>
              <a:t>Need better way to determine if it’s an incomplete/inconsistent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need a way to communicate/think concretely </a:t>
            </a:r>
            <a:r>
              <a:rPr lang="en-US" sz="2800" dirty="0"/>
              <a:t>about these half-baked program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 need a diagram language</a:t>
            </a:r>
            <a:r>
              <a:rPr lang="en-US" sz="3200" dirty="0"/>
              <a:t>!</a:t>
            </a:r>
          </a:p>
          <a:p>
            <a:pPr lvl="1"/>
            <a:r>
              <a:rPr lang="en-US" sz="2800" dirty="0"/>
              <a:t>Can be put together with reasonable cost (time/energy)</a:t>
            </a:r>
          </a:p>
          <a:p>
            <a:pPr lvl="1"/>
            <a:r>
              <a:rPr lang="en-US" sz="2800" b="1" dirty="0"/>
              <a:t>We can test out idea for solutions</a:t>
            </a:r>
          </a:p>
          <a:p>
            <a:pPr lvl="2"/>
            <a:r>
              <a:rPr lang="en-US" sz="2000" dirty="0"/>
              <a:t>Helps us </a:t>
            </a:r>
            <a:r>
              <a:rPr lang="en-US" sz="2000" b="1" dirty="0"/>
              <a:t>eliminate the incomplete/inconsistent approaches early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8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Tools of the Trade - Diagramming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90689"/>
            <a:ext cx="9144000" cy="4731371"/>
          </a:xfrm>
        </p:spPr>
        <p:txBody>
          <a:bodyPr>
            <a:normAutofit/>
          </a:bodyPr>
          <a:lstStyle/>
          <a:p>
            <a:r>
              <a:rPr lang="en-US" sz="2800" dirty="0"/>
              <a:t>Class Diagrams (UML)</a:t>
            </a:r>
          </a:p>
          <a:p>
            <a:r>
              <a:rPr lang="en-US" sz="2800" dirty="0"/>
              <a:t>UML – Unified Modeling Language</a:t>
            </a:r>
          </a:p>
          <a:p>
            <a:pPr lvl="1"/>
            <a:r>
              <a:rPr lang="en-US" sz="2800" dirty="0"/>
              <a:t>This is a diagramming language </a:t>
            </a:r>
            <a:r>
              <a:rPr lang="en-US" sz="2800" dirty="0">
                <a:solidFill>
                  <a:srgbClr val="FF0000"/>
                </a:solidFill>
              </a:rPr>
              <a:t>un</a:t>
            </a:r>
            <a:r>
              <a:rPr lang="en-US" sz="2800" dirty="0"/>
              <a:t>specific or unconnected to any specific programming language</a:t>
            </a:r>
          </a:p>
          <a:p>
            <a:pPr lvl="1"/>
            <a:r>
              <a:rPr lang="en-US" sz="2800" dirty="0"/>
              <a:t>UML supports many different types of diagrams</a:t>
            </a:r>
          </a:p>
          <a:p>
            <a:pPr lvl="1"/>
            <a:r>
              <a:rPr lang="en-US" sz="2800" dirty="0"/>
              <a:t>CSSE220 will be using the </a:t>
            </a:r>
            <a:r>
              <a:rPr lang="en-US" sz="2800" i="1" dirty="0"/>
              <a:t>class diagramming language</a:t>
            </a:r>
            <a:br>
              <a:rPr lang="en-US" sz="2800" i="1" dirty="0"/>
            </a:br>
            <a:r>
              <a:rPr lang="en-US" sz="2800" i="1" dirty="0"/>
              <a:t>i</a:t>
            </a:r>
            <a:r>
              <a:rPr lang="en-US" sz="2800" dirty="0"/>
              <a:t>.e., think Java classes</a:t>
            </a:r>
          </a:p>
          <a:p>
            <a:pPr lvl="1"/>
            <a:r>
              <a:rPr lang="en-US" sz="2800" dirty="0"/>
              <a:t>CSSE 37X courses make use of the other types of diagrams</a:t>
            </a:r>
          </a:p>
        </p:txBody>
      </p:sp>
    </p:spTree>
    <p:extLst>
      <p:ext uri="{BB962C8B-B14F-4D97-AF65-F5344CB8AC3E}">
        <p14:creationId xmlns:p14="http://schemas.microsoft.com/office/powerpoint/2010/main" val="3671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42D87-A87A-4599-A6E2-B9CD1C09F0F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9ddb764-415a-4c38-83b7-908be6382bea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41D8B4DC-B6A1-4423-9A40-D808505725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DBEA94-FCF4-49BF-A3E9-3226927C8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471</Words>
  <Application>Microsoft Office PowerPoint</Application>
  <PresentationFormat>On-screen Show (4:3)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CSSE 220: Object Design</vt:lpstr>
      <vt:lpstr>Review: Static vs. Instance Variables</vt:lpstr>
      <vt:lpstr>Designing Classes</vt:lpstr>
      <vt:lpstr>Designing Classes</vt:lpstr>
      <vt:lpstr>Tools of the Trade - Diagramming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8</cp:revision>
  <cp:lastPrinted>2017-12-19T13:04:52Z</cp:lastPrinted>
  <dcterms:created xsi:type="dcterms:W3CDTF">2014-09-24T21:55:27Z</dcterms:created>
  <dcterms:modified xsi:type="dcterms:W3CDTF">2024-02-26T15:33:03Z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