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5" r:id="rId1"/>
  </p:sldMasterIdLst>
  <p:notesMasterIdLst>
    <p:notesMasterId r:id="rId6"/>
  </p:notesMasterIdLst>
  <p:handoutMasterIdLst>
    <p:handoutMasterId r:id="rId7"/>
  </p:handoutMasterIdLst>
  <p:sldIdLst>
    <p:sldId id="281" r:id="rId2"/>
    <p:sldId id="287" r:id="rId3"/>
    <p:sldId id="270" r:id="rId4"/>
    <p:sldId id="288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87619" autoAdjust="0"/>
  </p:normalViewPr>
  <p:slideViewPr>
    <p:cSldViewPr snapToObjects="1">
      <p:cViewPr varScale="1">
        <p:scale>
          <a:sx n="75" d="100"/>
          <a:sy n="75" d="100"/>
        </p:scale>
        <p:origin x="162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281BFA4B-B2CA-49D0-AB95-E3C0ECC1E11B}"/>
    <pc:docChg chg="modSld">
      <pc:chgData name="Yoder, Jason" userId="28f4d4d8-da04-4f86-b14d-a21675737bc5" providerId="ADAL" clId="{281BFA4B-B2CA-49D0-AB95-E3C0ECC1E11B}" dt="2023-11-20T21:55:45.246" v="0" actId="20577"/>
      <pc:docMkLst>
        <pc:docMk/>
      </pc:docMkLst>
      <pc:sldChg chg="modSp mod">
        <pc:chgData name="Yoder, Jason" userId="28f4d4d8-da04-4f86-b14d-a21675737bc5" providerId="ADAL" clId="{281BFA4B-B2CA-49D0-AB95-E3C0ECC1E11B}" dt="2023-11-20T21:55:45.246" v="0" actId="20577"/>
        <pc:sldMkLst>
          <pc:docMk/>
          <pc:sldMk cId="166163523" sldId="288"/>
        </pc:sldMkLst>
        <pc:spChg chg="mod">
          <ac:chgData name="Yoder, Jason" userId="28f4d4d8-da04-4f86-b14d-a21675737bc5" providerId="ADAL" clId="{281BFA4B-B2CA-49D0-AB95-E3C0ECC1E11B}" dt="2023-11-20T21:55:45.246" v="0" actId="20577"/>
          <ac:spMkLst>
            <pc:docMk/>
            <pc:sldMk cId="166163523" sldId="288"/>
            <ac:spMk id="2" creationId="{E2349E85-760C-59DA-ED1B-17AAA5536D43}"/>
          </ac:spMkLst>
        </pc:spChg>
      </pc:sldChg>
    </pc:docChg>
  </pc:docChgLst>
  <pc:docChgLst>
    <pc:chgData name="Yoder, Jason" userId="28f4d4d8-da04-4f86-b14d-a21675737bc5" providerId="ADAL" clId="{551757A7-4077-4E21-8EDD-A1D9D2DF40C2}"/>
    <pc:docChg chg="custSel addSld modSld">
      <pc:chgData name="Yoder, Jason" userId="28f4d4d8-da04-4f86-b14d-a21675737bc5" providerId="ADAL" clId="{551757A7-4077-4E21-8EDD-A1D9D2DF40C2}" dt="2023-11-02T13:31:08.821" v="367" actId="6549"/>
      <pc:docMkLst>
        <pc:docMk/>
      </pc:docMkLst>
      <pc:sldChg chg="modSp mod">
        <pc:chgData name="Yoder, Jason" userId="28f4d4d8-da04-4f86-b14d-a21675737bc5" providerId="ADAL" clId="{551757A7-4077-4E21-8EDD-A1D9D2DF40C2}" dt="2023-11-02T13:17:46.932" v="14" actId="20577"/>
        <pc:sldMkLst>
          <pc:docMk/>
          <pc:sldMk cId="0" sldId="270"/>
        </pc:sldMkLst>
        <pc:spChg chg="mod">
          <ac:chgData name="Yoder, Jason" userId="28f4d4d8-da04-4f86-b14d-a21675737bc5" providerId="ADAL" clId="{551757A7-4077-4E21-8EDD-A1D9D2DF40C2}" dt="2023-11-02T13:17:46.932" v="14" actId="20577"/>
          <ac:spMkLst>
            <pc:docMk/>
            <pc:sldMk cId="0" sldId="270"/>
            <ac:spMk id="2" creationId="{00000000-0000-0000-0000-000000000000}"/>
          </ac:spMkLst>
        </pc:spChg>
      </pc:sldChg>
      <pc:sldChg chg="modSp new mod">
        <pc:chgData name="Yoder, Jason" userId="28f4d4d8-da04-4f86-b14d-a21675737bc5" providerId="ADAL" clId="{551757A7-4077-4E21-8EDD-A1D9D2DF40C2}" dt="2023-11-02T13:31:08.821" v="367" actId="6549"/>
        <pc:sldMkLst>
          <pc:docMk/>
          <pc:sldMk cId="166163523" sldId="288"/>
        </pc:sldMkLst>
        <pc:spChg chg="mod">
          <ac:chgData name="Yoder, Jason" userId="28f4d4d8-da04-4f86-b14d-a21675737bc5" providerId="ADAL" clId="{551757A7-4077-4E21-8EDD-A1D9D2DF40C2}" dt="2023-11-02T13:29:14.522" v="29" actId="20577"/>
          <ac:spMkLst>
            <pc:docMk/>
            <pc:sldMk cId="166163523" sldId="288"/>
            <ac:spMk id="2" creationId="{E2349E85-760C-59DA-ED1B-17AAA5536D43}"/>
          </ac:spMkLst>
        </pc:spChg>
        <pc:spChg chg="mod">
          <ac:chgData name="Yoder, Jason" userId="28f4d4d8-da04-4f86-b14d-a21675737bc5" providerId="ADAL" clId="{551757A7-4077-4E21-8EDD-A1D9D2DF40C2}" dt="2023-11-02T13:31:08.821" v="367" actId="6549"/>
          <ac:spMkLst>
            <pc:docMk/>
            <pc:sldMk cId="166163523" sldId="288"/>
            <ac:spMk id="3" creationId="{6E74CCD8-F723-0CE0-C83F-09F5FB4C72C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2CC49ADF-2A1A-4A40-A2D6-BF6551205A10}" type="datetimeFigureOut">
              <a:rPr lang="en-US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FC11F898-EA37-4B27-BA37-CC0A94FE7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116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9DF0B742-C9D5-4308-BEC1-0E69C8C46D2E}" type="datetimeFigureOut">
              <a:rPr lang="en-US"/>
              <a:pPr>
                <a:defRPr/>
              </a:pPr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6913"/>
            <a:ext cx="46466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1" tIns="44897" rIns="89791" bIns="4489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100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1" tIns="46571" rIns="93141" bIns="46571" numCol="1" anchor="b" anchorCtr="0" compatLnSpc="1">
            <a:prstTxWarp prst="textNoShape">
              <a:avLst/>
            </a:prstTxWarp>
          </a:bodyPr>
          <a:lstStyle>
            <a:lvl1pPr algn="r" defTabSz="913364">
              <a:defRPr sz="1100">
                <a:latin typeface="Calibri" pitchFamily="34" charset="0"/>
              </a:defRPr>
            </a:lvl1pPr>
          </a:lstStyle>
          <a:p>
            <a:pPr>
              <a:defRPr/>
            </a:pPr>
            <a:fld id="{46D753E5-955C-4A64-9F06-F70656B24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21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[Review algorithm using cards</a:t>
            </a:r>
            <a:r>
              <a:rPr lang="en-US" baseline="0" dirty="0"/>
              <a:t> or BIG LETTERS]</a:t>
            </a:r>
          </a:p>
          <a:p>
            <a:endParaRPr lang="en-US" baseline="0" dirty="0"/>
          </a:p>
          <a:p>
            <a:r>
              <a:rPr lang="en-US" baseline="0" dirty="0"/>
              <a:t>Takeaways: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First item in the array is in the sorted part.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start iterating over the unsorted part from index 1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Bubble elements up from sorted part to make room for next element in unsorted part.</a:t>
            </a:r>
          </a:p>
          <a:p>
            <a:pPr marL="171450" indent="-171450">
              <a:buFont typeface="Courier New" charset="0"/>
              <a:buChar char="o"/>
            </a:pPr>
            <a:r>
              <a:rPr lang="en-US" baseline="0" dirty="0"/>
              <a:t>Put that element at rightful location in sorted part.</a:t>
            </a: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886DFF-996D-41AE-AF31-9A66E4DAA4C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1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4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BEF334-81B7-4941-86B5-990807CBBF59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4E8790-BF61-465A-A14E-CE2630D4B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6802ED-A274-404E-9F4C-C4A5171D9943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97C9C2-B361-4B8B-BFFC-F822158383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36227F-554B-456C-8AB7-68AC595A35FF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AD38-F61E-4C21-8F9A-0CDA91698E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35D50A-5834-4711-A5D5-B1243AFB496D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8D24FC-151A-4C43-905E-936F26109E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65E79C-EA6B-4AA7-A212-05B150D5DC94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CA4350-6E3F-4910-98F6-5CDD47355C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5FBDCC-2E41-4BF1-81F4-CFABB309B4F0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B1130B-5184-42CC-B26F-807E2AF7AB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5B2A1-699E-417D-8C0C-D04AE1DB19E4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1E8C8-55D1-4528-872C-3B70DDD7A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024A7D-831E-4EE8-A2B5-7163FA45F2DB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73EA39-1198-4E32-8E74-D1606A3483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58661-8CFC-4DD4-BB69-CF9F06EBED00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B78434-8063-4A03-8E77-8A3BC0C6C9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4484A3-3765-4BFE-BFED-7B4984820264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D771F-06EE-493C-8F33-6A57BC23B7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19D625-27E7-481F-9368-8C1C4571E616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9E63C1-5B9E-4BDC-8369-C051B10B7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F8084E-4555-4EA2-9F2A-1B3E8FECE31E}" type="datetime2">
              <a:rPr lang="en-US" smtClean="0"/>
              <a:pPr>
                <a:defRPr/>
              </a:pPr>
              <a:t>Monday, February 26,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B96B48D-2DFE-4746-9569-B1E1C0DCB0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6" r:id="rId1"/>
    <p:sldLayoutId id="2147484487" r:id="rId2"/>
    <p:sldLayoutId id="2147484488" r:id="rId3"/>
    <p:sldLayoutId id="2147484489" r:id="rId4"/>
    <p:sldLayoutId id="2147484490" r:id="rId5"/>
    <p:sldLayoutId id="2147484491" r:id="rId6"/>
    <p:sldLayoutId id="2147484492" r:id="rId7"/>
    <p:sldLayoutId id="2147484493" r:id="rId8"/>
    <p:sldLayoutId id="2147484494" r:id="rId9"/>
    <p:sldLayoutId id="2147484495" r:id="rId10"/>
    <p:sldLayoutId id="214748449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dirty="0">
                <a:solidFill>
                  <a:srgbClr val="00B050"/>
                </a:solidFill>
              </a:rPr>
              <a:t>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(at the beginning) and an </a:t>
            </a:r>
            <a:r>
              <a:rPr lang="en-US" dirty="0">
                <a:solidFill>
                  <a:srgbClr val="FF0000"/>
                </a:solidFill>
              </a:rPr>
              <a:t>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dirty="0">
                <a:solidFill>
                  <a:schemeClr val="accent3"/>
                </a:solidFill>
              </a:rPr>
              <a:t>first</a:t>
            </a:r>
            <a:r>
              <a:rPr lang="en-US" dirty="0"/>
              <a:t> value in the</a:t>
            </a:r>
            <a:br>
              <a:rPr lang="en-US" dirty="0"/>
            </a:br>
            <a:r>
              <a:rPr lang="en-US" dirty="0"/>
              <a:t>unsorted part</a:t>
            </a:r>
          </a:p>
          <a:p>
            <a:pPr lvl="1"/>
            <a:r>
              <a:rPr lang="en-US" dirty="0"/>
              <a:t>Insert it into the </a:t>
            </a:r>
            <a:r>
              <a:rPr lang="en-US" dirty="0">
                <a:solidFill>
                  <a:schemeClr val="accent3"/>
                </a:solidFill>
              </a:rPr>
              <a:t>correct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location in the sorted part, </a:t>
            </a:r>
            <a:br>
              <a:rPr lang="en-US" dirty="0"/>
            </a:br>
            <a:r>
              <a:rPr lang="en-US" dirty="0"/>
              <a:t>moving larger values up to </a:t>
            </a:r>
            <a:br>
              <a:rPr lang="en-US" dirty="0"/>
            </a:br>
            <a:r>
              <a:rPr lang="en-US" dirty="0"/>
              <a:t>make room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105400" y="3505200"/>
            <a:ext cx="4572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62600" y="3886200"/>
            <a:ext cx="1981200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Repeat until unsorted part is empty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5A2277-4814-4430-A99E-523EA87C66F1}"/>
              </a:ext>
            </a:extLst>
          </p:cNvPr>
          <p:cNvGrpSpPr/>
          <p:nvPr/>
        </p:nvGrpSpPr>
        <p:grpSpPr>
          <a:xfrm>
            <a:off x="582295" y="2628900"/>
            <a:ext cx="8124825" cy="723900"/>
            <a:chOff x="561975" y="2899410"/>
            <a:chExt cx="8124825" cy="7239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32161E0-A103-410B-B52E-A86BB9AB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899410"/>
              <a:ext cx="8124825" cy="723900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C7A8548-E361-4A5D-BD34-F814E8C8834E}"/>
                </a:ext>
              </a:extLst>
            </p:cNvPr>
            <p:cNvSpPr/>
            <p:nvPr/>
          </p:nvSpPr>
          <p:spPr>
            <a:xfrm>
              <a:off x="561975" y="2899410"/>
              <a:ext cx="2257425" cy="723900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B20149D-A02D-400F-94FC-FCD5AB8F7BC9}"/>
                </a:ext>
              </a:extLst>
            </p:cNvPr>
            <p:cNvSpPr/>
            <p:nvPr/>
          </p:nvSpPr>
          <p:spPr>
            <a:xfrm>
              <a:off x="2933522" y="2899410"/>
              <a:ext cx="5648503" cy="7239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61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27"/>
          <a:stretch/>
        </p:blipFill>
        <p:spPr>
          <a:xfrm>
            <a:off x="1847850" y="4884421"/>
            <a:ext cx="4800600" cy="189737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4238"/>
          </a:xfrm>
        </p:spPr>
        <p:txBody>
          <a:bodyPr/>
          <a:lstStyle/>
          <a:p>
            <a:pPr>
              <a:defRPr/>
            </a:pPr>
            <a:r>
              <a:rPr lang="en-US" dirty="0"/>
              <a:t>Insertion Sort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55EE99C-F274-FD7C-1B42-2F891AE34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846138"/>
            <a:ext cx="8229600" cy="4906963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Think of the </a:t>
            </a:r>
            <a:r>
              <a:rPr lang="en-US" strike="dblStrike" dirty="0"/>
              <a:t>list</a:t>
            </a:r>
            <a:r>
              <a:rPr lang="en-US" dirty="0"/>
              <a:t> array as having a </a:t>
            </a:r>
            <a:r>
              <a:rPr lang="en-US" u="sng" dirty="0"/>
              <a:t>sorted part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(at the beginning) and an unsorted part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(the rest)</a:t>
            </a:r>
          </a:p>
          <a:p>
            <a:pPr lvl="1"/>
            <a:r>
              <a:rPr lang="en-US" dirty="0"/>
              <a:t>Get the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first</a:t>
            </a:r>
            <a:r>
              <a:rPr lang="en-US" dirty="0"/>
              <a:t> value in the</a:t>
            </a:r>
            <a:br>
              <a:rPr lang="en-US" dirty="0"/>
            </a:br>
            <a:r>
              <a:rPr lang="en-US" dirty="0"/>
              <a:t>unsorted part</a:t>
            </a:r>
          </a:p>
          <a:p>
            <a:pPr lvl="1"/>
            <a:r>
              <a:rPr lang="en-US" dirty="0"/>
              <a:t>Insert it into the correct </a:t>
            </a:r>
            <a:br>
              <a:rPr lang="en-US" dirty="0"/>
            </a:br>
            <a:r>
              <a:rPr lang="en-US" dirty="0"/>
              <a:t>location in the </a:t>
            </a:r>
            <a:r>
              <a:rPr lang="en-US" u="sng" dirty="0"/>
              <a:t>sorted part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moving larger values up to </a:t>
            </a:r>
            <a:br>
              <a:rPr lang="en-US" dirty="0"/>
            </a:br>
            <a:r>
              <a:rPr lang="en-US" dirty="0"/>
              <a:t>make room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F36D9-5643-68A7-B596-A3D13DF64E8C}"/>
              </a:ext>
            </a:extLst>
          </p:cNvPr>
          <p:cNvSpPr txBox="1"/>
          <p:nvPr/>
        </p:nvSpPr>
        <p:spPr>
          <a:xfrm>
            <a:off x="5657850" y="2423508"/>
            <a:ext cx="1981200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Repeat until unsorted part is empty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6F77EBC-0B39-7349-19BF-58FBC0B198BB}"/>
              </a:ext>
            </a:extLst>
          </p:cNvPr>
          <p:cNvSpPr/>
          <p:nvPr/>
        </p:nvSpPr>
        <p:spPr>
          <a:xfrm>
            <a:off x="5010150" y="1989138"/>
            <a:ext cx="4572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0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Insertion Sort Exercise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Profile</a:t>
            </a:r>
            <a:r>
              <a:rPr lang="en-US" dirty="0"/>
              <a:t> insertion sort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Analyze</a:t>
            </a:r>
            <a:r>
              <a:rPr lang="en-US" dirty="0"/>
              <a:t> insertion sort assuming the inner while loop runs the maximum number of times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 input causes the worst case behavior?</a:t>
            </a:r>
            <a:br>
              <a:rPr lang="en-US" dirty="0"/>
            </a:br>
            <a:r>
              <a:rPr lang="en-US" dirty="0"/>
              <a:t>The best case?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Does the input affect insertion sort?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172200"/>
            <a:ext cx="4419600" cy="512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dirty="0"/>
              <a:t>Ask for help if you’re stuck!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324600"/>
            <a:ext cx="1114408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Q9-Q18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9E85-760C-59DA-ED1B-17AAA553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/>
              <a:t>O Revisited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CD8-F723-0CE0-C83F-09F5FB4C7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Assume we have two computers</a:t>
            </a:r>
          </a:p>
          <a:p>
            <a:r>
              <a:rPr lang="en-US" dirty="0"/>
              <a:t>One that is VERY fast</a:t>
            </a:r>
          </a:p>
          <a:p>
            <a:r>
              <a:rPr lang="en-US" dirty="0"/>
              <a:t>One that is VERY slow</a:t>
            </a:r>
          </a:p>
          <a:p>
            <a:r>
              <a:rPr lang="en-US" dirty="0"/>
              <a:t>The Fast One can sort 1000 elements in 1ms</a:t>
            </a:r>
          </a:p>
          <a:p>
            <a:r>
              <a:rPr lang="en-US" dirty="0"/>
              <a:t>The Slow One can sort 1000 elements in 10ms</a:t>
            </a:r>
          </a:p>
          <a:p>
            <a:r>
              <a:rPr lang="en-US" dirty="0"/>
              <a:t>The Fast one runs an O(N^2) algorithm</a:t>
            </a:r>
          </a:p>
          <a:p>
            <a:r>
              <a:rPr lang="en-US" dirty="0"/>
              <a:t>The Slow one runs an O(N) algorithm</a:t>
            </a:r>
          </a:p>
          <a:p>
            <a:r>
              <a:rPr lang="en-US" dirty="0"/>
              <a:t>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16616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10798</TotalTime>
  <Words>294</Words>
  <Application>Microsoft Office PowerPoint</Application>
  <PresentationFormat>On-screen Show (4:3)</PresentationFormat>
  <Paragraphs>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Insertion Sort</vt:lpstr>
      <vt:lpstr>Insertion Sort</vt:lpstr>
      <vt:lpstr>Insertion Sort Exercise</vt:lpstr>
      <vt:lpstr>Big O Revisited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880</cp:revision>
  <cp:lastPrinted>2013-01-07T22:34:22Z</cp:lastPrinted>
  <dcterms:created xsi:type="dcterms:W3CDTF">2007-11-19T15:20:41Z</dcterms:created>
  <dcterms:modified xsi:type="dcterms:W3CDTF">2024-02-26T15:41:34Z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