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5" r:id="rId1"/>
  </p:sldMasterIdLst>
  <p:notesMasterIdLst>
    <p:notesMasterId r:id="rId9"/>
  </p:notesMasterIdLst>
  <p:handoutMasterIdLst>
    <p:handoutMasterId r:id="rId10"/>
  </p:handoutMasterIdLst>
  <p:sldIdLst>
    <p:sldId id="285" r:id="rId2"/>
    <p:sldId id="282" r:id="rId3"/>
    <p:sldId id="283" r:id="rId4"/>
    <p:sldId id="271" r:id="rId5"/>
    <p:sldId id="272" r:id="rId6"/>
    <p:sldId id="284" r:id="rId7"/>
    <p:sldId id="273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6" autoAdjust="0"/>
    <p:restoredTop sz="80479" autoAdjust="0"/>
  </p:normalViewPr>
  <p:slideViewPr>
    <p:cSldViewPr snapToObjects="1">
      <p:cViewPr varScale="1">
        <p:scale>
          <a:sx n="68" d="100"/>
          <a:sy n="68" d="100"/>
        </p:scale>
        <p:origin x="20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8F13AEB9-B1A5-425E-9DE6-9834458F2551}"/>
    <pc:docChg chg="modSld">
      <pc:chgData name="Yoder, Jason" userId="28f4d4d8-da04-4f86-b14d-a21675737bc5" providerId="ADAL" clId="{8F13AEB9-B1A5-425E-9DE6-9834458F2551}" dt="2023-11-20T21:56:07.574" v="3" actId="6549"/>
      <pc:docMkLst>
        <pc:docMk/>
      </pc:docMkLst>
      <pc:sldChg chg="modNotesTx">
        <pc:chgData name="Yoder, Jason" userId="28f4d4d8-da04-4f86-b14d-a21675737bc5" providerId="ADAL" clId="{8F13AEB9-B1A5-425E-9DE6-9834458F2551}" dt="2023-11-20T21:56:07.574" v="3" actId="6549"/>
        <pc:sldMkLst>
          <pc:docMk/>
          <pc:sldMk cId="4286849859" sldId="282"/>
        </pc:sldMkLst>
      </pc:sldChg>
    </pc:docChg>
  </pc:docChgLst>
  <pc:docChgLst>
    <pc:chgData name="Yoder, Jason" userId="28f4d4d8-da04-4f86-b14d-a21675737bc5" providerId="ADAL" clId="{9BC0A12B-A90F-4727-B654-2C4D393F4FC9}"/>
    <pc:docChg chg="custSel modSld">
      <pc:chgData name="Yoder, Jason" userId="28f4d4d8-da04-4f86-b14d-a21675737bc5" providerId="ADAL" clId="{9BC0A12B-A90F-4727-B654-2C4D393F4FC9}" dt="2023-11-02T13:31:57.768" v="139" actId="20577"/>
      <pc:docMkLst>
        <pc:docMk/>
      </pc:docMkLst>
      <pc:sldChg chg="modSp modNotesTx">
        <pc:chgData name="Yoder, Jason" userId="28f4d4d8-da04-4f86-b14d-a21675737bc5" providerId="ADAL" clId="{9BC0A12B-A90F-4727-B654-2C4D393F4FC9}" dt="2023-11-02T13:31:57.768" v="139" actId="20577"/>
        <pc:sldMkLst>
          <pc:docMk/>
          <pc:sldMk cId="4286849859" sldId="282"/>
        </pc:sldMkLst>
        <pc:spChg chg="mod">
          <ac:chgData name="Yoder, Jason" userId="28f4d4d8-da04-4f86-b14d-a21675737bc5" providerId="ADAL" clId="{9BC0A12B-A90F-4727-B654-2C4D393F4FC9}" dt="2023-11-02T12:50:33.384" v="8" actId="20577"/>
          <ac:spMkLst>
            <pc:docMk/>
            <pc:sldMk cId="4286849859" sldId="282"/>
            <ac:spMk id="2" creationId="{00000000-0000-0000-0000-000000000000}"/>
          </ac:spMkLst>
        </pc:spChg>
      </pc:sldChg>
      <pc:sldChg chg="modSp mod">
        <pc:chgData name="Yoder, Jason" userId="28f4d4d8-da04-4f86-b14d-a21675737bc5" providerId="ADAL" clId="{9BC0A12B-A90F-4727-B654-2C4D393F4FC9}" dt="2023-11-02T12:50:53.130" v="10" actId="6549"/>
        <pc:sldMkLst>
          <pc:docMk/>
          <pc:sldMk cId="2470978013" sldId="283"/>
        </pc:sldMkLst>
        <pc:spChg chg="mod">
          <ac:chgData name="Yoder, Jason" userId="28f4d4d8-da04-4f86-b14d-a21675737bc5" providerId="ADAL" clId="{9BC0A12B-A90F-4727-B654-2C4D393F4FC9}" dt="2023-11-02T12:50:53.130" v="10" actId="6549"/>
          <ac:spMkLst>
            <pc:docMk/>
            <pc:sldMk cId="2470978013" sldId="28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2CC49ADF-2A1A-4A40-A2D6-BF6551205A10}" type="datetimeFigureOut">
              <a:rPr lang="en-US"/>
              <a:pPr>
                <a:defRPr/>
              </a:pPr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FC11F898-EA37-4B27-BA37-CC0A94FE7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9DF0B742-C9D5-4308-BEC1-0E69C8C46D2E}" type="datetimeFigureOut">
              <a:rPr lang="en-US"/>
              <a:pPr>
                <a:defRPr/>
              </a:pPr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1" tIns="44897" rIns="89791" bIns="4489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100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46D753E5-955C-4A64-9F06-F70656B24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1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b="1" dirty="0"/>
              <a:t>Start with 20 minutes to spare in second hour – gives to run through exercises and code and maybe some more fun</a:t>
            </a:r>
          </a:p>
          <a:p>
            <a:r>
              <a:rPr lang="en-US" dirty="0"/>
              <a:t>Slides animated to do an activity</a:t>
            </a:r>
            <a:r>
              <a:rPr lang="en-US" baseline="0" dirty="0"/>
              <a:t> in class to force student to realize how long it takes to figure out a number.</a:t>
            </a:r>
          </a:p>
          <a:p>
            <a:r>
              <a:rPr lang="en-US" baseline="0" dirty="0"/>
              <a:t>Script: Ask students to guess the number from 1 to 100</a:t>
            </a:r>
          </a:p>
          <a:p>
            <a:r>
              <a:rPr lang="en-US" baseline="0" dirty="0"/>
              <a:t>After a while they will probably get systematic about guessing it</a:t>
            </a:r>
          </a:p>
          <a:p>
            <a:r>
              <a:rPr lang="en-US" baseline="0" dirty="0"/>
              <a:t>Ask students to do the same for 1 to 1000, they will say </a:t>
            </a:r>
            <a:r>
              <a:rPr lang="en-US" baseline="0" dirty="0" err="1"/>
              <a:t>Nooooo</a:t>
            </a:r>
            <a:r>
              <a:rPr lang="en-US" baseline="0" dirty="0"/>
              <a:t> that’s too hard, reveal the answer after asking one student to take a guess (which they should miss)</a:t>
            </a:r>
          </a:p>
          <a:p>
            <a:r>
              <a:rPr lang="en-US" baseline="0" dirty="0"/>
              <a:t>Now, as them to guess the number but you will tell them if the answer is lower or higher than their guess.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B54A6-6D8B-4F15-92AE-823480FEDC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1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1,000,000/</a:t>
            </a:r>
            <a:r>
              <a:rPr lang="en-US" baseline="0" dirty="0"/>
              <a:t> (2^X) &lt;= 1</a:t>
            </a:r>
          </a:p>
          <a:p>
            <a:r>
              <a:rPr lang="en-US" baseline="0" dirty="0"/>
              <a:t>1,000,000 &lt;= 2^X</a:t>
            </a:r>
          </a:p>
          <a:p>
            <a:r>
              <a:rPr lang="en-US" baseline="0" dirty="0"/>
              <a:t>Log2(1,000,000) = X</a:t>
            </a:r>
          </a:p>
          <a:p>
            <a:endParaRPr lang="en-US" baseline="0" dirty="0"/>
          </a:p>
          <a:p>
            <a:r>
              <a:rPr lang="en-US" baseline="0" dirty="0"/>
              <a:t>2^X = 1,000,000 =&gt;    log 2(  1,000,000) = X</a:t>
            </a:r>
          </a:p>
          <a:p>
            <a:endParaRPr lang="en-US" baseline="0" dirty="0"/>
          </a:p>
          <a:p>
            <a:r>
              <a:rPr lang="en-US" baseline="0" dirty="0"/>
              <a:t>Binary search log2( N) -&gt; cuts possibilities in half each time</a:t>
            </a:r>
          </a:p>
          <a:p>
            <a:endParaRPr lang="en-US" dirty="0"/>
          </a:p>
          <a:p>
            <a:r>
              <a:rPr lang="en-US" dirty="0"/>
              <a:t>Those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D753E5-955C-4A64-9F06-F70656B24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BEFORE animating any bullets:</a:t>
            </a:r>
          </a:p>
          <a:p>
            <a:r>
              <a:rPr lang="en-US" dirty="0"/>
              <a:t>	Ask student</a:t>
            </a:r>
            <a:r>
              <a:rPr lang="en-US" baseline="0" dirty="0"/>
              <a:t> to find China Express’s number; time them. (You may need to hint that they go to the restaurant section… they don’t understand phone books </a:t>
            </a:r>
            <a:r>
              <a:rPr lang="en-US" baseline="0" dirty="0">
                <a:sym typeface="Wingdings" panose="05000000000000000000" pitchFamily="2" charset="2"/>
              </a:rPr>
              <a:t> )</a:t>
            </a:r>
            <a:endParaRPr lang="en-US" baseline="0" dirty="0"/>
          </a:p>
          <a:p>
            <a:r>
              <a:rPr lang="en-US" baseline="0" dirty="0"/>
              <a:t>	Ask if anyone thinks they can beat that time. (page 337 of yellow book 2008-2009 phone book)</a:t>
            </a:r>
          </a:p>
          <a:p>
            <a:r>
              <a:rPr lang="en-US" baseline="0" dirty="0"/>
              <a:t>	Ask them to find who has the number 208-2063.</a:t>
            </a:r>
          </a:p>
          <a:p>
            <a:r>
              <a:rPr lang="en-US" dirty="0"/>
              <a:t>	</a:t>
            </a:r>
            <a:r>
              <a:rPr lang="en-US" baseline="0" dirty="0"/>
              <a:t>208-2063  </a:t>
            </a:r>
            <a:r>
              <a:rPr lang="en-US" dirty="0"/>
              <a:t>is Precision</a:t>
            </a:r>
            <a:r>
              <a:rPr lang="en-US" baseline="0" dirty="0"/>
              <a:t> Lawn Plus (page 252 of yellow book 2008-2009 phone book)</a:t>
            </a:r>
            <a:endParaRPr lang="en-US" dirty="0"/>
          </a:p>
          <a:p>
            <a:r>
              <a:rPr lang="en-US" dirty="0"/>
              <a:t>Then build by major bullet</a:t>
            </a:r>
          </a:p>
          <a:p>
            <a:endParaRPr lang="en-US" dirty="0"/>
          </a:p>
          <a:p>
            <a:r>
              <a:rPr lang="en-US"/>
              <a:t>- n, for n items</a:t>
            </a: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AB54A6-6D8B-4F15-92AE-823480FEDC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5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Look at code for binary search.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8D8EB1-E62A-4F41-8DB6-9A6ECA7F01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76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Solve Q19 together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5BD96-9452-419E-B7A6-9575083A73C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EF334-81B7-4941-86B5-990807CBBF59}" type="datetime2">
              <a:rPr lang="en-US" smtClean="0"/>
              <a:pPr>
                <a:defRPr/>
              </a:pPr>
              <a:t>Thursday, February 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8790-BF61-465A-A14E-CE2630D4BA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6802ED-A274-404E-9F4C-C4A5171D9943}" type="datetime2">
              <a:rPr lang="en-US" smtClean="0"/>
              <a:pPr>
                <a:defRPr/>
              </a:pPr>
              <a:t>Thursday, February 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7C9C2-B361-4B8B-BFFC-F822158383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6227F-554B-456C-8AB7-68AC595A35FF}" type="datetime2">
              <a:rPr lang="en-US" smtClean="0"/>
              <a:pPr>
                <a:defRPr/>
              </a:pPr>
              <a:t>Thursday, February 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FAD38-F61E-4C21-8F9A-0CDA91698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5D50A-5834-4711-A5D5-B1243AFB496D}" type="datetime2">
              <a:rPr lang="en-US" smtClean="0"/>
              <a:pPr>
                <a:defRPr/>
              </a:pPr>
              <a:t>Thursday, February 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24FC-151A-4C43-905E-936F26109E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5E79C-EA6B-4AA7-A212-05B150D5DC94}" type="datetime2">
              <a:rPr lang="en-US" smtClean="0"/>
              <a:pPr>
                <a:defRPr/>
              </a:pPr>
              <a:t>Thursday, February 8,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A4350-6E3F-4910-98F6-5CDD47355C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FBDCC-2E41-4BF1-81F4-CFABB309B4F0}" type="datetime2">
              <a:rPr lang="en-US" smtClean="0"/>
              <a:pPr>
                <a:defRPr/>
              </a:pPr>
              <a:t>Thursday, February 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1130B-5184-42CC-B26F-807E2AF7A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5B2A1-699E-417D-8C0C-D04AE1DB19E4}" type="datetime2">
              <a:rPr lang="en-US" smtClean="0"/>
              <a:pPr>
                <a:defRPr/>
              </a:pPr>
              <a:t>Thursday, February 8,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1E8C8-55D1-4528-872C-3B70DDD7AB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24A7D-831E-4EE8-A2B5-7163FA45F2DB}" type="datetime2">
              <a:rPr lang="en-US" smtClean="0"/>
              <a:pPr>
                <a:defRPr/>
              </a:pPr>
              <a:t>Thursday, February 8,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3EA39-1198-4E32-8E74-D1606A3483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58661-8CFC-4DD4-BB69-CF9F06EBED00}" type="datetime2">
              <a:rPr lang="en-US" smtClean="0"/>
              <a:pPr>
                <a:defRPr/>
              </a:pPr>
              <a:t>Thursday, February 8,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78434-8063-4A03-8E77-8A3BC0C6C9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484A3-3765-4BFE-BFED-7B4984820264}" type="datetime2">
              <a:rPr lang="en-US" smtClean="0"/>
              <a:pPr>
                <a:defRPr/>
              </a:pPr>
              <a:t>Thursday, February 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D771F-06EE-493C-8F33-6A57BC23B7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19D625-27E7-481F-9368-8C1C4571E616}" type="datetime2">
              <a:rPr lang="en-US" smtClean="0"/>
              <a:pPr>
                <a:defRPr/>
              </a:pPr>
              <a:t>Thursday, February 8,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E63C1-5B9E-4BDC-8369-C051B10B7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F8084E-4555-4EA2-9F2A-1B3E8FECE31E}" type="datetime2">
              <a:rPr lang="en-US" smtClean="0"/>
              <a:pPr>
                <a:defRPr/>
              </a:pPr>
              <a:t>Thursday, February 8,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96B48D-2DFE-4746-9569-B1E1C0DCB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C5A4C29-FCAF-CE1E-1B89-34D121ECBC3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/>
              <a:t>Searching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7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Searching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Guess a number from 1 to 100</a:t>
            </a:r>
          </a:p>
          <a:p>
            <a:r>
              <a:rPr lang="en-US" dirty="0"/>
              <a:t>It was 54</a:t>
            </a:r>
          </a:p>
          <a:p>
            <a:r>
              <a:rPr lang="en-US" dirty="0"/>
              <a:t>Guess a number from 1 to 1000</a:t>
            </a:r>
          </a:p>
          <a:p>
            <a:r>
              <a:rPr lang="en-US" dirty="0"/>
              <a:t>It was 186</a:t>
            </a:r>
          </a:p>
          <a:p>
            <a:r>
              <a:rPr lang="en-US" dirty="0"/>
              <a:t>Guess a number from 1 to 1000 (+/- )</a:t>
            </a:r>
          </a:p>
          <a:p>
            <a:r>
              <a:rPr lang="en-US" dirty="0"/>
              <a:t>It was 684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4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guesses to guess a number from 1 to 1,000,000?</a:t>
            </a:r>
          </a:p>
        </p:txBody>
      </p:sp>
    </p:spTree>
    <p:extLst>
      <p:ext uri="{BB962C8B-B14F-4D97-AF65-F5344CB8AC3E}">
        <p14:creationId xmlns:p14="http://schemas.microsoft.com/office/powerpoint/2010/main" val="247097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Searching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Find China Express’s number in the phone book</a:t>
            </a:r>
          </a:p>
          <a:p>
            <a:pPr lvl="1"/>
            <a:r>
              <a:rPr lang="en-US" dirty="0"/>
              <a:t>Find who has the number 208-2063</a:t>
            </a:r>
          </a:p>
          <a:p>
            <a:r>
              <a:rPr lang="en-US" dirty="0"/>
              <a:t>Is one task harder than the other? Why?</a:t>
            </a:r>
          </a:p>
          <a:p>
            <a:endParaRPr lang="en-US" dirty="0"/>
          </a:p>
          <a:p>
            <a:r>
              <a:rPr lang="en-US" dirty="0"/>
              <a:t>For searching unsorted data, what’s the worst case number of comparisons we would have to make?</a:t>
            </a:r>
          </a:p>
          <a:p>
            <a:pPr lvl="1"/>
            <a:r>
              <a:rPr lang="en-US" dirty="0"/>
              <a:t>Brute force approach is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Binary Search of Sorted Data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dirty="0">
                <a:solidFill>
                  <a:schemeClr val="accent3"/>
                </a:solidFill>
              </a:rPr>
              <a:t>divide and conquer </a:t>
            </a:r>
            <a:r>
              <a:rPr lang="en-US" dirty="0"/>
              <a:t>strategy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Basic idea:</a:t>
            </a:r>
          </a:p>
          <a:p>
            <a:pPr lvl="1">
              <a:defRPr/>
            </a:pPr>
            <a:r>
              <a:rPr lang="en-US" dirty="0"/>
              <a:t>Divide the </a:t>
            </a:r>
            <a:r>
              <a:rPr lang="en-US" strike="dblStrike" dirty="0"/>
              <a:t>list</a:t>
            </a:r>
            <a:r>
              <a:rPr lang="en-US" dirty="0"/>
              <a:t> array in half</a:t>
            </a:r>
          </a:p>
          <a:p>
            <a:pPr lvl="1">
              <a:defRPr/>
            </a:pPr>
            <a:r>
              <a:rPr lang="en-US" dirty="0"/>
              <a:t>Decide whether result should be in upper or lower half</a:t>
            </a:r>
          </a:p>
          <a:p>
            <a:pPr lvl="1">
              <a:defRPr/>
            </a:pPr>
            <a:r>
              <a:rPr lang="en-US" dirty="0"/>
              <a:t>Recursively search that half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E993-3524-A36B-8E09-5058908E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1EE1-C947-EA51-D35D-CECC0D38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0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Analyzing Binary Search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Analyze</a:t>
            </a:r>
            <a:r>
              <a:rPr lang="en-US" dirty="0"/>
              <a:t> Binary search assuming the value searched for is at the start or end of the </a:t>
            </a:r>
            <a:r>
              <a:rPr lang="en-US" strike="dblStrike" dirty="0"/>
              <a:t>list</a:t>
            </a:r>
            <a:r>
              <a:rPr lang="en-US" dirty="0"/>
              <a:t> array</a:t>
            </a:r>
          </a:p>
          <a:p>
            <a:pPr>
              <a:defRPr/>
            </a:pPr>
            <a:r>
              <a:rPr lang="en-US" dirty="0"/>
              <a:t>Question: How many times can you divide a number by 2, and then repeatedly divide the result by 2 until the result ≤ 1?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What’s the best case of Binary Search?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What’s the worst case Binary Search?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35651" y="6307433"/>
            <a:ext cx="65594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11082</TotalTime>
  <Words>481</Words>
  <Application>Microsoft Office PowerPoint</Application>
  <PresentationFormat>On-screen Show (4:3)</PresentationFormat>
  <Paragraphs>64</Paragraphs>
  <Slides>7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Searching</vt:lpstr>
      <vt:lpstr>Searching</vt:lpstr>
      <vt:lpstr>Searching</vt:lpstr>
      <vt:lpstr>Binary Search of Sorted Data</vt:lpstr>
      <vt:lpstr>Live Demo</vt:lpstr>
      <vt:lpstr>Analyzing Binary Search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886</cp:revision>
  <cp:lastPrinted>2013-01-07T22:34:22Z</cp:lastPrinted>
  <dcterms:created xsi:type="dcterms:W3CDTF">2007-11-19T15:20:41Z</dcterms:created>
  <dcterms:modified xsi:type="dcterms:W3CDTF">2024-02-08T18:56:41Z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