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1" r:id="rId6"/>
    <p:sldId id="335" r:id="rId7"/>
    <p:sldId id="355" r:id="rId8"/>
    <p:sldId id="336" r:id="rId9"/>
    <p:sldId id="348" r:id="rId10"/>
    <p:sldId id="337" r:id="rId11"/>
    <p:sldId id="353" r:id="rId12"/>
    <p:sldId id="354" r:id="rId13"/>
    <p:sldId id="347" r:id="rId14"/>
    <p:sldId id="342" r:id="rId15"/>
    <p:sldId id="334" r:id="rId16"/>
    <p:sldId id="277" r:id="rId17"/>
    <p:sldId id="356" r:id="rId18"/>
    <p:sldId id="357" r:id="rId19"/>
    <p:sldId id="358" r:id="rId20"/>
    <p:sldId id="359" r:id="rId21"/>
    <p:sldId id="318" r:id="rId22"/>
    <p:sldId id="319" r:id="rId23"/>
    <p:sldId id="360" r:id="rId24"/>
    <p:sldId id="361" r:id="rId25"/>
    <p:sldId id="362" r:id="rId26"/>
    <p:sldId id="332" r:id="rId27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B17D63-5D52-41AE-887F-0B9E4DDBDD20}" v="1" dt="2022-05-16T17:17:5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524"/>
    <p:restoredTop sz="94694"/>
  </p:normalViewPr>
  <p:slideViewPr>
    <p:cSldViewPr snapToGrid="0">
      <p:cViewPr varScale="1">
        <p:scale>
          <a:sx n="117" d="100"/>
          <a:sy n="117" d="100"/>
        </p:scale>
        <p:origin x="116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10/31/22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2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care about which part of the expression grows the fastest as n,</a:t>
            </a:r>
            <a:r>
              <a:rPr lang="en-US" baseline="0" dirty="0"/>
              <a:t> the input size, grows.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297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35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- Examples: employee list, music play list</a:t>
            </a:r>
          </a:p>
          <a:p>
            <a:r>
              <a:rPr lang="en-US"/>
              <a:t>Sketch a linked list on the board</a:t>
            </a:r>
            <a:r>
              <a:rPr lang="en-US" baseline="0"/>
              <a:t> for “two more weeks” (quiz #3)</a:t>
            </a:r>
            <a:endParaRPr lang="en-US"/>
          </a:p>
          <a:p>
            <a:endParaRPr lang="en-US"/>
          </a:p>
          <a:p>
            <a:r>
              <a:rPr lang="en-US"/>
              <a:t>Then show insertion and deletion.  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C8B16D-3522-4DF2-8915-4B0542FC956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241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Big-Oh of each?</a:t>
            </a:r>
          </a:p>
          <a:p>
            <a:endParaRPr lang="en-US"/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 of the operations perform as could be expected for a doubly-linked list. </a:t>
            </a:r>
          </a:p>
          <a:p>
            <a:endParaRPr lang="en-US" sz="1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these operations all take O(1) time.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10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6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/>
              <a:t>If students get through things quickly</a:t>
            </a:r>
            <a:r>
              <a:rPr lang="en-US" baseline="0" dirty="0"/>
              <a:t> we can move into this material in the first hour, but if not- that is OK, we have the next class period to go through it and give them time to work on the rest of the quiz and the homework problems.</a:t>
            </a:r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61CCCE-EBAC-4FB5-91D4-9759E627146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131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Q: Have to move all the other elements up or down to make/use room.  O(n)</a:t>
            </a:r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E6C81E-B2A6-437F-BF75-B7739F182E0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65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Monday, October 31,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38908" y="2667000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en-US" dirty="0"/>
              <a:t>Data Structures +</a:t>
            </a:r>
            <a:br>
              <a:rPr lang="en-US" dirty="0"/>
            </a:br>
            <a:r>
              <a:rPr lang="en-US" dirty="0" err="1"/>
              <a:t>BiG</a:t>
            </a:r>
            <a:r>
              <a:rPr lang="en-US" dirty="0"/>
              <a:t>-O Notation</a:t>
            </a:r>
          </a:p>
        </p:txBody>
      </p:sp>
      <p:sp>
        <p:nvSpPr>
          <p:cNvPr id="11267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engineering trade-offs when storing data</a:t>
            </a:r>
          </a:p>
        </p:txBody>
      </p:sp>
      <p:sp>
        <p:nvSpPr>
          <p:cNvPr id="5" name="Rectangle 1"/>
          <p:cNvSpPr txBox="1">
            <a:spLocks/>
          </p:cNvSpPr>
          <p:nvPr/>
        </p:nvSpPr>
        <p:spPr>
          <a:xfrm>
            <a:off x="2819400" y="12446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b="1" kern="1200" cap="all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3FC399-1E29-7D4B-85AF-66732E35E676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AE3E50-A240-80D8-A78D-A7D1D25A2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Structures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57200" y="1240972"/>
            <a:ext cx="8229600" cy="4885192"/>
          </a:xfrm>
        </p:spPr>
        <p:txBody>
          <a:bodyPr>
            <a:normAutofit/>
          </a:bodyPr>
          <a:lstStyle/>
          <a:p>
            <a:r>
              <a:rPr lang="en-US" dirty="0"/>
              <a:t>We need efficient ways to store data </a:t>
            </a:r>
            <a:r>
              <a:rPr lang="en-US" b="1" dirty="0"/>
              <a:t>based on how we’ll use it</a:t>
            </a:r>
          </a:p>
          <a:p>
            <a:r>
              <a:rPr lang="en-US" dirty="0"/>
              <a:t>"How we'll use it" = algorithms used to access/update data stored in the data structure</a:t>
            </a:r>
          </a:p>
          <a:p>
            <a:endParaRPr lang="en-US" dirty="0"/>
          </a:p>
          <a:p>
            <a:r>
              <a:rPr lang="en-US" dirty="0"/>
              <a:t>The main theme for the rest of the course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addition </a:t>
            </a:r>
            <a:r>
              <a:rPr lang="en-US" b="1" dirty="0"/>
              <a:t>to end of list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3700C4F-FFD7-4B45-A727-EEC331387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314" y="2081147"/>
            <a:ext cx="5334000" cy="4544375"/>
          </a:xfrm>
          <a:prstGeom prst="rect">
            <a:avLst/>
          </a:pr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C9801F98-9AB0-CA48-86A9-2B6F511A3F82}"/>
              </a:ext>
            </a:extLst>
          </p:cNvPr>
          <p:cNvSpPr/>
          <p:nvPr/>
        </p:nvSpPr>
        <p:spPr>
          <a:xfrm>
            <a:off x="5516217" y="1600200"/>
            <a:ext cx="2915790" cy="4104861"/>
          </a:xfrm>
          <a:custGeom>
            <a:avLst/>
            <a:gdLst>
              <a:gd name="connsiteX0" fmla="*/ 2266122 w 2915790"/>
              <a:gd name="connsiteY0" fmla="*/ 0 h 4104861"/>
              <a:gd name="connsiteX1" fmla="*/ 2773018 w 2915790"/>
              <a:gd name="connsiteY1" fmla="*/ 2763078 h 4104861"/>
              <a:gd name="connsiteX2" fmla="*/ 0 w 2915790"/>
              <a:gd name="connsiteY2" fmla="*/ 4104861 h 41048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15790" h="4104861">
                <a:moveTo>
                  <a:pt x="2266122" y="0"/>
                </a:moveTo>
                <a:cubicBezTo>
                  <a:pt x="2708413" y="1039467"/>
                  <a:pt x="3150705" y="2078935"/>
                  <a:pt x="2773018" y="2763078"/>
                </a:cubicBezTo>
                <a:cubicBezTo>
                  <a:pt x="2395331" y="3447221"/>
                  <a:pt x="1197665" y="3776041"/>
                  <a:pt x="0" y="410486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66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Fast access to any existing position</a:t>
            </a:r>
            <a:br>
              <a:rPr lang="en-US" b="1" dirty="0"/>
            </a:br>
            <a:r>
              <a:rPr lang="en-US" sz="2400" dirty="0"/>
              <a:t>Requires 1 multiplication and 1 addition to compute address</a:t>
            </a:r>
            <a:endParaRPr lang="en-US" sz="2400" b="1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FDC82C5D-D934-754F-BC72-F68CA9C4CD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468" y="2279586"/>
            <a:ext cx="6817691" cy="3877153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BC15A584-A2CF-6543-9B04-88A074B507DD}"/>
              </a:ext>
            </a:extLst>
          </p:cNvPr>
          <p:cNvSpPr/>
          <p:nvPr/>
        </p:nvSpPr>
        <p:spPr>
          <a:xfrm>
            <a:off x="6291470" y="1425450"/>
            <a:ext cx="2248433" cy="3504359"/>
          </a:xfrm>
          <a:custGeom>
            <a:avLst/>
            <a:gdLst>
              <a:gd name="connsiteX0" fmla="*/ 1500808 w 2248433"/>
              <a:gd name="connsiteY0" fmla="*/ 174750 h 3504359"/>
              <a:gd name="connsiteX1" fmla="*/ 2236304 w 2248433"/>
              <a:gd name="connsiteY1" fmla="*/ 254263 h 3504359"/>
              <a:gd name="connsiteX2" fmla="*/ 1808921 w 2248433"/>
              <a:gd name="connsiteY2" fmla="*/ 2609837 h 3504359"/>
              <a:gd name="connsiteX3" fmla="*/ 0 w 2248433"/>
              <a:gd name="connsiteY3" fmla="*/ 3504359 h 350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8433" h="3504359">
                <a:moveTo>
                  <a:pt x="1500808" y="174750"/>
                </a:moveTo>
                <a:cubicBezTo>
                  <a:pt x="1842880" y="11582"/>
                  <a:pt x="2184952" y="-151585"/>
                  <a:pt x="2236304" y="254263"/>
                </a:cubicBezTo>
                <a:cubicBezTo>
                  <a:pt x="2287656" y="660111"/>
                  <a:pt x="2181638" y="2068154"/>
                  <a:pt x="1808921" y="2609837"/>
                </a:cubicBezTo>
                <a:cubicBezTo>
                  <a:pt x="1436204" y="3151520"/>
                  <a:pt x="718102" y="3327939"/>
                  <a:pt x="0" y="3504359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00742" y="78695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 err="1"/>
              <a:t>ArrayList</a:t>
            </a:r>
            <a:r>
              <a:rPr lang="en-US" dirty="0"/>
              <a:t> Data Structure in Java</a:t>
            </a:r>
          </a:p>
        </p:txBody>
      </p:sp>
      <p:sp>
        <p:nvSpPr>
          <p:cNvPr id="12290" name="Content Placeholder 4"/>
          <p:cNvSpPr>
            <a:spLocks noGrp="1"/>
          </p:cNvSpPr>
          <p:nvPr>
            <p:ph idx="1"/>
          </p:nvPr>
        </p:nvSpPr>
        <p:spPr>
          <a:xfrm>
            <a:off x="424543" y="914400"/>
            <a:ext cx="8229600" cy="4885192"/>
          </a:xfrm>
        </p:spPr>
        <p:txBody>
          <a:bodyPr>
            <a:normAutofit/>
          </a:bodyPr>
          <a:lstStyle/>
          <a:p>
            <a:pPr lvl="1"/>
            <a:r>
              <a:rPr lang="en-US" dirty="0"/>
              <a:t>Slow inserts to and deletes from middle of list</a:t>
            </a:r>
            <a:br>
              <a:rPr lang="en-US" b="1" dirty="0"/>
            </a:br>
            <a:endParaRPr lang="en-US" sz="2400" b="1" dirty="0"/>
          </a:p>
        </p:txBody>
      </p:sp>
      <p:pic>
        <p:nvPicPr>
          <p:cNvPr id="3" name="Picture 2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FFDC3466-A7E9-9B4E-8E69-B0D42FE38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289" y="1520963"/>
            <a:ext cx="83693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827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Describes the limiting behavior </a:t>
            </a:r>
          </a:p>
          <a:p>
            <a:pPr lvl="1"/>
            <a:r>
              <a:rPr lang="en-US" dirty="0"/>
              <a:t>How slow it can possibly run?</a:t>
            </a:r>
          </a:p>
          <a:p>
            <a:pPr lvl="1"/>
            <a:r>
              <a:rPr lang="en-US" dirty="0"/>
              <a:t>Describes the </a:t>
            </a:r>
            <a:r>
              <a:rPr lang="en-US" u="sng" dirty="0"/>
              <a:t>worst case</a:t>
            </a:r>
          </a:p>
          <a:p>
            <a:r>
              <a:rPr lang="en-US" dirty="0"/>
              <a:t>Used for Classifying Algorithm Efficiency</a:t>
            </a:r>
          </a:p>
          <a:p>
            <a:r>
              <a:rPr lang="en-US" dirty="0"/>
              <a:t>“O” for “Order”</a:t>
            </a:r>
          </a:p>
          <a:p>
            <a:pPr lvl="1"/>
            <a:r>
              <a:rPr lang="en-US" dirty="0"/>
              <a:t>O(n) </a:t>
            </a:r>
            <a:r>
              <a:rPr lang="en-US" dirty="0">
                <a:sym typeface="Wingdings" panose="05000000000000000000" pitchFamily="2" charset="2"/>
              </a:rPr>
              <a:t> said as “Order n”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O(n^2)  said as “Order n-squared”</a:t>
            </a:r>
          </a:p>
        </p:txBody>
      </p:sp>
    </p:spTree>
    <p:extLst>
      <p:ext uri="{BB962C8B-B14F-4D97-AF65-F5344CB8AC3E}">
        <p14:creationId xmlns:p14="http://schemas.microsoft.com/office/powerpoint/2010/main" val="391640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Big-O Notation 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Care About Constants</a:t>
            </a:r>
          </a:p>
          <a:p>
            <a:pPr lvl="1"/>
            <a:r>
              <a:rPr lang="en-US" dirty="0"/>
              <a:t>O(2n + 7) </a:t>
            </a:r>
            <a:r>
              <a:rPr lang="en-US" dirty="0">
                <a:sym typeface="Wingdings" panose="05000000000000000000" pitchFamily="2" charset="2"/>
              </a:rPr>
              <a:t> O(n)</a:t>
            </a:r>
          </a:p>
          <a:p>
            <a:r>
              <a:rPr lang="en-US" dirty="0">
                <a:sym typeface="Wingdings" panose="05000000000000000000" pitchFamily="2" charset="2"/>
              </a:rPr>
              <a:t>Don’t Care About Smaller Powers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O(6n^2 + 7n) O(n^2)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Algorithm grows asymptotically no faster than n^2</a:t>
            </a:r>
          </a:p>
          <a:p>
            <a:r>
              <a:rPr lang="en-US" dirty="0"/>
              <a:t>If constant value, we say O(1)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“Order 1”</a:t>
            </a:r>
          </a:p>
          <a:p>
            <a:pPr lvl="1"/>
            <a:r>
              <a:rPr lang="en-US" dirty="0"/>
              <a:t>O(48) </a:t>
            </a:r>
            <a:r>
              <a:rPr lang="en-US" dirty="0">
                <a:sym typeface="Wingdings" panose="05000000000000000000" pitchFamily="2" charset="2"/>
              </a:rPr>
              <a:t> O(1)</a:t>
            </a:r>
          </a:p>
          <a:p>
            <a:endParaRPr lang="en-US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 dirty="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  <p:extLst>
      <p:ext uri="{BB962C8B-B14F-4D97-AF65-F5344CB8AC3E}">
        <p14:creationId xmlns:p14="http://schemas.microsoft.com/office/powerpoint/2010/main" val="107409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16377"/>
            <a:ext cx="8607667" cy="1485899"/>
          </a:xfrm>
        </p:spPr>
        <p:txBody>
          <a:bodyPr/>
          <a:lstStyle/>
          <a:p>
            <a:r>
              <a:rPr lang="en-US" err="1"/>
              <a:t>ArrayList</a:t>
            </a:r>
            <a:r>
              <a:rPr lang="en-US"/>
              <a:t> Performance (Revisited)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10600" cy="4953000"/>
          </a:xfrm>
        </p:spPr>
        <p:txBody>
          <a:bodyPr>
            <a:normAutofit/>
          </a:bodyPr>
          <a:lstStyle/>
          <a:p>
            <a:r>
              <a:rPr lang="en-US" dirty="0"/>
              <a:t>Fast addition to </a:t>
            </a:r>
            <a:r>
              <a:rPr lang="en-US" b="1" dirty="0"/>
              <a:t>end of list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Fast access to any existing position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  <a:r>
              <a:rPr lang="en-US" dirty="0"/>
              <a:t> (like array) </a:t>
            </a:r>
          </a:p>
          <a:p>
            <a:pPr lvl="1"/>
            <a:r>
              <a:rPr lang="en-US" dirty="0"/>
              <a:t>Keep extra </a:t>
            </a:r>
            <a:r>
              <a:rPr lang="en-US" i="1" dirty="0"/>
              <a:t>capacity </a:t>
            </a:r>
            <a:r>
              <a:rPr lang="en-US" dirty="0"/>
              <a:t>for list growth </a:t>
            </a:r>
          </a:p>
          <a:p>
            <a:pPr lvl="2"/>
            <a:r>
              <a:rPr lang="en-US" dirty="0"/>
              <a:t>Fast access includes items in capacity not yet filled – </a:t>
            </a:r>
            <a:r>
              <a:rPr lang="en-US" dirty="0">
                <a:highlight>
                  <a:srgbClr val="FFFF00"/>
                </a:highlight>
              </a:rPr>
              <a:t>O(1)</a:t>
            </a:r>
          </a:p>
          <a:p>
            <a:pPr lvl="1"/>
            <a:r>
              <a:rPr lang="en-US" dirty="0"/>
              <a:t>Capacity management is best left for CSSE230</a:t>
            </a:r>
          </a:p>
          <a:p>
            <a:r>
              <a:rPr lang="en-US" dirty="0"/>
              <a:t>Slow inserts to and deletes from middle of list</a:t>
            </a:r>
          </a:p>
          <a:p>
            <a:pPr lvl="1"/>
            <a:r>
              <a:rPr lang="en-US" dirty="0"/>
              <a:t>Can get to insert/delete location quickly</a:t>
            </a:r>
          </a:p>
          <a:p>
            <a:pPr lvl="1"/>
            <a:r>
              <a:rPr lang="en-US" dirty="0"/>
              <a:t>For insert, shift all items right to accommodate -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r>
              <a:rPr lang="en-US" dirty="0"/>
              <a:t>For delete, shift all items left to fill gap – </a:t>
            </a:r>
            <a:r>
              <a:rPr lang="en-US" dirty="0">
                <a:highlight>
                  <a:srgbClr val="FFFF00"/>
                </a:highlight>
              </a:rPr>
              <a:t>O(n)</a:t>
            </a:r>
          </a:p>
          <a:p>
            <a:pPr lvl="1"/>
            <a:endParaRPr lang="en-US" i="1" dirty="0"/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  <p:extLst>
      <p:ext uri="{BB962C8B-B14F-4D97-AF65-F5344CB8AC3E}">
        <p14:creationId xmlns:p14="http://schemas.microsoft.com/office/powerpoint/2010/main" val="37048715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Another List Data Structure</a:t>
            </a:r>
          </a:p>
        </p:txBody>
      </p:sp>
      <p:sp>
        <p:nvSpPr>
          <p:cNvPr id="34818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we have to add/remove data from a list frequently?</a:t>
            </a:r>
          </a:p>
          <a:p>
            <a:r>
              <a:rPr lang="en-US" dirty="0" err="1">
                <a:latin typeface="Lucida Sans Typewriter" charset="0"/>
              </a:rPr>
              <a:t>LinkedLists</a:t>
            </a:r>
            <a:r>
              <a:rPr lang="en-US" dirty="0"/>
              <a:t> support this:</a:t>
            </a:r>
          </a:p>
          <a:p>
            <a:pPr lvl="1"/>
            <a:r>
              <a:rPr lang="en-US" dirty="0"/>
              <a:t>Fast insertion and removal of elements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Once we know where they go</a:t>
            </a:r>
          </a:p>
          <a:p>
            <a:pPr lvl="1"/>
            <a:r>
              <a:rPr lang="en-US" dirty="0"/>
              <a:t>Slow access to arbitrary elements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>
              <a:buFont typeface="Verdana" charset="0"/>
              <a:buNone/>
            </a:pP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6601408" y="2404188"/>
            <a:ext cx="2514600" cy="3771900"/>
            <a:chOff x="6400799" y="2019300"/>
            <a:chExt cx="2514600" cy="3771900"/>
          </a:xfrm>
        </p:grpSpPr>
        <p:sp>
          <p:nvSpPr>
            <p:cNvPr id="5" name="Rectangle 4"/>
            <p:cNvSpPr/>
            <p:nvPr/>
          </p:nvSpPr>
          <p:spPr>
            <a:xfrm>
              <a:off x="7317591" y="20193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58000" y="3124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155791" y="20193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96200" y="3124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400800" y="39624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239000" y="39624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400799" y="5410200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238999" y="5410200"/>
              <a:ext cx="457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99" y="4533899"/>
              <a:ext cx="8382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70C0"/>
                  </a:solidFill>
                </a:rPr>
                <a:t>data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305799" y="4533899"/>
              <a:ext cx="609600" cy="381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>
                  <a:solidFill>
                    <a:srgbClr val="FF0000"/>
                  </a:solidFill>
                </a:rPr>
                <a:t>null</a:t>
              </a:r>
              <a:endParaRPr lang="en-US" sz="1100"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rot="10800000" flipV="1">
              <a:off x="6858002" y="2209799"/>
              <a:ext cx="1524001" cy="914399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rot="10800000" flipV="1">
              <a:off x="6400800" y="3352798"/>
              <a:ext cx="1524000" cy="60960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rot="5400000">
              <a:off x="6287295" y="4229895"/>
              <a:ext cx="129381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rot="5400000" flipH="1" flipV="1">
              <a:off x="7143749" y="5238748"/>
              <a:ext cx="647702" cy="5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724400"/>
            <a:ext cx="5960823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2" name="TextBox 31"/>
          <p:cNvSpPr txBox="1"/>
          <p:nvPr/>
        </p:nvSpPr>
        <p:spPr>
          <a:xfrm>
            <a:off x="4722009" y="6412468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Insertion, per Wikipedia</a:t>
            </a:r>
          </a:p>
        </p:txBody>
      </p:sp>
      <p:sp>
        <p:nvSpPr>
          <p:cNvPr id="20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Q4-5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latin typeface="Lucida Sans Typewriter" pitchFamily="49" charset="0"/>
              </a:rPr>
              <a:t>Big-O LinkedList&lt;E&gt;</a:t>
            </a:r>
            <a:r>
              <a:rPr lang="en-US" dirty="0"/>
              <a:t> Methods?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31800" y="1168400"/>
            <a:ext cx="8229600" cy="45259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(E element)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  <a:p>
            <a:pPr>
              <a:buFont typeface="+mj-lt"/>
              <a:buAutoNum type="arabicPeriod"/>
              <a:tabLst>
                <a:tab pos="4564063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	_____________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C68BB4-FE19-754E-9980-9B004E76AC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182759"/>
            <a:ext cx="7391399" cy="3472041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Requires you to implement a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Additional algorithm questions which make use of the </a:t>
            </a:r>
            <a:r>
              <a:rPr lang="en-US" dirty="0" err="1"/>
              <a:t>SinglyLinkedList</a:t>
            </a:r>
            <a:endParaRPr lang="en-US" dirty="0"/>
          </a:p>
          <a:p>
            <a:pPr lvl="1"/>
            <a:r>
              <a:rPr lang="en-US" dirty="0"/>
              <a:t>Will give you remaining class time to work on it</a:t>
            </a:r>
          </a:p>
          <a:p>
            <a:pPr lvl="1"/>
            <a:r>
              <a:rPr lang="en-US" dirty="0"/>
              <a:t>If you complete it, work on the project!</a:t>
            </a:r>
          </a:p>
        </p:txBody>
      </p:sp>
    </p:spTree>
    <p:extLst>
      <p:ext uri="{BB962C8B-B14F-4D97-AF65-F5344CB8AC3E}">
        <p14:creationId xmlns:p14="http://schemas.microsoft.com/office/powerpoint/2010/main" val="150359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922F283B-6588-4A17-9501-58C69A53AC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1359</Words>
  <Application>Microsoft Macintosh PowerPoint</Application>
  <PresentationFormat>On-screen Show (4:3)</PresentationFormat>
  <Paragraphs>213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Lucida Sans Typewriter</vt:lpstr>
      <vt:lpstr>Verdana</vt:lpstr>
      <vt:lpstr>Office Theme</vt:lpstr>
      <vt:lpstr>CSSE 220</vt:lpstr>
      <vt:lpstr>Quiz</vt:lpstr>
      <vt:lpstr>PowerPoint Presentation</vt:lpstr>
      <vt:lpstr>Optional - Now Walk Through Together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  <vt:lpstr>Data Structures + BiG-O Notation</vt:lpstr>
      <vt:lpstr>Data Structures</vt:lpstr>
      <vt:lpstr>ArrayList Data Structure in Java</vt:lpstr>
      <vt:lpstr>ArrayList Data Structure in Java</vt:lpstr>
      <vt:lpstr>ArrayList Data Structure in Java</vt:lpstr>
      <vt:lpstr>Big-O Notation</vt:lpstr>
      <vt:lpstr>Big-O Notation (continued)</vt:lpstr>
      <vt:lpstr>ArrayList Performance (Revisited)</vt:lpstr>
      <vt:lpstr>Another List Data Structure</vt:lpstr>
      <vt:lpstr>Big-O LinkedList&lt;E&gt; Methods?</vt:lpstr>
      <vt:lpstr>Homework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Hollingsworth, Joseph</cp:lastModifiedBy>
  <cp:revision>21</cp:revision>
  <cp:lastPrinted>2015-10-26T12:57:27Z</cp:lastPrinted>
  <dcterms:created xsi:type="dcterms:W3CDTF">2007-11-19T15:20:41Z</dcterms:created>
  <dcterms:modified xsi:type="dcterms:W3CDTF">2022-10-31T17:16:38Z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