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8"/>
  </p:notesMasterIdLst>
  <p:handoutMasterIdLst>
    <p:handoutMasterId r:id="rId59"/>
  </p:handoutMasterIdLst>
  <p:sldIdLst>
    <p:sldId id="300" r:id="rId2"/>
    <p:sldId id="319" r:id="rId3"/>
    <p:sldId id="269" r:id="rId4"/>
    <p:sldId id="302" r:id="rId5"/>
    <p:sldId id="310" r:id="rId6"/>
    <p:sldId id="265" r:id="rId7"/>
    <p:sldId id="266" r:id="rId8"/>
    <p:sldId id="268" r:id="rId9"/>
    <p:sldId id="303" r:id="rId10"/>
    <p:sldId id="320" r:id="rId11"/>
    <p:sldId id="321" r:id="rId12"/>
    <p:sldId id="322" r:id="rId13"/>
    <p:sldId id="323" r:id="rId14"/>
    <p:sldId id="324" r:id="rId15"/>
    <p:sldId id="367" r:id="rId16"/>
    <p:sldId id="259" r:id="rId17"/>
    <p:sldId id="26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69" r:id="rId39"/>
    <p:sldId id="368" r:id="rId40"/>
    <p:sldId id="257" r:id="rId41"/>
    <p:sldId id="325" r:id="rId42"/>
    <p:sldId id="315" r:id="rId43"/>
    <p:sldId id="366" r:id="rId44"/>
    <p:sldId id="260" r:id="rId45"/>
    <p:sldId id="370" r:id="rId46"/>
    <p:sldId id="371" r:id="rId47"/>
    <p:sldId id="372" r:id="rId48"/>
    <p:sldId id="264" r:id="rId49"/>
    <p:sldId id="373" r:id="rId50"/>
    <p:sldId id="304" r:id="rId51"/>
    <p:sldId id="309" r:id="rId52"/>
    <p:sldId id="317" r:id="rId53"/>
    <p:sldId id="374" r:id="rId54"/>
    <p:sldId id="318" r:id="rId55"/>
    <p:sldId id="301" r:id="rId56"/>
    <p:sldId id="311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256" autoAdjust="0"/>
  </p:normalViewPr>
  <p:slideViewPr>
    <p:cSldViewPr snapToObjects="1">
      <p:cViewPr varScale="1">
        <p:scale>
          <a:sx n="61" d="100"/>
          <a:sy n="61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</a:t>
            </a:r>
            <a:r>
              <a:rPr lang="en-US" baseline="0" dirty="0"/>
              <a:t> it mean when I write down?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[]      (an array of type </a:t>
            </a:r>
            <a:r>
              <a:rPr lang="en-US" baseline="0" dirty="0" err="1"/>
              <a:t>int</a:t>
            </a:r>
            <a:r>
              <a:rPr lang="en-US" baseline="0" dirty="0"/>
              <a:t>)</a:t>
            </a:r>
          </a:p>
          <a:p>
            <a:r>
              <a:rPr lang="en-US" baseline="0" dirty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Is </a:t>
            </a:r>
            <a:r>
              <a:rPr lang="en-US" baseline="0" dirty="0" err="1"/>
              <a:t>int</a:t>
            </a:r>
            <a:r>
              <a:rPr lang="en-US" baseline="0" dirty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</a:t>
            </a:r>
            <a:r>
              <a:rPr lang="en-US" baseline="0" dirty="0"/>
              <a:t>[][]    (an array of </a:t>
            </a:r>
            <a:r>
              <a:rPr lang="en-US" baseline="0" dirty="0" err="1"/>
              <a:t>int</a:t>
            </a:r>
            <a:r>
              <a:rPr lang="en-US" baseline="0" dirty="0"/>
              <a:t> arrays!)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9990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the students that if they feel overwhelmed they are not alone!</a:t>
            </a:r>
          </a:p>
          <a:p>
            <a:endParaRPr lang="en-US" dirty="0"/>
          </a:p>
          <a:p>
            <a:r>
              <a:rPr lang="en-US" dirty="0"/>
              <a:t>Remind them to ask questions and that as a class we can go slower if we need to.</a:t>
            </a:r>
          </a:p>
          <a:p>
            <a:r>
              <a:rPr lang="en-US" dirty="0"/>
              <a:t>As a rule: students really struggle with the enhanced for loop, if there are no questions, people may be scared to ask.</a:t>
            </a:r>
          </a:p>
          <a:p>
            <a:endParaRPr lang="en-US" dirty="0"/>
          </a:p>
          <a:p>
            <a:r>
              <a:rPr lang="en-US" dirty="0"/>
              <a:t>Other topics student</a:t>
            </a:r>
            <a:r>
              <a:rPr lang="en-US" baseline="0" dirty="0"/>
              <a:t> are likely to be confused at this point: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between primitives and classes/objects</a:t>
            </a:r>
          </a:p>
          <a:p>
            <a:r>
              <a:rPr lang="en-US" dirty="0"/>
              <a:t>the idea that memory stores information somewhere and it effectively is an address (null) for objects</a:t>
            </a:r>
          </a:p>
          <a:p>
            <a:r>
              <a:rPr lang="en-US" dirty="0"/>
              <a:t>public vs. private:   could create a little demo class (Person) to show getter and setters with private/public variables (name)   </a:t>
            </a:r>
          </a:p>
          <a:p>
            <a:r>
              <a:rPr lang="en-US" dirty="0"/>
              <a:t>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/>
              <a:t>Git</a:t>
            </a:r>
            <a:r>
              <a:rPr lang="en-US" baseline="0" dirty="0"/>
              <a:t>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them ask questions (at least one) about academic honesty policy before moving on</a:t>
            </a:r>
          </a:p>
          <a:p>
            <a:endParaRPr lang="en-US" dirty="0"/>
          </a:p>
          <a:p>
            <a:r>
              <a:rPr lang="en-US" dirty="0"/>
              <a:t>Explain the reasoning behind the academic honesty policy:</a:t>
            </a:r>
          </a:p>
          <a:p>
            <a:r>
              <a:rPr lang="en-US" dirty="0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Wednesday, March 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Wednesday, March 9,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Practice2DArraysAndMapsSolution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Piazza</a:t>
            </a:r>
          </a:p>
          <a:p>
            <a:r>
              <a:rPr lang="en-US" strike="sngStrike" dirty="0"/>
              <a:t>Academic 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397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38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No index variable </a:t>
              </a:r>
              <a:r>
                <a:rPr sz="2000" b="1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Gives a name (</a:t>
              </a:r>
              <a:r>
                <a:rPr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3001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991600" cy="4711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// end for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defRPr sz="1800"/>
            </a:pP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dirty="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 dirty="0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428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2D Arrays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402860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Piazza</a:t>
            </a:r>
          </a:p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6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3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</a:t>
            </a:r>
            <a:r>
              <a:rPr lang="en-US" u="sng" dirty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Otherwise: please post questions and look to help </a:t>
            </a:r>
            <a:r>
              <a:rPr lang="en-US" i="1" u="sng" dirty="0"/>
              <a:t>provide hints</a:t>
            </a:r>
            <a:r>
              <a:rPr lang="en-US" i="1" dirty="0"/>
              <a:t> </a:t>
            </a:r>
            <a:r>
              <a:rPr lang="en-US" dirty="0"/>
              <a:t>to other students </a:t>
            </a:r>
          </a:p>
          <a:p>
            <a:r>
              <a:rPr lang="en-US" dirty="0"/>
              <a:t>Collaborative (i.e.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 – from Teams folder</a:t>
            </a:r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3898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1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Maps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1036517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i.e.,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i.e., The definition of a word in a dictionary, a Student object for an ID, the value associated with a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37414562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 algn="ctr">
              <a:buNone/>
              <a:tabLst>
                <a:tab pos="338138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Keys = Integer = </a:t>
            </a:r>
            <a:r>
              <a:rPr lang="en-US" sz="2000" dirty="0" err="1">
                <a:cs typeface="Courier New" panose="02070309020205020404" pitchFamily="49" charset="0"/>
              </a:rPr>
              <a:t>zipcode</a:t>
            </a:r>
            <a:r>
              <a:rPr lang="en-US" sz="2000" dirty="0">
                <a:cs typeface="Courier New" panose="02070309020205020404" pitchFamily="49" charset="0"/>
              </a:rPr>
              <a:t>	Values = String = Airport Name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3947"/>
            <a:ext cx="6248400" cy="41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airportToElevation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How Java prints it out to the Console window: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{46241=Indy, 60666=O'Hare, 32827=Orlando Airport, 90045=LAX Airport, 75261=DFW Airport, 94111=SFO Airport}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Must be completed by 23:55pm EST on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the week of the lecture</a:t>
            </a:r>
          </a:p>
          <a:p>
            <a:r>
              <a:rPr lang="en-US" dirty="0"/>
              <a:t>You can post questions relating to this on Moodle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/>
              <a:t>How could we store that information?</a:t>
            </a:r>
          </a:p>
          <a:p>
            <a:endParaRPr lang="en-US" dirty="0"/>
          </a:p>
          <a:p>
            <a:r>
              <a:rPr lang="en-US" dirty="0" err="1"/>
              <a:t>HashMap</a:t>
            </a:r>
            <a:r>
              <a:rPr lang="en-US" dirty="0"/>
              <a:t>?</a:t>
            </a:r>
          </a:p>
          <a:p>
            <a:r>
              <a:rPr lang="en-US" dirty="0"/>
              <a:t>Type of key?</a:t>
            </a:r>
          </a:p>
          <a:p>
            <a:r>
              <a:rPr lang="en-US" dirty="0"/>
              <a:t>Type of value?</a:t>
            </a:r>
          </a:p>
          <a:p>
            <a:r>
              <a:rPr lang="en-US" dirty="0"/>
              <a:t>Code?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/>
              <a:t>friendMap</a:t>
            </a:r>
            <a:r>
              <a:rPr lang="en-US" dirty="0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3A4-8E7A-4FE0-9D96-B85C634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001E-D039-48D8-8AF4-35254F61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the following instructions if you have not imported everything on Day1</a:t>
            </a:r>
          </a:p>
        </p:txBody>
      </p:sp>
    </p:spTree>
    <p:extLst>
      <p:ext uri="{BB962C8B-B14F-4D97-AF65-F5344CB8AC3E}">
        <p14:creationId xmlns:p14="http://schemas.microsoft.com/office/powerpoint/2010/main" val="969320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9871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Pull Latest Version of Code/Slides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0053" y="2145663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Team Pull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7" y="2186014"/>
            <a:ext cx="4312906" cy="45050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552063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hape 52"/>
          <p:cNvSpPr>
            <a:spLocks noGrp="1"/>
          </p:cNvSpPr>
          <p:nvPr>
            <p:ph type="title"/>
          </p:nvPr>
        </p:nvSpPr>
        <p:spPr>
          <a:xfrm>
            <a:off x="685800" y="316736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b="1" dirty="0"/>
              <a:t>CSSE 220</a:t>
            </a:r>
            <a:r>
              <a:rPr lang="en-US" sz="4400" b="1" dirty="0"/>
              <a:t> – every class do this: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544963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220</a:t>
            </a:r>
            <a:r>
              <a:rPr lang="en-US" sz="4400" dirty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Check projects for the day -&gt; Finish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82757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post questions to Piazza relating to academic honesty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Is it OK if I do ___?</a:t>
            </a:r>
          </a:p>
          <a:p>
            <a:pPr lvl="1"/>
            <a:r>
              <a:rPr lang="en-US" dirty="0"/>
              <a:t>Why are we not allowed to do ___?</a:t>
            </a:r>
          </a:p>
          <a:p>
            <a:pPr lvl="1"/>
            <a:r>
              <a:rPr lang="en-US" dirty="0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20499</TotalTime>
  <Words>2980</Words>
  <Application>Microsoft Office PowerPoint</Application>
  <PresentationFormat>On-screen Show (4:3)</PresentationFormat>
  <Paragraphs>448</Paragraphs>
  <Slides>56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Quizzes</vt:lpstr>
      <vt:lpstr>An aside: academic honesty in CS</vt:lpstr>
      <vt:lpstr>How much help is too much help?</vt:lpstr>
      <vt:lpstr>Penalties – they are severe</vt:lpstr>
      <vt:lpstr>Questions about Academic Integrity Policy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  <vt:lpstr>Begin 2D Arrays Part of Today’s Discussion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  <vt:lpstr>2D Arrays</vt:lpstr>
      <vt:lpstr>Begin Maps Part of Today’s Discussion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HashMap with collections  as values</vt:lpstr>
      <vt:lpstr>HashMap with collections  as values</vt:lpstr>
      <vt:lpstr>Reminder: Questions from Today</vt:lpstr>
      <vt:lpstr>Not necessary</vt:lpstr>
      <vt:lpstr>CSSE 220 – every class do this:</vt:lpstr>
      <vt:lpstr>CSSE 220 – every class do this: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278</cp:revision>
  <cp:lastPrinted>2012-11-29T20:56:52Z</cp:lastPrinted>
  <dcterms:created xsi:type="dcterms:W3CDTF">2007-11-19T15:20:41Z</dcterms:created>
  <dcterms:modified xsi:type="dcterms:W3CDTF">2022-03-09T20:06:20Z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