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1" r:id="rId5"/>
  </p:sldMasterIdLst>
  <p:notesMasterIdLst>
    <p:notesMasterId r:id="rId20"/>
  </p:notesMasterIdLst>
  <p:sldIdLst>
    <p:sldId id="256" r:id="rId6"/>
    <p:sldId id="264" r:id="rId7"/>
    <p:sldId id="265" r:id="rId8"/>
    <p:sldId id="273" r:id="rId9"/>
    <p:sldId id="266" r:id="rId10"/>
    <p:sldId id="267" r:id="rId11"/>
    <p:sldId id="268" r:id="rId12"/>
    <p:sldId id="269" r:id="rId13"/>
    <p:sldId id="270" r:id="rId14"/>
    <p:sldId id="271" r:id="rId15"/>
    <p:sldId id="284" r:id="rId16"/>
    <p:sldId id="272" r:id="rId17"/>
    <p:sldId id="286" r:id="rId18"/>
    <p:sldId id="285" r:id="rId1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5B193D-6709-4734-BCE0-822F77AAE2AD}" v="1" dt="2023-10-24T12:59:11.9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77764" autoAdjust="0"/>
  </p:normalViewPr>
  <p:slideViewPr>
    <p:cSldViewPr snapToGrid="0">
      <p:cViewPr varScale="1">
        <p:scale>
          <a:sx n="66" d="100"/>
          <a:sy n="66" d="100"/>
        </p:scale>
        <p:origin x="12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ham, Ben" userId="S::grahambd@rose-hulman.edu::ca9f0199-aa2c-4070-af24-56bd41cef7ca" providerId="AD" clId="Web-{6C7D68E5-FF66-49C3-8B9C-3F32F6E035AA}"/>
    <pc:docChg chg="modSld">
      <pc:chgData name="Graham, Ben" userId="S::grahambd@rose-hulman.edu::ca9f0199-aa2c-4070-af24-56bd41cef7ca" providerId="AD" clId="Web-{6C7D68E5-FF66-49C3-8B9C-3F32F6E035AA}" dt="2021-10-29T01:54:58.058" v="0" actId="1076"/>
      <pc:docMkLst>
        <pc:docMk/>
      </pc:docMkLst>
      <pc:sldChg chg="modSp">
        <pc:chgData name="Graham, Ben" userId="S::grahambd@rose-hulman.edu::ca9f0199-aa2c-4070-af24-56bd41cef7ca" providerId="AD" clId="Web-{6C7D68E5-FF66-49C3-8B9C-3F32F6E035AA}" dt="2021-10-29T01:54:58.058" v="0" actId="1076"/>
        <pc:sldMkLst>
          <pc:docMk/>
          <pc:sldMk cId="0" sldId="256"/>
        </pc:sldMkLst>
        <pc:spChg chg="mod">
          <ac:chgData name="Graham, Ben" userId="S::grahambd@rose-hulman.edu::ca9f0199-aa2c-4070-af24-56bd41cef7ca" providerId="AD" clId="Web-{6C7D68E5-FF66-49C3-8B9C-3F32F6E035AA}" dt="2021-10-29T01:54:58.058" v="0" actId="1076"/>
          <ac:spMkLst>
            <pc:docMk/>
            <pc:sldMk cId="0" sldId="256"/>
            <ac:spMk id="113" creationId="{00000000-0000-0000-0000-000000000000}"/>
          </ac:spMkLst>
        </pc:spChg>
      </pc:sldChg>
    </pc:docChg>
  </pc:docChgLst>
  <pc:docChgLst>
    <pc:chgData name="Yoder, Jason" userId="28f4d4d8-da04-4f86-b14d-a21675737bc5" providerId="ADAL" clId="{AB5B193D-6709-4734-BCE0-822F77AAE2AD}"/>
    <pc:docChg chg="custSel addSld modSld">
      <pc:chgData name="Yoder, Jason" userId="28f4d4d8-da04-4f86-b14d-a21675737bc5" providerId="ADAL" clId="{AB5B193D-6709-4734-BCE0-822F77AAE2AD}" dt="2023-10-24T13:19:51.285" v="1321" actId="6549"/>
      <pc:docMkLst>
        <pc:docMk/>
      </pc:docMkLst>
      <pc:sldChg chg="modNotesTx">
        <pc:chgData name="Yoder, Jason" userId="28f4d4d8-da04-4f86-b14d-a21675737bc5" providerId="ADAL" clId="{AB5B193D-6709-4734-BCE0-822F77AAE2AD}" dt="2023-10-24T12:36:38.336" v="417" actId="20577"/>
        <pc:sldMkLst>
          <pc:docMk/>
          <pc:sldMk cId="0" sldId="271"/>
        </pc:sldMkLst>
      </pc:sldChg>
      <pc:sldChg chg="addSp delSp modSp mod modNotesTx">
        <pc:chgData name="Yoder, Jason" userId="28f4d4d8-da04-4f86-b14d-a21675737bc5" providerId="ADAL" clId="{AB5B193D-6709-4734-BCE0-822F77AAE2AD}" dt="2023-10-24T13:19:51.285" v="1321" actId="6549"/>
        <pc:sldMkLst>
          <pc:docMk/>
          <pc:sldMk cId="0" sldId="272"/>
        </pc:sldMkLst>
        <pc:spChg chg="mod">
          <ac:chgData name="Yoder, Jason" userId="28f4d4d8-da04-4f86-b14d-a21675737bc5" providerId="ADAL" clId="{AB5B193D-6709-4734-BCE0-822F77AAE2AD}" dt="2023-10-24T13:19:51.285" v="1321" actId="6549"/>
          <ac:spMkLst>
            <pc:docMk/>
            <pc:sldMk cId="0" sldId="272"/>
            <ac:spMk id="197" creationId="{00000000-0000-0000-0000-000000000000}"/>
          </ac:spMkLst>
        </pc:spChg>
        <pc:picChg chg="add del mod">
          <ac:chgData name="Yoder, Jason" userId="28f4d4d8-da04-4f86-b14d-a21675737bc5" providerId="ADAL" clId="{AB5B193D-6709-4734-BCE0-822F77AAE2AD}" dt="2023-10-24T12:59:11.260" v="456" actId="21"/>
          <ac:picMkLst>
            <pc:docMk/>
            <pc:sldMk cId="0" sldId="272"/>
            <ac:picMk id="3" creationId="{4B3D79A6-28D8-0EFB-D189-16F762B62C27}"/>
          </ac:picMkLst>
        </pc:picChg>
      </pc:sldChg>
      <pc:sldChg chg="modNotesTx">
        <pc:chgData name="Yoder, Jason" userId="28f4d4d8-da04-4f86-b14d-a21675737bc5" providerId="ADAL" clId="{AB5B193D-6709-4734-BCE0-822F77AAE2AD}" dt="2023-10-24T13:07:32.981" v="1110" actId="20577"/>
        <pc:sldMkLst>
          <pc:docMk/>
          <pc:sldMk cId="3336966289" sldId="284"/>
        </pc:sldMkLst>
      </pc:sldChg>
      <pc:sldChg chg="addSp modSp new mod">
        <pc:chgData name="Yoder, Jason" userId="28f4d4d8-da04-4f86-b14d-a21675737bc5" providerId="ADAL" clId="{AB5B193D-6709-4734-BCE0-822F77AAE2AD}" dt="2023-10-24T13:00:54.058" v="683" actId="1076"/>
        <pc:sldMkLst>
          <pc:docMk/>
          <pc:sldMk cId="2054310034" sldId="285"/>
        </pc:sldMkLst>
        <pc:spChg chg="mod">
          <ac:chgData name="Yoder, Jason" userId="28f4d4d8-da04-4f86-b14d-a21675737bc5" providerId="ADAL" clId="{AB5B193D-6709-4734-BCE0-822F77AAE2AD}" dt="2023-10-24T12:59:19.046" v="459"/>
          <ac:spMkLst>
            <pc:docMk/>
            <pc:sldMk cId="2054310034" sldId="285"/>
            <ac:spMk id="2" creationId="{AD932DFD-9C15-7FAC-BF2C-D2E3FE7A812F}"/>
          </ac:spMkLst>
        </pc:spChg>
        <pc:spChg chg="mod">
          <ac:chgData name="Yoder, Jason" userId="28f4d4d8-da04-4f86-b14d-a21675737bc5" providerId="ADAL" clId="{AB5B193D-6709-4734-BCE0-822F77AAE2AD}" dt="2023-10-24T13:00:54.058" v="683" actId="1076"/>
          <ac:spMkLst>
            <pc:docMk/>
            <pc:sldMk cId="2054310034" sldId="285"/>
            <ac:spMk id="3" creationId="{69A103E3-E27A-D95A-A260-87280C85FB38}"/>
          </ac:spMkLst>
        </pc:spChg>
        <pc:picChg chg="add mod modCrop">
          <ac:chgData name="Yoder, Jason" userId="28f4d4d8-da04-4f86-b14d-a21675737bc5" providerId="ADAL" clId="{AB5B193D-6709-4734-BCE0-822F77AAE2AD}" dt="2023-10-24T13:00:15.549" v="608" actId="1076"/>
          <ac:picMkLst>
            <pc:docMk/>
            <pc:sldMk cId="2054310034" sldId="285"/>
            <ac:picMk id="4" creationId="{A9EECB26-34C6-57B9-88EE-E87D1C4806A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630EBB8-CEB5-4E8D-9A06-06438377CF61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AEF73CCB-14BF-447D-84A8-4E22699D9E8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0:41-0:49</a:t>
            </a:r>
          </a:p>
          <a:p>
            <a:r>
              <a:rPr lang="en-US" dirty="0"/>
              <a:t>Get them started on this BEFORE starting break</a:t>
            </a:r>
          </a:p>
          <a:p>
            <a:r>
              <a:rPr lang="en-US" dirty="0"/>
              <a:t>Walk through how the code operates in </a:t>
            </a:r>
            <a:r>
              <a:rPr lang="en-US" dirty="0" err="1"/>
              <a:t>FileAverage</a:t>
            </a:r>
            <a:r>
              <a:rPr lang="en-US" dirty="0"/>
              <a:t> with them</a:t>
            </a:r>
          </a:p>
          <a:p>
            <a:r>
              <a:rPr lang="en-US" dirty="0"/>
              <a:t>Explain what happens in </a:t>
            </a:r>
            <a:r>
              <a:rPr lang="en-US" dirty="0" err="1"/>
              <a:t>FileBestScore</a:t>
            </a:r>
            <a:r>
              <a:rPr lang="en-US" dirty="0"/>
              <a:t> and ask them to work on it during the second hour.</a:t>
            </a:r>
          </a:p>
          <a:p>
            <a:r>
              <a:rPr lang="en-US" dirty="0"/>
              <a:t>1:20 – give 20 minutes of </a:t>
            </a:r>
            <a:r>
              <a:rPr lang="en-US" dirty="0" err="1"/>
              <a:t>classtime</a:t>
            </a:r>
            <a:r>
              <a:rPr lang="en-US" dirty="0"/>
              <a:t> to try to resolve these before working through solution with them.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B630EBB8-CEB5-4E8D-9A06-06438377CF6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03610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B630EBB8-CEB5-4E8D-9A06-06438377CF6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39624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Try to read</a:t>
            </a:r>
            <a:r>
              <a:rPr lang="en-US" sz="2000" b="0" strike="noStrike" spc="-1" baseline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from file when the file does not exist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9A3B7B5C-4FE7-427D-BDD2-2865C7667CB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Try to read</a:t>
            </a:r>
            <a:r>
              <a:rPr lang="en-US" sz="2000" b="0" strike="noStrike" spc="-1" baseline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from file when the file does not exist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9A3B7B5C-4FE7-427D-BDD2-2865C7667CB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71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A3EC0271-79ED-48A4-A24E-5240669E6027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340987E2-1337-49CA-ACF8-6BA2085908F3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C266F0AE-5ED4-467A-AB94-658D60AC6576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pPr marL="216000" indent="-215280">
              <a:lnSpc>
                <a:spcPct val="100000"/>
              </a:lnSpc>
            </a:pPr>
            <a:r>
              <a:rPr lang="en-US" sz="20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</a:rPr>
              <a:t>IOException </a:t>
            </a:r>
            <a:r>
              <a:rPr lang="en-US" sz="2000" b="0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</a:rPr>
              <a:t>Signals that an I/O exception of some sort has occurred. This class is the general class of exceptions produced by failed or interrupted I/O operations. 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When having multiple catch statements be sure to move from more specific to more general.</a:t>
            </a:r>
          </a:p>
          <a:p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 is helpful to know the more specific type of exception as it may have features unknown as more a general type of exception.</a:t>
            </a:r>
          </a:p>
          <a:p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first catch that matches the type will be the only one that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excecutes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40B497DE-A164-4D94-A609-3C0CF437DB1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0:28-0:35 work time</a:t>
            </a:r>
          </a:p>
          <a:p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0:36-0:40 walkthrough part of the solution (use ink drawing mode to draw on the PPT screen)</a:t>
            </a:r>
          </a:p>
        </p:txBody>
      </p:sp>
      <p:sp>
        <p:nvSpPr>
          <p:cNvPr id="222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40B497DE-A164-4D94-A609-3C0CF437DB1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0991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685800" y="2144857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CSSE 220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1371600" y="38862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en-US" sz="25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744AC-9864-F94A-8151-D11AE683A714}"/>
              </a:ext>
            </a:extLst>
          </p:cNvPr>
          <p:cNvSpPr/>
          <p:nvPr/>
        </p:nvSpPr>
        <p:spPr>
          <a:xfrm>
            <a:off x="304260" y="5103420"/>
            <a:ext cx="8534400" cy="1468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PracticeFilesAndExceptions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PracticeFilesAndExceptionsSolution</a:t>
            </a:r>
            <a:endParaRPr 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434050" y="1079339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 try-catch statement: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try {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    // potentially “exceptional” code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} catch (</a:t>
            </a:r>
            <a:r>
              <a:rPr lang="en-US" sz="2400" b="1" i="1" strike="noStrike" spc="-1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ExceptionType</a:t>
            </a:r>
            <a:r>
              <a:rPr lang="en-US" sz="2400" b="1" i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 </a:t>
            </a:r>
            <a:r>
              <a:rPr lang="en-US" sz="2400" b="1" i="1" strike="noStrike" spc="-1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var</a:t>
            </a:r>
            <a:r>
              <a:rPr lang="en-US" sz="2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) {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    // handle exception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}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Related, try-finally for clean up: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try {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    // code that requires “clean up”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} </a:t>
            </a:r>
            <a:r>
              <a:rPr lang="en-US" sz="2400" b="1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// then maybe some catch blocks </a:t>
            </a:r>
            <a:endParaRPr lang="en-US" sz="2400" b="1" strike="noStrike" spc="-1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ea typeface="ＭＳ Ｐゴシック"/>
              <a:cs typeface="Courier New" panose="02070309020205020404" pitchFamily="49" charset="0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finally {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    // runs even if exception occurred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}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Handling Exceptions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4"/>
          <p:cNvSpPr/>
          <p:nvPr/>
        </p:nvSpPr>
        <p:spPr>
          <a:xfrm>
            <a:off x="5301205" y="2985982"/>
            <a:ext cx="3525221" cy="845238"/>
          </a:xfrm>
          <a:prstGeom prst="rect">
            <a:avLst/>
          </a:prstGeom>
          <a:gradFill>
            <a:gsLst>
              <a:gs pos="0">
                <a:srgbClr val="DCE3F6"/>
              </a:gs>
              <a:gs pos="35001">
                <a:srgbClr val="CFD9EF"/>
              </a:gs>
              <a:gs pos="100000">
                <a:srgbClr val="9EAFD6"/>
              </a:gs>
            </a:gsLst>
            <a:lin ang="5400000"/>
          </a:gradFill>
          <a:ln w="9360">
            <a:solidFill>
              <a:srgbClr val="39639D"/>
            </a:solidFill>
            <a:miter/>
          </a:ln>
          <a:effectLst>
            <a:outerShdw dist="38100" dir="5400000" rotWithShape="0">
              <a:srgbClr val="80808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Can repeat this </a:t>
            </a: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catch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part for as many different exception types as you need.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5"/>
          <p:cNvSpPr/>
          <p:nvPr/>
        </p:nvSpPr>
        <p:spPr>
          <a:xfrm>
            <a:off x="8432640" y="6334560"/>
            <a:ext cx="557640" cy="417960"/>
          </a:xfrm>
          <a:prstGeom prst="rect">
            <a:avLst/>
          </a:prstGeom>
          <a:solidFill>
            <a:srgbClr val="E46C0A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AA0C79-D04C-6200-B472-71FB1FBA4AF8}"/>
              </a:ext>
            </a:extLst>
          </p:cNvPr>
          <p:cNvSpPr txBox="1"/>
          <p:nvPr/>
        </p:nvSpPr>
        <p:spPr>
          <a:xfrm>
            <a:off x="289593" y="216805"/>
            <a:ext cx="23076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Quiz Today:</a:t>
            </a:r>
          </a:p>
          <a:p>
            <a:endParaRPr lang="en-US" sz="2800" dirty="0"/>
          </a:p>
          <a:p>
            <a:r>
              <a:rPr lang="en-US" sz="2800" dirty="0"/>
              <a:t>What does this output?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DF838F-B8B3-93FA-3C55-B55B3AB16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707" y="0"/>
            <a:ext cx="61052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966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 Activity – Part 1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75304" y="1166580"/>
            <a:ext cx="9068696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Look at the code in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FileAverage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focusing on the use of exceptions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Solve the problems in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FileBestScore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Be sure to read the instructions carefully:</a:t>
            </a:r>
          </a:p>
          <a:p>
            <a:pPr algn="l"/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*  1.  Cheating players sometimes do more than 4 rounds.  The program should</a:t>
            </a:r>
          </a:p>
          <a:p>
            <a:pPr algn="l"/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* print a warning when a cheating player is uncovered </a:t>
            </a:r>
            <a:r>
              <a:rPr lang="en-US" sz="1600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but continue the</a:t>
            </a:r>
          </a:p>
          <a:p>
            <a:pPr algn="l"/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* computation ignoring the cheating player.  </a:t>
            </a:r>
          </a:p>
          <a:p>
            <a:pPr algn="l"/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</a:p>
          <a:p>
            <a:pPr algn="l"/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* Do this by making the function </a:t>
            </a:r>
            <a:r>
              <a:rPr lang="en-US" sz="1600" b="1" u="sng" dirty="0" err="1">
                <a:solidFill>
                  <a:srgbClr val="3F5FB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computeTotal</a:t>
            </a:r>
            <a:r>
              <a:rPr lang="en-US" sz="1600" b="1" u="sng" dirty="0">
                <a:solidFill>
                  <a:srgbClr val="3F5FB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throw a </a:t>
            </a:r>
            <a:r>
              <a:rPr lang="en-US" sz="1600" b="1" u="sng" dirty="0" err="1">
                <a:solidFill>
                  <a:srgbClr val="3F5FB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IllegalArgumentException</a:t>
            </a:r>
            <a:endParaRPr lang="en-US" sz="1600" b="1" u="sng" dirty="0">
              <a:solidFill>
                <a:srgbClr val="3F5FBF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* when given a cheating record.  </a:t>
            </a:r>
            <a:r>
              <a:rPr lang="en-US" sz="1600" b="1" u="sng" dirty="0" err="1">
                <a:solidFill>
                  <a:srgbClr val="3F5FB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computeBestScore</a:t>
            </a:r>
            <a:r>
              <a:rPr lang="en-US" sz="1600" b="1" u="sng" dirty="0">
                <a:solidFill>
                  <a:srgbClr val="3F5FB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should catch the exception</a:t>
            </a: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* print a warning, and continue the computation.</a:t>
            </a:r>
          </a:p>
          <a:p>
            <a:pPr algn="l"/>
            <a:r>
              <a:rPr lang="en-US" sz="1800" dirty="0">
                <a:solidFill>
                  <a:srgbClr val="3F5FBF"/>
                </a:solidFill>
                <a:latin typeface="Consolas" panose="020B0609020204030204" pitchFamily="49" charset="0"/>
              </a:rPr>
              <a:t> *</a:t>
            </a:r>
            <a:endParaRPr lang="en-US" sz="16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* 2. If the user enters an invalid file name, the program crashes. Instead the</a:t>
            </a:r>
          </a:p>
          <a:p>
            <a:pPr algn="l"/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* program should say that the file does not exist and let the user enter a new</a:t>
            </a:r>
          </a:p>
          <a:p>
            <a:pPr algn="l"/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* name (as many times as necessary). </a:t>
            </a:r>
            <a:r>
              <a:rPr lang="en-US" sz="1600" dirty="0">
                <a:solidFill>
                  <a:srgbClr val="3F5FB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Catch a </a:t>
            </a:r>
            <a:r>
              <a:rPr lang="en-US" sz="1600" dirty="0" err="1">
                <a:solidFill>
                  <a:srgbClr val="3F5FB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FileNotFoundException</a:t>
            </a:r>
            <a:r>
              <a:rPr lang="en-US" sz="1600" dirty="0">
                <a:solidFill>
                  <a:srgbClr val="3F5FB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in main</a:t>
            </a: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to</a:t>
            </a:r>
          </a:p>
          <a:p>
            <a:pPr algn="l"/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* do this.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E0CB471-39DE-0A4C-FC73-5BA4C13032D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6061" y="1604519"/>
            <a:ext cx="8971878" cy="480703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We delayed processing the exception so we could report the player’s name (more than just that </a:t>
            </a:r>
            <a:r>
              <a:rPr lang="en-US" sz="2800" i="1" dirty="0"/>
              <a:t>someone</a:t>
            </a:r>
            <a:r>
              <a:rPr lang="en-US" sz="2800" dirty="0"/>
              <a:t> cheated)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What if we wanted to report the player’s name AND </a:t>
            </a:r>
            <a:r>
              <a:rPr lang="en-US" sz="2800" b="1" i="1" dirty="0"/>
              <a:t>how badly </a:t>
            </a:r>
            <a:r>
              <a:rPr lang="en-US" sz="2800" dirty="0"/>
              <a:t>they cheated?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This requires us to pass such information as data stored </a:t>
            </a:r>
            <a:r>
              <a:rPr lang="en-US" sz="2800" i="1" dirty="0"/>
              <a:t>inside</a:t>
            </a:r>
            <a:r>
              <a:rPr lang="en-US" sz="2800" dirty="0"/>
              <a:t> the exception object. To do this, let’s make a new class: </a:t>
            </a:r>
            <a:r>
              <a:rPr lang="en-US" sz="2800" dirty="0" err="1">
                <a:latin typeface="Consolas" panose="020B0609020204030204" pitchFamily="49" charset="0"/>
              </a:rPr>
              <a:t>TooManyScoresException</a:t>
            </a:r>
            <a:endParaRPr lang="en-US" sz="2800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+mj-lt"/>
              </a:rPr>
              <a:t>When we create one we can define the number of actual and allowed scores and then create a method to report that information as needed</a:t>
            </a: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3900E0CC-B32F-4F10-213B-B7B9D20B8BF1}"/>
              </a:ext>
            </a:extLst>
          </p:cNvPr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 Activity – Part 2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788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32DFD-9C15-7FAC-BF2C-D2E3FE7A8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Milestone 1 Requirements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103E3-E27A-D95A-A260-87280C85FB38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44943" y="4305292"/>
            <a:ext cx="8053753" cy="1668026"/>
          </a:xfrm>
        </p:spPr>
        <p:txBody>
          <a:bodyPr/>
          <a:lstStyle/>
          <a:p>
            <a:r>
              <a:rPr lang="en-US" sz="3200" dirty="0"/>
              <a:t>You may want to brainstorm with your team.</a:t>
            </a:r>
          </a:p>
          <a:p>
            <a:r>
              <a:rPr lang="en-US" sz="3200" dirty="0"/>
              <a:t>What kind of exceptions should occur?</a:t>
            </a:r>
          </a:p>
          <a:p>
            <a:r>
              <a:rPr lang="en-US" sz="3200" dirty="0"/>
              <a:t>What should happen when they occur?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EECB26-34C6-57B9-88EE-E87D1C4806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72"/>
          <a:stretch/>
        </p:blipFill>
        <p:spPr>
          <a:xfrm>
            <a:off x="103138" y="1258951"/>
            <a:ext cx="8937724" cy="251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10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334851" y="223165"/>
            <a:ext cx="86857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 – What, When, Why, How?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Used to signal that something in a called operation has gone wrong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 error has occurred that cannot be handled in a called operation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Why: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 b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reaks the execution flow and passes exception up the call stack to the calling operation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 – How?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457200" y="1342623"/>
            <a:ext cx="8228520" cy="495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 code for throwing an exception:</a:t>
            </a:r>
            <a:b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throw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new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EOFException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(“Missing column”);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 code for handling (catching) an exception:</a:t>
            </a:r>
            <a:b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6075">
              <a:lnSpc>
                <a:spcPct val="100000"/>
              </a:lnSpc>
              <a:tabLst>
                <a:tab pos="67945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try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{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6075">
              <a:lnSpc>
                <a:spcPct val="100000"/>
              </a:lnSpc>
              <a:tabLst>
                <a:tab pos="67945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// Caller makes call(s) to operation(s) </a:t>
            </a:r>
          </a:p>
          <a:p>
            <a:pPr marL="346075">
              <a:lnSpc>
                <a:spcPct val="100000"/>
              </a:lnSpc>
              <a:tabLst>
                <a:tab pos="679450" algn="l"/>
              </a:tabLst>
            </a:pPr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// 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that can</a:t>
            </a:r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throw an exception(s)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6075">
              <a:lnSpc>
                <a:spcPct val="100000"/>
              </a:lnSpc>
              <a:tabLst>
                <a:tab pos="67945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}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6075">
              <a:lnSpc>
                <a:spcPct val="100000"/>
              </a:lnSpc>
              <a:tabLst>
                <a:tab pos="67945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catch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(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ExceptionType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ex) {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6075">
              <a:lnSpc>
                <a:spcPct val="100000"/>
              </a:lnSpc>
              <a:tabLst>
                <a:tab pos="67945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// Caller code that attem</a:t>
            </a:r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pts to recover</a:t>
            </a:r>
          </a:p>
          <a:p>
            <a:pPr marL="346075">
              <a:lnSpc>
                <a:spcPct val="100000"/>
              </a:lnSpc>
              <a:tabLst>
                <a:tab pos="67945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// from the exception</a:t>
            </a:r>
          </a:p>
          <a:p>
            <a:pPr marL="346075">
              <a:lnSpc>
                <a:spcPct val="100000"/>
              </a:lnSpc>
              <a:tabLst>
                <a:tab pos="67945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} // end try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8432640" y="6334560"/>
            <a:ext cx="557640" cy="417960"/>
          </a:xfrm>
          <a:prstGeom prst="rect">
            <a:avLst/>
          </a:prstGeom>
          <a:solidFill>
            <a:srgbClr val="E46C0A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2984F10-98D6-E343-AA13-E56FA9F902F4}"/>
              </a:ext>
            </a:extLst>
          </p:cNvPr>
          <p:cNvCxnSpPr/>
          <p:nvPr/>
        </p:nvCxnSpPr>
        <p:spPr>
          <a:xfrm>
            <a:off x="592428" y="2382592"/>
            <a:ext cx="790762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 Handling – How?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457200" y="1600200"/>
            <a:ext cx="8228520" cy="495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 you write code in the catch part of a try-catch block, you can attempt to:</a:t>
            </a: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515430" indent="-514350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Recover from the error discovered in the caller</a:t>
            </a:r>
          </a:p>
          <a:p>
            <a:pPr marL="515430" indent="-514350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 recover, and have the app exit gracefully, e.g., close all open scanners, files, etc., then exit the app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8432640" y="6334560"/>
            <a:ext cx="557640" cy="417960"/>
          </a:xfrm>
          <a:prstGeom prst="rect">
            <a:avLst/>
          </a:prstGeom>
          <a:solidFill>
            <a:srgbClr val="E46C0A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07315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 happens when </a:t>
            </a:r>
            <a:r>
              <a:rPr lang="en-US" sz="4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</a:t>
            </a: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exception is thrown?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457200" y="1600200"/>
            <a:ext cx="8228520" cy="39119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tabLst>
                <a:tab pos="333375" algn="l"/>
                <a:tab pos="67945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Scanner s1;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3375" algn="l"/>
                <a:tab pos="67945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try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{			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3375" algn="l"/>
                <a:tab pos="67945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 s1 =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new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Scanner(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new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File(“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test.txt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”);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3375" algn="l"/>
                <a:tab pos="67945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// code for reading lines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3375" algn="l"/>
                <a:tab pos="67945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}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catch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(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IOException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ex) {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3375" algn="l"/>
                <a:tab pos="67945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JOptionPane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3375" algn="l"/>
                <a:tab pos="67945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	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showMessageDialog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("File not found.");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3375" algn="l"/>
                <a:tab pos="67945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}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finally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{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3375" algn="l"/>
                <a:tab pos="67945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s1.close();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3375" algn="l"/>
                <a:tab pos="67945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} // end try-catch-finally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9" name="CustomShape 3"/>
          <p:cNvSpPr/>
          <p:nvPr/>
        </p:nvSpPr>
        <p:spPr>
          <a:xfrm rot="20547809">
            <a:off x="4607701" y="1599257"/>
            <a:ext cx="3072564" cy="409793"/>
          </a:xfrm>
          <a:prstGeom prst="lef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this line is successful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4"/>
          <p:cNvSpPr/>
          <p:nvPr/>
        </p:nvSpPr>
        <p:spPr>
          <a:xfrm rot="295159">
            <a:off x="5566363" y="2851667"/>
            <a:ext cx="2513520" cy="381070"/>
          </a:xfrm>
          <a:prstGeom prst="lef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Code continues 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5"/>
          <p:cNvSpPr/>
          <p:nvPr/>
        </p:nvSpPr>
        <p:spPr>
          <a:xfrm>
            <a:off x="3027488" y="4520484"/>
            <a:ext cx="3885120" cy="426107"/>
          </a:xfrm>
          <a:prstGeom prst="lef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runs after code in try completes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6"/>
          <p:cNvSpPr/>
          <p:nvPr/>
        </p:nvSpPr>
        <p:spPr>
          <a:xfrm rot="245414">
            <a:off x="5315756" y="3284111"/>
            <a:ext cx="3047040" cy="463345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catch never executes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9CA714-7E86-A246-A57F-5BA36486D2CF}"/>
              </a:ext>
            </a:extLst>
          </p:cNvPr>
          <p:cNvSpPr txBox="1"/>
          <p:nvPr/>
        </p:nvSpPr>
        <p:spPr>
          <a:xfrm>
            <a:off x="476518" y="5705341"/>
            <a:ext cx="7688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Execution Progression: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try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block, then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finally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block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 happens when exception is thrown?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457200" y="1600200"/>
            <a:ext cx="8228520" cy="510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tabLst>
                <a:tab pos="331788" algn="l"/>
                <a:tab pos="674688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Scanner s1;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1788" algn="l"/>
                <a:tab pos="674688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try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{			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1788" algn="l"/>
                <a:tab pos="674688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 s1 =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new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Scanner(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new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File(“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test.txt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”);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1788" algn="l"/>
                <a:tab pos="674688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// code for reading lines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1788" algn="l"/>
                <a:tab pos="674688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}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catch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(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IOException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ex) {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1788" algn="l"/>
                <a:tab pos="674688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JOptionPane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1788" algn="l"/>
                <a:tab pos="674688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	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showMessageDialog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("File not found.");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1788" algn="l"/>
                <a:tab pos="674688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}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finally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{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1788" algn="l"/>
                <a:tab pos="674688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s1.close();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1788" algn="l"/>
                <a:tab pos="674688" algn="l"/>
              </a:tabLst>
            </a:pPr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} // end try-catch-finally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5" name="CustomShape 3"/>
          <p:cNvSpPr/>
          <p:nvPr/>
        </p:nvSpPr>
        <p:spPr>
          <a:xfrm rot="20599371">
            <a:off x="4480487" y="1655180"/>
            <a:ext cx="3047040" cy="435864"/>
          </a:xfrm>
          <a:prstGeom prst="lef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this line throws exception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4"/>
          <p:cNvSpPr/>
          <p:nvPr/>
        </p:nvSpPr>
        <p:spPr>
          <a:xfrm rot="347655">
            <a:off x="5211461" y="4249960"/>
            <a:ext cx="3486970" cy="425269"/>
          </a:xfrm>
          <a:prstGeom prst="lef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Code in </a:t>
            </a:r>
            <a:r>
              <a:rPr lang="en-US" sz="1800" b="0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catch</a:t>
            </a: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is executed next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5"/>
          <p:cNvSpPr/>
          <p:nvPr/>
        </p:nvSpPr>
        <p:spPr>
          <a:xfrm rot="841812">
            <a:off x="3021147" y="4986313"/>
            <a:ext cx="3427920" cy="435778"/>
          </a:xfrm>
          <a:prstGeom prst="lef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After catch is executed, this runs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6"/>
          <p:cNvSpPr/>
          <p:nvPr/>
        </p:nvSpPr>
        <p:spPr>
          <a:xfrm rot="640300">
            <a:off x="5399219" y="3044142"/>
            <a:ext cx="3732840" cy="477602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Code after exception never executes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B45FD2-55DF-7648-A9C4-18D44243D0DB}"/>
              </a:ext>
            </a:extLst>
          </p:cNvPr>
          <p:cNvSpPr txBox="1"/>
          <p:nvPr/>
        </p:nvSpPr>
        <p:spPr>
          <a:xfrm>
            <a:off x="476518" y="5705341"/>
            <a:ext cx="7688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Execution Progression: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try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block,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catch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block , then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finally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block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457200" y="274680"/>
            <a:ext cx="822852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 exception is not handled?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04920" y="914400"/>
            <a:ext cx="8380800" cy="594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tabLst>
                <a:tab pos="215900" algn="l"/>
                <a:tab pos="560388" algn="l"/>
              </a:tabLst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public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String </a:t>
            </a:r>
            <a:r>
              <a:rPr lang="en-US" sz="20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readData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(String filename) 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215900" algn="l"/>
                <a:tab pos="560388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		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throws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</a:t>
            </a:r>
            <a:r>
              <a:rPr lang="en-US" sz="20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IOException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{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215900" algn="l"/>
                <a:tab pos="560388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Scanner s1 = 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new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Scanner(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new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File(filename));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215900" algn="l"/>
                <a:tab pos="560388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// code for reading lines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215900" algn="l"/>
                <a:tab pos="560388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s1.close();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215900" algn="l"/>
                <a:tab pos="560388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}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main -&gt; </a:t>
            </a:r>
            <a:r>
              <a:rPr lang="en-US" sz="32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readAllFiles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-&gt; </a:t>
            </a:r>
            <a:r>
              <a:rPr lang="en-US" sz="32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readData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 rot="609716">
            <a:off x="5181480" y="2013995"/>
            <a:ext cx="3047040" cy="395895"/>
          </a:xfrm>
          <a:prstGeom prst="lef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this line throws exception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 rot="644798">
            <a:off x="3188069" y="2064017"/>
            <a:ext cx="3787845" cy="104472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Client code after the call</a:t>
            </a: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does not execute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5"/>
          <p:cNvSpPr/>
          <p:nvPr/>
        </p:nvSpPr>
        <p:spPr>
          <a:xfrm rot="10800000">
            <a:off x="3353045" y="4048443"/>
            <a:ext cx="1215000" cy="73044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4" name="CustomShape 6"/>
          <p:cNvSpPr/>
          <p:nvPr/>
        </p:nvSpPr>
        <p:spPr>
          <a:xfrm>
            <a:off x="1921398" y="5393802"/>
            <a:ext cx="5992546" cy="12269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 exception is unhandled in </a:t>
            </a:r>
            <a:r>
              <a:rPr lang="en-US" sz="18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readData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then it bounces to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calling method, and then on up the call stack to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main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does not catch it, then program crashes with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 exception error</a:t>
            </a:r>
          </a:p>
        </p:txBody>
      </p:sp>
      <p:sp>
        <p:nvSpPr>
          <p:cNvPr id="185" name="CustomShape 7"/>
          <p:cNvSpPr/>
          <p:nvPr/>
        </p:nvSpPr>
        <p:spPr>
          <a:xfrm rot="10800000">
            <a:off x="885350" y="4025294"/>
            <a:ext cx="1215000" cy="73044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23880" indent="-513360">
              <a:lnSpc>
                <a:spcPct val="100000"/>
              </a:lnSpc>
              <a:buClr>
                <a:srgbClr val="800000"/>
              </a:buClr>
              <a:buFont typeface="Calibri"/>
              <a:buAutoNum type="arabicPeriod"/>
            </a:pPr>
            <a:r>
              <a:rPr lang="en-US" sz="3200" b="1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Checked exceptions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compiler </a:t>
            </a:r>
            <a:r>
              <a:rPr lang="en-US" sz="32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checks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that calling code </a:t>
            </a: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has try-catch to catch the exception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172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Used for </a:t>
            </a:r>
            <a:r>
              <a:rPr lang="en-US" sz="2800" b="1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expected</a:t>
            </a:r>
            <a:r>
              <a:rPr lang="en-US" sz="28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problems – e.g., opening files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24870" indent="-514350">
              <a:lnSpc>
                <a:spcPct val="100000"/>
              </a:lnSpc>
              <a:buClr>
                <a:srgbClr val="800000"/>
              </a:buClr>
              <a:buFont typeface="+mj-lt"/>
              <a:buAutoNum type="arabicPeriod" startAt="2"/>
            </a:pPr>
            <a:r>
              <a:rPr lang="en-US" sz="3200" b="1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Unchecked exceptions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: compiler lets us ignore these if we want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172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Used for fatal or avoidable problems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172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Are subclasses of </a:t>
            </a:r>
            <a:r>
              <a:rPr lang="en-US" sz="28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RunTimeException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or Error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Two Kinds of Exceptions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457200" y="990720"/>
            <a:ext cx="8478456" cy="534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9440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Dealing with </a:t>
            </a:r>
            <a:r>
              <a:rPr lang="en-US" sz="32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checked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exceptions	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44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8520" indent="-28944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Can </a:t>
            </a:r>
            <a:r>
              <a:rPr lang="en-US" sz="3200" b="1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propagate</a:t>
            </a:r>
            <a:r>
              <a:rPr lang="en-US" sz="32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the exception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500" lvl="1" indent="-274638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By declaring that our method will pass any exceptions along…</a:t>
            </a:r>
            <a:b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r>
              <a:rPr lang="en-US" sz="20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public void </a:t>
            </a:r>
            <a:r>
              <a:rPr lang="en-US" sz="2000" b="1" strike="noStrike" spc="-1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loadGameState</a:t>
            </a:r>
            <a:r>
              <a:rPr lang="en-US" sz="20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() throws </a:t>
            </a:r>
            <a:r>
              <a:rPr lang="en-US" sz="2000" b="1" strike="noStrike" spc="-1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IOException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500" indent="-274638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500" lvl="1" indent="-274638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Used when our code isn’t able to rectify the problem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23430" indent="-514350">
              <a:lnSpc>
                <a:spcPct val="100000"/>
              </a:lnSpc>
              <a:buClr>
                <a:srgbClr val="000000"/>
              </a:buClr>
              <a:buFont typeface="+mj-lt"/>
              <a:buAutoNum type="arabicPeriod" startAt="2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Can </a:t>
            </a:r>
            <a:r>
              <a:rPr lang="en-US" sz="32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handle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the exception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Used when our method can rectify the problem</a:t>
            </a: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By including a try-catch in our method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457200" y="124209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Tale of Two Choices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8432640" y="6334560"/>
            <a:ext cx="557640" cy="417960"/>
          </a:xfrm>
          <a:prstGeom prst="rect">
            <a:avLst/>
          </a:prstGeom>
          <a:solidFill>
            <a:srgbClr val="E46C0A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Q6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2268592-E3A2-8047-BEBE-6B7F6D49E9FC}"/>
              </a:ext>
            </a:extLst>
          </p:cNvPr>
          <p:cNvSpPr/>
          <p:nvPr/>
        </p:nvSpPr>
        <p:spPr>
          <a:xfrm>
            <a:off x="5324354" y="3136738"/>
            <a:ext cx="2905246" cy="3009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F5D67EC-4CFC-3045-B4FA-37D57F790360}"/>
              </a:ext>
            </a:extLst>
          </p:cNvPr>
          <p:cNvSpPr/>
          <p:nvPr/>
        </p:nvSpPr>
        <p:spPr>
          <a:xfrm>
            <a:off x="2850037" y="2581154"/>
            <a:ext cx="2381720" cy="520861"/>
          </a:xfrm>
          <a:custGeom>
            <a:avLst/>
            <a:gdLst>
              <a:gd name="connsiteX0" fmla="*/ 43634 w 2381720"/>
              <a:gd name="connsiteY0" fmla="*/ 0 h 520861"/>
              <a:gd name="connsiteX1" fmla="*/ 170955 w 2381720"/>
              <a:gd name="connsiteY1" fmla="*/ 162046 h 520861"/>
              <a:gd name="connsiteX2" fmla="*/ 1421021 w 2381720"/>
              <a:gd name="connsiteY2" fmla="*/ 127322 h 520861"/>
              <a:gd name="connsiteX3" fmla="*/ 2381720 w 2381720"/>
              <a:gd name="connsiteY3" fmla="*/ 520861 h 520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1720" h="520861">
                <a:moveTo>
                  <a:pt x="43634" y="0"/>
                </a:moveTo>
                <a:cubicBezTo>
                  <a:pt x="-7488" y="70413"/>
                  <a:pt x="-58609" y="140826"/>
                  <a:pt x="170955" y="162046"/>
                </a:cubicBezTo>
                <a:cubicBezTo>
                  <a:pt x="400519" y="183266"/>
                  <a:pt x="1052560" y="67520"/>
                  <a:pt x="1421021" y="127322"/>
                </a:cubicBezTo>
                <a:cubicBezTo>
                  <a:pt x="1789482" y="187125"/>
                  <a:pt x="2085601" y="353993"/>
                  <a:pt x="2381720" y="52086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8" ma:contentTypeDescription="Create a new document." ma:contentTypeScope="" ma:versionID="ecce54155d2ea7caa9aed06c8b6b9867">
  <xsd:schema xmlns:xsd="http://www.w3.org/2001/XMLSchema" xmlns:xs="http://www.w3.org/2001/XMLSchema" xmlns:p="http://schemas.microsoft.com/office/2006/metadata/properties" xmlns:ns2="08600313-7276-4ca7-b5d3-7d86193ee0ac" xmlns:ns3="820f9cb1-409d-4c4b-8197-1d4f7dd48124" targetNamespace="http://schemas.microsoft.com/office/2006/metadata/properties" ma:root="true" ma:fieldsID="bfd7385540b70b2fe84ac888cc214377" ns2:_="" ns3:_="">
    <xsd:import namespace="08600313-7276-4ca7-b5d3-7d86193ee0ac"/>
    <xsd:import namespace="820f9cb1-409d-4c4b-8197-1d4f7dd481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1a83542-6b13-4414-947d-2211b265f7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f9cb1-409d-4c4b-8197-1d4f7dd4812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e4b8413-bde8-45bb-ad7f-2c4efb398c4d}" ma:internalName="TaxCatchAll" ma:showField="CatchAllData" ma:web="820f9cb1-409d-4c4b-8197-1d4f7dd48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20f9cb1-409d-4c4b-8197-1d4f7dd48124" xsi:nil="true"/>
    <lcf76f155ced4ddcb4097134ff3c332f xmlns="08600313-7276-4ca7-b5d3-7d86193ee0a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4EDD9DE-4993-48BD-A320-B7ED6C2510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820f9cb1-409d-4c4b-8197-1d4f7dd481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B957A52-5263-4C13-94EC-BADD6AC559B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C30A03-96C5-4843-A046-F16D54BDCFE9}">
  <ds:schemaRefs>
    <ds:schemaRef ds:uri="http://schemas.microsoft.com/office/2006/metadata/properties"/>
    <ds:schemaRef ds:uri="http://schemas.microsoft.com/office/infopath/2007/PartnerControls"/>
    <ds:schemaRef ds:uri="820f9cb1-409d-4c4b-8197-1d4f7dd48124"/>
    <ds:schemaRef ds:uri="08600313-7276-4ca7-b5d3-7d86193ee0a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596</TotalTime>
  <Words>1184</Words>
  <Application>Microsoft Office PowerPoint</Application>
  <PresentationFormat>On-screen Show (4:3)</PresentationFormat>
  <Paragraphs>174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Consolas</vt:lpstr>
      <vt:lpstr>Courier New</vt:lpstr>
      <vt:lpstr>Lucida Sans Typewriter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From Milestone 1 Requirements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Delvin Defoe</dc:creator>
  <dc:description/>
  <cp:lastModifiedBy>Yoder, Jason</cp:lastModifiedBy>
  <cp:revision>11</cp:revision>
  <cp:lastPrinted>2012-01-26T10:38:16Z</cp:lastPrinted>
  <dcterms:created xsi:type="dcterms:W3CDTF">2011-04-27T01:38:22Z</dcterms:created>
  <dcterms:modified xsi:type="dcterms:W3CDTF">2024-04-30T15:51:53Z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  <property fmtid="{D5CDD505-2E9C-101B-9397-08002B2CF9AE}" pid="12" name="_TemplateID">
    <vt:lpwstr>TC101671231033</vt:lpwstr>
  </property>
  <property fmtid="{D5CDD505-2E9C-101B-9397-08002B2CF9AE}" pid="13" name="ContentTypeId">
    <vt:lpwstr>0x0101004285D81DBE5F5A448E892B34D6B8CF20</vt:lpwstr>
  </property>
</Properties>
</file>