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3" r:id="rId4"/>
  </p:sldMasterIdLst>
  <p:notesMasterIdLst>
    <p:notesMasterId r:id="rId16"/>
  </p:notesMasterIdLst>
  <p:handoutMasterIdLst>
    <p:handoutMasterId r:id="rId17"/>
  </p:handoutMasterIdLst>
  <p:sldIdLst>
    <p:sldId id="256" r:id="rId5"/>
    <p:sldId id="403" r:id="rId6"/>
    <p:sldId id="404" r:id="rId7"/>
    <p:sldId id="405" r:id="rId8"/>
    <p:sldId id="381" r:id="rId9"/>
    <p:sldId id="402" r:id="rId10"/>
    <p:sldId id="288" r:id="rId11"/>
    <p:sldId id="401" r:id="rId12"/>
    <p:sldId id="382" r:id="rId13"/>
    <p:sldId id="380" r:id="rId14"/>
    <p:sldId id="273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9070" autoAdjust="0"/>
  </p:normalViewPr>
  <p:slideViewPr>
    <p:cSldViewPr snapToGrid="0">
      <p:cViewPr varScale="1">
        <p:scale>
          <a:sx n="48" d="100"/>
          <a:sy n="48" d="100"/>
        </p:scale>
        <p:origin x="1291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7CA038F7-D685-4C83-9D06-CE4A93A3B711}"/>
    <pc:docChg chg="modSld">
      <pc:chgData name="Yoder, Jason" userId="28f4d4d8-da04-4f86-b14d-a21675737bc5" providerId="ADAL" clId="{7CA038F7-D685-4C83-9D06-CE4A93A3B711}" dt="2023-11-21T17:24:19.445" v="54" actId="6549"/>
      <pc:docMkLst>
        <pc:docMk/>
      </pc:docMkLst>
      <pc:sldChg chg="modSp mod">
        <pc:chgData name="Yoder, Jason" userId="28f4d4d8-da04-4f86-b14d-a21675737bc5" providerId="ADAL" clId="{7CA038F7-D685-4C83-9D06-CE4A93A3B711}" dt="2023-11-21T17:24:19.445" v="54" actId="6549"/>
        <pc:sldMkLst>
          <pc:docMk/>
          <pc:sldMk cId="0" sldId="256"/>
        </pc:sldMkLst>
        <pc:spChg chg="mod">
          <ac:chgData name="Yoder, Jason" userId="28f4d4d8-da04-4f86-b14d-a21675737bc5" providerId="ADAL" clId="{7CA038F7-D685-4C83-9D06-CE4A93A3B711}" dt="2023-11-21T17:24:19.445" v="54" actId="6549"/>
          <ac:spMkLst>
            <pc:docMk/>
            <pc:sldMk cId="0" sldId="256"/>
            <ac:spMk id="5" creationId="{B3CCB087-C83B-2E4F-B6C1-A2651B16F44F}"/>
          </ac:spMkLst>
        </pc:spChg>
      </pc:sldChg>
    </pc:docChg>
  </pc:docChgLst>
  <pc:docChgLst>
    <pc:chgData name="Korinek, Adam" userId="S::korineaj@rose-hulman.edu::a98ddd77-be9c-4186-9ea9-5e52026b75b2" providerId="AD" clId="Web-{8499BA59-1E0C-4156-BC6F-91B9428AF3F6}"/>
    <pc:docChg chg="modSld">
      <pc:chgData name="Korinek, Adam" userId="S::korineaj@rose-hulman.edu::a98ddd77-be9c-4186-9ea9-5e52026b75b2" providerId="AD" clId="Web-{8499BA59-1E0C-4156-BC6F-91B9428AF3F6}" dt="2021-10-07T12:50:39.432" v="4" actId="20577"/>
      <pc:docMkLst>
        <pc:docMk/>
      </pc:docMkLst>
      <pc:sldChg chg="modSp">
        <pc:chgData name="Korinek, Adam" userId="S::korineaj@rose-hulman.edu::a98ddd77-be9c-4186-9ea9-5e52026b75b2" providerId="AD" clId="Web-{8499BA59-1E0C-4156-BC6F-91B9428AF3F6}" dt="2021-10-07T12:50:39.432" v="4" actId="20577"/>
        <pc:sldMkLst>
          <pc:docMk/>
          <pc:sldMk cId="1512040240" sldId="380"/>
        </pc:sldMkLst>
        <pc:spChg chg="mod">
          <ac:chgData name="Korinek, Adam" userId="S::korineaj@rose-hulman.edu::a98ddd77-be9c-4186-9ea9-5e52026b75b2" providerId="AD" clId="Web-{8499BA59-1E0C-4156-BC6F-91B9428AF3F6}" dt="2021-10-07T12:50:39.432" v="4" actId="20577"/>
          <ac:spMkLst>
            <pc:docMk/>
            <pc:sldMk cId="1512040240" sldId="38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97D6E1B-20DE-4CB0-8EAD-1E3F163EE0B0}" type="datetimeFigureOut">
              <a:rPr lang="en-US"/>
              <a:pPr>
                <a:defRPr/>
              </a:pPr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09AA4A5-8935-41EF-85BC-3D8FB2F9E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E80339C-5766-487C-A50E-B79DCB765551}" type="datetimeFigureOut">
              <a:rPr lang="en-US"/>
              <a:pPr>
                <a:defRPr/>
              </a:pPr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8" tIns="44904" rIns="89808" bIns="4490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8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A7F4447-3C62-46B7-AE80-9244D3371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9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Bring hardcopy of </a:t>
            </a:r>
            <a:r>
              <a:rPr lang="en-US" err="1"/>
              <a:t>BreakfastMain</a:t>
            </a:r>
            <a:r>
              <a:rPr lang="en-US" baseline="0"/>
              <a:t> </a:t>
            </a:r>
            <a:r>
              <a:rPr lang="en-US"/>
              <a:t>from </a:t>
            </a:r>
            <a:r>
              <a:rPr lang="en-US" err="1"/>
              <a:t>EventBasedProgrammingSolution</a:t>
            </a:r>
            <a:r>
              <a:rPr lang="en-US"/>
              <a:t>.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Stay focused.  No time for tangents.  Give them time to work at the end.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8CC908-311D-4078-9476-7CF3BBA88EFB}" type="slidenum">
              <a:rPr lang="en-US" smtClean="0">
                <a:latin typeface="Calibri" pitchFamily="34" charset="0"/>
              </a:rPr>
              <a:pPr eaLnBrk="1" hangingPunct="1"/>
              <a:t>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9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you find it helpful you can ask:</a:t>
            </a:r>
          </a:p>
          <a:p>
            <a:endParaRPr lang="en-US"/>
          </a:p>
          <a:p>
            <a:r>
              <a:rPr lang="en-US"/>
              <a:t>If I run</a:t>
            </a:r>
            <a:r>
              <a:rPr lang="en-US" baseline="0"/>
              <a:t> “Pet p = new Dog();”</a:t>
            </a:r>
          </a:p>
          <a:p>
            <a:r>
              <a:rPr lang="en-US" baseline="0"/>
              <a:t>What is the type?  (confusion… Both?) </a:t>
            </a:r>
          </a:p>
          <a:p>
            <a:endParaRPr lang="en-US"/>
          </a:p>
          <a:p>
            <a:r>
              <a:rPr lang="en-US"/>
              <a:t>There is a declared (Pet) and actual (Dog) type.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Now that we have developed an interface, let’s implement the changes in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89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 is Coupling,</a:t>
            </a:r>
            <a:r>
              <a:rPr lang="en-US" baseline="0" dirty="0"/>
              <a:t> a</a:t>
            </a:r>
            <a:r>
              <a:rPr lang="en-US" dirty="0"/>
              <a:t>lso</a:t>
            </a:r>
            <a:r>
              <a:rPr lang="en-US" baseline="0" dirty="0"/>
              <a:t> dependencies would be a good answer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5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6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1D986-7C14-4C13-8545-E479D37A1C3D}" type="datetime2">
              <a:rPr lang="en-US" smtClean="0"/>
              <a:pPr>
                <a:defRPr/>
              </a:pPr>
              <a:t>Monday, April 21,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BA60D-6A71-46A5-8D20-231BF6D014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F6BFA-F3E1-4AAC-A83B-D034B1EFEEE6}" type="datetime2">
              <a:rPr lang="en-US" smtClean="0"/>
              <a:pPr>
                <a:defRPr/>
              </a:pPr>
              <a:t>Monday, April 21,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5E6CB-E0C8-429F-8AFD-7862700D27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286FE8-D373-40F3-BF90-0EFFBEF099F0}" type="datetime2">
              <a:rPr lang="en-US" smtClean="0"/>
              <a:pPr>
                <a:defRPr/>
              </a:pPr>
              <a:t>Monday, April 21,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E33E8-62E7-4094-A67A-82B5F590FA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8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CE2D4-A2BF-4BEC-BE5D-0CF61DA97AF2}" type="datetime2">
              <a:rPr lang="en-US" smtClean="0"/>
              <a:pPr>
                <a:defRPr/>
              </a:pPr>
              <a:t>Monday, April 21,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96BF8A-A3AF-4BE7-81D4-DFE4F5A487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6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33CDD0-23FC-4A33-892A-0D3CBDD25183}" type="datetime2">
              <a:rPr lang="en-US" smtClean="0"/>
              <a:pPr>
                <a:defRPr/>
              </a:pPr>
              <a:t>Monday, April 21,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C1F1F-6CEB-4F05-A73F-1AB8DD6A68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64A174-5921-46F7-A48F-B82AB6D18B06}" type="datetime2">
              <a:rPr lang="en-US" smtClean="0"/>
              <a:pPr>
                <a:defRPr/>
              </a:pPr>
              <a:t>Monday, April 21,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BD886-D694-4446-94F5-150D163E36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0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83EDBD-4E4A-4BB0-BC5E-B06C392D6289}" type="datetime2">
              <a:rPr lang="en-US" smtClean="0"/>
              <a:pPr>
                <a:defRPr/>
              </a:pPr>
              <a:t>Monday, April 21,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4C682-E34A-4F7C-9EAD-01FBD6161C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2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6166F6-E270-4C9F-86B9-3DBCBB826508}" type="datetime2">
              <a:rPr lang="en-US" smtClean="0"/>
              <a:pPr>
                <a:defRPr/>
              </a:pPr>
              <a:t>Monday, April 21,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D20CB-09CD-471C-940D-62B71E7DB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372A06-2A06-4FCD-AE48-DDE667A5944F}" type="datetime2">
              <a:rPr lang="en-US" smtClean="0"/>
              <a:pPr>
                <a:defRPr/>
              </a:pPr>
              <a:t>Monday, April 21,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0D83C-6418-4ED0-A5BB-23ADFFC840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1B0C0F-9809-4923-B4DA-1D0FB14A3C4D}" type="datetime2">
              <a:rPr lang="en-US" smtClean="0"/>
              <a:pPr>
                <a:defRPr/>
              </a:pPr>
              <a:t>Monday, April 21,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8E04D-A2C1-47DD-A267-D84D399F08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53764D-08CF-46AE-B75D-122F9FF492FC}" type="datetime2">
              <a:rPr lang="en-US" smtClean="0"/>
              <a:pPr>
                <a:defRPr/>
              </a:pPr>
              <a:t>Monday, April 21,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E2B06-86E8-44C2-98D1-83D7BA3A08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2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0A7DD2-62DE-4A10-98EA-F6A99BDC9CC7}" type="datetime2">
              <a:rPr lang="en-US" smtClean="0"/>
              <a:pPr>
                <a:defRPr/>
              </a:pPr>
              <a:t>Monday, April 21,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BA2FEE7-9B26-4106-9CAC-FFC69B0916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img/TL91JiCm4Bpx5QkU72JwWAgAAW6LE82Gk75RacsmajYHlKL2mD_PJLkRWdg9FJEUqNgSJMACl1y7athd9umuGkAFWUGRNJChfXam9NWYVa3dFmt0Y3q9JBQ25Rm7rmgt8sh_SatOUrRo3jdvhaZVfz2N47gYYQB6UXn9binP9QgIRIVYgYGS1xgkYyFa7IoNjOwSZyt4RUZEy0to6Twwz9O92LvSBGuXOfG3NuT8SHMWbeACkVTCSOSDAORrsfrmNUiTWP2t8RIsoYs1o_siu3M4WT0htH4_IW7AFijZ-AxK9kFCOSV6SeBkHREp05KnoCWN3QBzD-YrBZfK_6NPa6_rH_a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www.plantuml.com/plantuml/img/hPB1JiCm38RlUGfhfnI9FK0EqoHWDn0IDswcyKhKDfcQ30cXlJjso6WNQRTTKlTpy__ndsvZmYaTnq75tla3JZX2JDy3yJgvDdTKEs2Cy4hf6Pt_KG0ZziIlKJTWu2iuosnFP6lMXgDF0fymET_DhLFHV0-X9phG12BhSIH-p50BQOhu0oRTOZB0HNDX-nWwRKDdW8lBpix5JxtdnO2KSnFu26KWkDyiBDLShjSRyQe8UrH4b9TYgxjL_gf28bMXlBD4mJiaWtC8u4feKik0kG4I1X2cNGXMByPn_n4R-0XX8FI2Eqell4te6zydgvtKsP3FSzLGihwTuP-V37lLC5_KpHotvAtykRy0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img/TL91JiCm4Bpx5QkU72JwWAgAAW6LE82Gk75RacsmajYHlKL2mD_PJLkRWdg9FJEUqNgSJMACl1y7athd9umuGkAFWUGRNJChfXam9NWYVa3dFmt0Y3q9JBQ25Rm7rmgt8sh_SatOUrRo3jdvhaZVfz2N47gYYQB6UXn9binP9QgIRIVYgYGS1xgkYyFa7IoNjOwSZyt4RUZEy0to6Twwz9O92LvSBGuXOfG3NuT8SHMWbeACkVTCSOSDAORrsfrmNUiTWP2t8RIsoYs1o_siu3M4WT0htH4_IW7AFijZ-AxK9kFCOSV6SeBkHREp05KnoCWN3QBzD-YrBZfK_6NPa6_rH_a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/>
              <a:t>Interface Review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CCB087-C83B-2E4F-B6C1-A2651B16F44F}"/>
              </a:ext>
            </a:extLst>
          </p:cNvPr>
          <p:cNvSpPr/>
          <p:nvPr/>
        </p:nvSpPr>
        <p:spPr>
          <a:xfrm>
            <a:off x="304800" y="4404360"/>
            <a:ext cx="8534400" cy="199644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PracticeEventBasedProgramming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PracticeEventBasedProgrammingSolution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 </a:t>
            </a:r>
            <a:r>
              <a:rPr lang="en-US" sz="2400" dirty="0">
                <a:solidFill>
                  <a:srgbClr val="FFFFFF"/>
                </a:solidFill>
              </a:rPr>
              <a:t>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EventBasedProgrammingQuiz</a:t>
            </a: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DFA50-683C-165B-EBAF-14A0FDC66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  <p:sp>
        <p:nvSpPr>
          <p:cNvPr id="6" name="Shape 54">
            <a:extLst>
              <a:ext uri="{FF2B5EF4-FFF2-40B4-BE49-F238E27FC236}">
                <a16:creationId xmlns:a16="http://schemas.microsoft.com/office/drawing/2014/main" id="{5B5E4048-2650-2800-C33C-9ABC3D8B1BB2}"/>
              </a:ext>
            </a:extLst>
          </p:cNvPr>
          <p:cNvSpPr/>
          <p:nvPr/>
        </p:nvSpPr>
        <p:spPr>
          <a:xfrm>
            <a:off x="5539154" y="209686"/>
            <a:ext cx="3346430" cy="738664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i="1" dirty="0">
                <a:solidFill>
                  <a:srgbClr val="FFFFFF"/>
                </a:solidFill>
              </a:rPr>
              <a:t> Attendance password    </a:t>
            </a:r>
          </a:p>
          <a:p>
            <a:pPr lvl="0"/>
            <a:r>
              <a:rPr lang="en-US" sz="2400" i="1" dirty="0">
                <a:solidFill>
                  <a:srgbClr val="FFFFFF"/>
                </a:solidFill>
              </a:rPr>
              <a:t> is written on the board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Finish the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Using interfaces can help reduce _______ between classes.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Coupling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Cohesion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Encapsulation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Polymorphism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need interfaces for event-based programming in Java.</a:t>
            </a:r>
          </a:p>
        </p:txBody>
      </p:sp>
    </p:spTree>
    <p:extLst>
      <p:ext uri="{BB962C8B-B14F-4D97-AF65-F5344CB8AC3E}">
        <p14:creationId xmlns:p14="http://schemas.microsoft.com/office/powerpoint/2010/main" val="151204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Less Coupling with Interface Version</a:t>
            </a:r>
          </a:p>
        </p:txBody>
      </p:sp>
      <p:pic>
        <p:nvPicPr>
          <p:cNvPr id="7" name="Picture 4" descr="https://lh3.googleusercontent.com/4iUDcmqSQGrlqblNG5mEh0wBFbmVCRLwimd_7n_UhoBlmFJB9m9FZ7YAIfSkUSZHVVax7lFxIWGhg_t338-DEHGoTY20ZX36zjEN_qRbRyOvH2NJUbpheCQvq1Wb5uylXR8YOh0O">
            <a:hlinkClick r:id="rId3"/>
            <a:extLst>
              <a:ext uri="{FF2B5EF4-FFF2-40B4-BE49-F238E27FC236}">
                <a16:creationId xmlns:a16="http://schemas.microsoft.com/office/drawing/2014/main" id="{EDD8EEF1-E802-41BB-AB17-EE46323C4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743200"/>
            <a:ext cx="4638502" cy="39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lh3.googleusercontent.com/W-vFKPsfFrf54DMxw7OXJLQCzUEJYHSY5aooEcAttQR99fk_aPQ4Fgr3ikZsB3qKbiMwgLI_kWVuisyOAJIpDf9edFL3ioHQaCG480oc3H2KWeMaGopQsKKonbHK9Am-vXbsHM_7">
            <a:hlinkClick r:id="rId5"/>
            <a:extLst>
              <a:ext uri="{FF2B5EF4-FFF2-40B4-BE49-F238E27FC236}">
                <a16:creationId xmlns:a16="http://schemas.microsoft.com/office/drawing/2014/main" id="{3259758C-416C-1740-B46E-44B5789AFA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0" b="3130"/>
          <a:stretch/>
        </p:blipFill>
        <p:spPr bwMode="auto">
          <a:xfrm>
            <a:off x="1" y="1524000"/>
            <a:ext cx="453644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25118856-F7BC-4349-AD5F-DACBEC68BD9F}"/>
              </a:ext>
            </a:extLst>
          </p:cNvPr>
          <p:cNvSpPr/>
          <p:nvPr/>
        </p:nvSpPr>
        <p:spPr>
          <a:xfrm>
            <a:off x="6248400" y="1143000"/>
            <a:ext cx="667913" cy="1506071"/>
          </a:xfrm>
          <a:custGeom>
            <a:avLst/>
            <a:gdLst>
              <a:gd name="connsiteX0" fmla="*/ 0 w 667913"/>
              <a:gd name="connsiteY0" fmla="*/ 0 h 1506071"/>
              <a:gd name="connsiteX1" fmla="*/ 605117 w 667913"/>
              <a:gd name="connsiteY1" fmla="*/ 753036 h 1506071"/>
              <a:gd name="connsiteX2" fmla="*/ 618565 w 667913"/>
              <a:gd name="connsiteY2" fmla="*/ 1506071 h 150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7913" h="1506071">
                <a:moveTo>
                  <a:pt x="0" y="0"/>
                </a:moveTo>
                <a:cubicBezTo>
                  <a:pt x="251011" y="251012"/>
                  <a:pt x="502023" y="502024"/>
                  <a:pt x="605117" y="753036"/>
                </a:cubicBezTo>
                <a:cubicBezTo>
                  <a:pt x="708211" y="1004048"/>
                  <a:pt x="663388" y="1255059"/>
                  <a:pt x="618565" y="150607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0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C34C-65C2-AB58-B9DB-4E65F1B7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1 Wrapper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7616F-5BD2-0A81-ED79-90127FA9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734"/>
            <a:ext cx="9144000" cy="45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9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7187-0568-90CB-5662-3601A6F5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14ADB-2830-8853-C5CB-1F4AA5339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00B7E-B898-7B3D-5ADD-E260FF9A3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38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9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F341C1-C8BB-BCBC-8838-B3527F50B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88" y="161724"/>
            <a:ext cx="8106906" cy="1438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AA7104-2663-AEF5-310F-B19746FA8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88" y="1879509"/>
            <a:ext cx="8564106" cy="481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9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Interfaces are contracts</a:t>
            </a:r>
          </a:p>
          <a:p>
            <a:pPr lvl="1"/>
            <a:r>
              <a:rPr lang="en-US"/>
              <a:t>Any class that </a:t>
            </a:r>
            <a:r>
              <a:rPr lang="en-US" b="1" i="1"/>
              <a:t>implements</a:t>
            </a:r>
            <a:r>
              <a:rPr lang="en-US"/>
              <a:t> an interface </a:t>
            </a:r>
            <a:r>
              <a:rPr lang="en-US" b="1" u="sng"/>
              <a:t>MUST</a:t>
            </a:r>
            <a:r>
              <a:rPr lang="en-US"/>
              <a:t> provide an implementation for all methods defined in the interface.</a:t>
            </a:r>
          </a:p>
          <a:p>
            <a:r>
              <a:rPr lang="en-US"/>
              <a:t>Interfaces represent the abstract idea (and </a:t>
            </a:r>
            <a:r>
              <a:rPr lang="en-US" i="1"/>
              <a:t>what</a:t>
            </a:r>
            <a:r>
              <a:rPr lang="en-US"/>
              <a:t> it can do):</a:t>
            </a:r>
          </a:p>
          <a:p>
            <a:pPr lvl="1"/>
            <a:r>
              <a:rPr lang="en-US"/>
              <a:t>Weighable objects (return weight in </a:t>
            </a:r>
            <a:r>
              <a:rPr lang="en-US" err="1"/>
              <a:t>lbs</a:t>
            </a:r>
            <a:r>
              <a:rPr lang="en-US"/>
              <a:t>)</a:t>
            </a:r>
          </a:p>
          <a:p>
            <a:pPr lvl="1"/>
            <a:r>
              <a:rPr lang="en-US" err="1"/>
              <a:t>NumberSequences</a:t>
            </a:r>
            <a:r>
              <a:rPr lang="en-US"/>
              <a:t> (get the next number, reset)</a:t>
            </a:r>
          </a:p>
          <a:p>
            <a:pPr lvl="1"/>
            <a:r>
              <a:rPr lang="en-US"/>
              <a:t>Pet (Can be </a:t>
            </a:r>
            <a:r>
              <a:rPr lang="en-US" err="1"/>
              <a:t>eatFood</a:t>
            </a:r>
            <a:r>
              <a:rPr lang="en-US"/>
              <a:t>, can tell if eating, can tell name)</a:t>
            </a:r>
          </a:p>
          <a:p>
            <a:r>
              <a:rPr lang="en-US"/>
              <a:t>Classes represent the concrete idea (</a:t>
            </a:r>
            <a:r>
              <a:rPr lang="en-US" i="1"/>
              <a:t>how</a:t>
            </a:r>
            <a:r>
              <a:rPr lang="en-US"/>
              <a:t> it does it):</a:t>
            </a:r>
          </a:p>
          <a:p>
            <a:pPr lvl="1"/>
            <a:r>
              <a:rPr lang="en-US"/>
              <a:t>Country, Bank Account</a:t>
            </a:r>
          </a:p>
          <a:p>
            <a:pPr lvl="1"/>
            <a:r>
              <a:rPr lang="en-US" err="1"/>
              <a:t>AddOne</a:t>
            </a:r>
            <a:r>
              <a:rPr lang="en-US"/>
              <a:t>, </a:t>
            </a:r>
            <a:r>
              <a:rPr lang="en-US" err="1"/>
              <a:t>PowersOfTwo</a:t>
            </a:r>
            <a:r>
              <a:rPr lang="en-US"/>
              <a:t>. </a:t>
            </a:r>
          </a:p>
          <a:p>
            <a:pPr lvl="1"/>
            <a:r>
              <a:rPr lang="en-US"/>
              <a:t>Dog, Cat, Fish</a:t>
            </a:r>
          </a:p>
        </p:txBody>
      </p:sp>
    </p:spTree>
    <p:extLst>
      <p:ext uri="{BB962C8B-B14F-4D97-AF65-F5344CB8AC3E}">
        <p14:creationId xmlns:p14="http://schemas.microsoft.com/office/powerpoint/2010/main" val="423569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Polymorphism! (A quick intro)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37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Etymology:</a:t>
            </a:r>
          </a:p>
          <a:p>
            <a:pPr lvl="1">
              <a:defRPr/>
            </a:pPr>
            <a:r>
              <a:rPr lang="en-US"/>
              <a:t>Poly </a:t>
            </a:r>
            <a:r>
              <a:rPr lang="en-US">
                <a:sym typeface="Wingdings" pitchFamily="2" charset="2"/>
              </a:rPr>
              <a:t> many</a:t>
            </a:r>
          </a:p>
          <a:p>
            <a:pPr lvl="1">
              <a:defRPr/>
            </a:pPr>
            <a:r>
              <a:rPr lang="en-US" err="1">
                <a:sym typeface="Wingdings" pitchFamily="2" charset="2"/>
              </a:rPr>
              <a:t>Morphism</a:t>
            </a:r>
            <a:r>
              <a:rPr lang="en-US">
                <a:sym typeface="Wingdings" pitchFamily="2" charset="2"/>
              </a:rPr>
              <a:t>  shape</a:t>
            </a:r>
          </a:p>
          <a:p>
            <a:pPr>
              <a:defRPr/>
            </a:pPr>
            <a:endParaRPr lang="en-US">
              <a:sym typeface="Wingdings" pitchFamily="2" charset="2"/>
            </a:endParaRPr>
          </a:p>
          <a:p>
            <a:pPr>
              <a:defRPr/>
            </a:pPr>
            <a:r>
              <a:rPr lang="en-US">
                <a:sym typeface="Wingdings" pitchFamily="2" charset="2"/>
              </a:rPr>
              <a:t>Polymorphism means: An </a:t>
            </a:r>
            <a:r>
              <a:rPr lang="en-US" b="1">
                <a:sym typeface="Wingdings" pitchFamily="2" charset="2"/>
              </a:rPr>
              <a:t>Interface</a:t>
            </a:r>
            <a:r>
              <a:rPr lang="en-US">
                <a:sym typeface="Wingdings" pitchFamily="2" charset="2"/>
              </a:rPr>
              <a:t> can take </a:t>
            </a:r>
            <a:r>
              <a:rPr lang="en-US" b="1">
                <a:sym typeface="Wingdings" pitchFamily="2" charset="2"/>
              </a:rPr>
              <a:t>many shapes</a:t>
            </a:r>
            <a:r>
              <a:rPr lang="en-US">
                <a:sym typeface="Wingdings" pitchFamily="2" charset="2"/>
              </a:rPr>
              <a:t>.</a:t>
            </a:r>
          </a:p>
          <a:p>
            <a:pPr lvl="1">
              <a:defRPr/>
            </a:pPr>
            <a:r>
              <a:rPr lang="en-US">
                <a:sym typeface="Wingdings" pitchFamily="2" charset="2"/>
              </a:rPr>
              <a:t>A Pet variable could actually contain a reference to a Cat object, a Dog object, or a Fish object</a:t>
            </a:r>
            <a:endParaRPr lang="en-US" b="1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653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https://lh3.googleusercontent.com/4iUDcmqSQGrlqblNG5mEh0wBFbmVCRLwimd_7n_UhoBlmFJB9m9FZ7YAIfSkUSZHVVax7lFxIWGhg_t338-DEHGoTY20ZX36zjEN_qRbRyOvH2NJUbpheCQvq1Wb5uylXR8YOh0O">
            <a:hlinkClick r:id="rId3"/>
            <a:extLst>
              <a:ext uri="{FF2B5EF4-FFF2-40B4-BE49-F238E27FC236}">
                <a16:creationId xmlns:a16="http://schemas.microsoft.com/office/drawing/2014/main" id="{F7EE57CE-57AA-4321-ADF1-6B2AB513B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" y="1121229"/>
            <a:ext cx="5791200" cy="497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 Interface Example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72C880-828E-48B0-B478-9AE9FC2A8B24}"/>
              </a:ext>
            </a:extLst>
          </p:cNvPr>
          <p:cNvCxnSpPr>
            <a:cxnSpLocks/>
          </p:cNvCxnSpPr>
          <p:nvPr/>
        </p:nvCxnSpPr>
        <p:spPr>
          <a:xfrm flipV="1">
            <a:off x="1485900" y="5061857"/>
            <a:ext cx="125186" cy="94012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9E76F8A-F546-45FF-B363-0D205D263FBB}"/>
              </a:ext>
            </a:extLst>
          </p:cNvPr>
          <p:cNvGrpSpPr/>
          <p:nvPr/>
        </p:nvGrpSpPr>
        <p:grpSpPr>
          <a:xfrm>
            <a:off x="304800" y="6026224"/>
            <a:ext cx="3233057" cy="448508"/>
            <a:chOff x="0" y="5647492"/>
            <a:chExt cx="3233057" cy="44850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1609261-AE43-4DC7-A9DC-FF49B1ACA6A3}"/>
                </a:ext>
              </a:extLst>
            </p:cNvPr>
            <p:cNvSpPr txBox="1"/>
            <p:nvPr/>
          </p:nvSpPr>
          <p:spPr>
            <a:xfrm>
              <a:off x="55557" y="5718447"/>
              <a:ext cx="3177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One object List&lt;Pet&gt; in </a:t>
              </a:r>
              <a:r>
                <a:rPr lang="en-US" sz="1400" dirty="0" err="1"/>
                <a:t>PetMain</a:t>
              </a:r>
              <a:endParaRPr lang="en-US" sz="14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15EF6D3-366A-4D7C-928E-DB3E8AD2FF82}"/>
                </a:ext>
              </a:extLst>
            </p:cNvPr>
            <p:cNvSpPr/>
            <p:nvPr/>
          </p:nvSpPr>
          <p:spPr>
            <a:xfrm>
              <a:off x="0" y="5647492"/>
              <a:ext cx="3124200" cy="4485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1451234-EAC6-428F-B7E4-2950ED3825D1}"/>
              </a:ext>
            </a:extLst>
          </p:cNvPr>
          <p:cNvSpPr txBox="1"/>
          <p:nvPr/>
        </p:nvSpPr>
        <p:spPr>
          <a:xfrm>
            <a:off x="6353393" y="2270681"/>
            <a:ext cx="219322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Method </a:t>
            </a:r>
            <a:r>
              <a:rPr lang="en-US" sz="1400" i="1" err="1"/>
              <a:t>makePets</a:t>
            </a:r>
            <a:r>
              <a:rPr lang="en-US" sz="1400" i="1"/>
              <a:t>()</a:t>
            </a:r>
          </a:p>
          <a:p>
            <a:r>
              <a:rPr lang="en-US" sz="1400"/>
              <a:t>still must directly call</a:t>
            </a:r>
          </a:p>
          <a:p>
            <a:r>
              <a:rPr lang="en-US" sz="1400"/>
              <a:t>constructor for Dog,</a:t>
            </a:r>
          </a:p>
          <a:p>
            <a:r>
              <a:rPr lang="en-US" sz="1400"/>
              <a:t>Cat, and Fish</a:t>
            </a:r>
          </a:p>
          <a:p>
            <a:endParaRPr lang="en-US" sz="1400"/>
          </a:p>
          <a:p>
            <a:r>
              <a:rPr lang="en-US" sz="1400"/>
              <a:t>That’s why we have</a:t>
            </a:r>
          </a:p>
          <a:p>
            <a:r>
              <a:rPr lang="en-US" sz="1400"/>
              <a:t>the 3 dependency arrows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E9BE8C-5807-4282-BF24-4F090CEA632C}"/>
              </a:ext>
            </a:extLst>
          </p:cNvPr>
          <p:cNvSpPr/>
          <p:nvPr/>
        </p:nvSpPr>
        <p:spPr>
          <a:xfrm>
            <a:off x="6248400" y="2209800"/>
            <a:ext cx="2362200" cy="16598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D3A702-4568-4ED9-9F3C-1E5765B3D976}"/>
              </a:ext>
            </a:extLst>
          </p:cNvPr>
          <p:cNvCxnSpPr>
            <a:cxnSpLocks/>
          </p:cNvCxnSpPr>
          <p:nvPr/>
        </p:nvCxnSpPr>
        <p:spPr>
          <a:xfrm flipH="1">
            <a:off x="3363686" y="2514600"/>
            <a:ext cx="288471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55CCCE-A22D-4D9F-8641-1F643E1CE3BB}"/>
              </a:ext>
            </a:extLst>
          </p:cNvPr>
          <p:cNvSpPr txBox="1"/>
          <p:nvPr/>
        </p:nvSpPr>
        <p:spPr>
          <a:xfrm>
            <a:off x="6019800" y="4461264"/>
            <a:ext cx="20938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Method </a:t>
            </a:r>
            <a:r>
              <a:rPr lang="en-US" sz="1400" i="1" err="1"/>
              <a:t>feedPet</a:t>
            </a:r>
            <a:r>
              <a:rPr lang="en-US" sz="1400" i="1"/>
              <a:t>()</a:t>
            </a:r>
          </a:p>
          <a:p>
            <a:r>
              <a:rPr lang="en-US" sz="1400"/>
              <a:t>calls </a:t>
            </a:r>
            <a:r>
              <a:rPr lang="en-US" sz="1400" i="1" err="1"/>
              <a:t>eatFood</a:t>
            </a:r>
            <a:r>
              <a:rPr lang="en-US" sz="1400" i="1"/>
              <a:t>()</a:t>
            </a:r>
            <a:r>
              <a:rPr lang="en-US" sz="1400"/>
              <a:t> from Pet</a:t>
            </a:r>
          </a:p>
          <a:p>
            <a:endParaRPr lang="en-US" sz="1400"/>
          </a:p>
          <a:p>
            <a:r>
              <a:rPr lang="en-US" sz="1400"/>
              <a:t>That’s why we have</a:t>
            </a:r>
          </a:p>
          <a:p>
            <a:r>
              <a:rPr lang="en-US" sz="1400"/>
              <a:t>this dependency arrow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DE2F343-B693-40E9-94BB-27A7321BE975}"/>
              </a:ext>
            </a:extLst>
          </p:cNvPr>
          <p:cNvSpPr/>
          <p:nvPr/>
        </p:nvSpPr>
        <p:spPr>
          <a:xfrm>
            <a:off x="5943600" y="4457550"/>
            <a:ext cx="2362200" cy="11732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219F73-5806-4D7C-A529-DA2E4523E04D}"/>
              </a:ext>
            </a:extLst>
          </p:cNvPr>
          <p:cNvCxnSpPr>
            <a:cxnSpLocks/>
          </p:cNvCxnSpPr>
          <p:nvPr/>
        </p:nvCxnSpPr>
        <p:spPr>
          <a:xfrm flipH="1" flipV="1">
            <a:off x="4702629" y="4354286"/>
            <a:ext cx="1240971" cy="59871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57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Polymorphic method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830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In the following call to </a:t>
            </a:r>
            <a:r>
              <a:rPr lang="en-US" sz="2800" i="1" dirty="0" err="1">
                <a:cs typeface="Courier New" panose="02070309020205020404" pitchFamily="49" charset="0"/>
              </a:rPr>
              <a:t>eatFood</a:t>
            </a:r>
            <a:r>
              <a:rPr lang="en-US" sz="2800" dirty="0">
                <a:cs typeface="Courier New" panose="02070309020205020404" pitchFamily="49" charset="0"/>
              </a:rPr>
              <a:t>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myPet.eatFood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/>
          </a:p>
          <a:p>
            <a:r>
              <a:rPr lang="en-US" dirty="0"/>
              <a:t>If variable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</a:t>
            </a:r>
            <a:r>
              <a:rPr lang="en-US" dirty="0"/>
              <a:t> contains a reference to a:</a:t>
            </a:r>
          </a:p>
          <a:p>
            <a:pPr lvl="1"/>
            <a:r>
              <a:rPr lang="en-US" dirty="0"/>
              <a:t>Dog object, then Dog’s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will be called</a:t>
            </a:r>
          </a:p>
          <a:p>
            <a:pPr lvl="1"/>
            <a:r>
              <a:rPr lang="en-US" dirty="0"/>
              <a:t>Cat object, then Cat’s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will be called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Fish object, then Fish’s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will be called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Your code is well designed if:</a:t>
            </a:r>
          </a:p>
          <a:p>
            <a:pPr lvl="1"/>
            <a:r>
              <a:rPr lang="en-US" dirty="0"/>
              <a:t>You </a:t>
            </a:r>
            <a:r>
              <a:rPr lang="en-US" b="1" dirty="0"/>
              <a:t>don’t</a:t>
            </a:r>
            <a:r>
              <a:rPr lang="en-US" dirty="0"/>
              <a:t> </a:t>
            </a:r>
            <a:r>
              <a:rPr lang="en-US" b="1" dirty="0"/>
              <a:t>need</a:t>
            </a:r>
            <a:r>
              <a:rPr lang="en-US" dirty="0"/>
              <a:t> </a:t>
            </a:r>
            <a:r>
              <a:rPr lang="en-US" b="1" dirty="0"/>
              <a:t>to know</a:t>
            </a:r>
            <a:r>
              <a:rPr lang="en-US" dirty="0"/>
              <a:t> which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/>
              <a:t>implementation is called (i.e., the Dog's, Cat's, or Fish's)</a:t>
            </a:r>
          </a:p>
          <a:p>
            <a:pPr lvl="1"/>
            <a:r>
              <a:rPr lang="en-US" dirty="0"/>
              <a:t>The end result is the same. 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</a:t>
            </a:r>
            <a:r>
              <a:rPr lang="en-US" dirty="0"/>
              <a:t> eats”)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Q5</a:t>
            </a:r>
          </a:p>
        </p:txBody>
      </p:sp>
    </p:spTree>
    <p:extLst>
      <p:ext uri="{BB962C8B-B14F-4D97-AF65-F5344CB8AC3E}">
        <p14:creationId xmlns:p14="http://schemas.microsoft.com/office/powerpoint/2010/main" val="91994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82"/>
            <a:ext cx="8229600" cy="833718"/>
          </a:xfrm>
        </p:spPr>
        <p:txBody>
          <a:bodyPr>
            <a:normAutofit/>
          </a:bodyPr>
          <a:lstStyle/>
          <a:p>
            <a:r>
              <a:rPr lang="en-US" sz="3600"/>
              <a:t>Interfaces – Review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specific method to use at runtime is decided by late-binding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Dog();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myPet.eatFood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14350" indent="-457200"/>
            <a:r>
              <a:rPr lang="en-US" dirty="0"/>
              <a:t>Pet is the </a:t>
            </a:r>
            <a:r>
              <a:rPr lang="en-US" i="1" u="sng" dirty="0"/>
              <a:t>declared type</a:t>
            </a:r>
            <a:r>
              <a:rPr lang="en-US" sz="5200" i="1" dirty="0"/>
              <a:t> </a:t>
            </a:r>
            <a:r>
              <a:rPr lang="en-US" dirty="0"/>
              <a:t>of </a:t>
            </a:r>
            <a:r>
              <a:rPr lang="en-US" i="1" dirty="0" err="1"/>
              <a:t>myPet</a:t>
            </a:r>
            <a:r>
              <a:rPr lang="en-US" i="1" dirty="0"/>
              <a:t>. </a:t>
            </a:r>
            <a:r>
              <a:rPr lang="en-US" dirty="0"/>
              <a:t>This fact is used at compile time to determine if calling </a:t>
            </a:r>
            <a:r>
              <a:rPr lang="en-US" i="1" dirty="0" err="1"/>
              <a:t>eatFood</a:t>
            </a:r>
            <a:r>
              <a:rPr lang="en-US" i="1" dirty="0"/>
              <a:t> </a:t>
            </a:r>
            <a:r>
              <a:rPr lang="en-US" dirty="0"/>
              <a:t>is legal</a:t>
            </a:r>
            <a:endParaRPr lang="en-US" b="1" dirty="0"/>
          </a:p>
          <a:p>
            <a:pPr marL="514350" indent="-457200"/>
            <a:r>
              <a:rPr lang="en-US" dirty="0"/>
              <a:t>Dog is the </a:t>
            </a:r>
            <a:r>
              <a:rPr lang="en-US" i="1" u="sng" dirty="0"/>
              <a:t>instantiation type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i="1" dirty="0" err="1"/>
              <a:t>myPet</a:t>
            </a:r>
            <a:r>
              <a:rPr lang="en-US" i="1" dirty="0"/>
              <a:t>. </a:t>
            </a:r>
            <a:r>
              <a:rPr lang="en-US" dirty="0"/>
              <a:t>This fact is used by Java at runtime to make sure Dog's </a:t>
            </a:r>
            <a:r>
              <a:rPr lang="en-US" i="1" dirty="0" err="1"/>
              <a:t>eatFood</a:t>
            </a:r>
            <a:r>
              <a:rPr lang="en-US" dirty="0"/>
              <a:t>() gets called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Line Callout 3 (Accent Bar) 4"/>
          <p:cNvSpPr/>
          <p:nvPr/>
        </p:nvSpPr>
        <p:spPr>
          <a:xfrm>
            <a:off x="838200" y="914400"/>
            <a:ext cx="2819400" cy="412750"/>
          </a:xfrm>
          <a:prstGeom prst="accentCallout3">
            <a:avLst>
              <a:gd name="adj1" fmla="val 10645"/>
              <a:gd name="adj2" fmla="val -723"/>
              <a:gd name="adj3" fmla="val 18750"/>
              <a:gd name="adj4" fmla="val -16667"/>
              <a:gd name="adj5" fmla="val 378856"/>
              <a:gd name="adj6" fmla="val -1905"/>
              <a:gd name="adj7" fmla="val 376780"/>
              <a:gd name="adj8" fmla="val 170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Declared type is </a:t>
            </a:r>
            <a:r>
              <a:rPr lang="en-US" i="1"/>
              <a:t>Pet</a:t>
            </a:r>
          </a:p>
        </p:txBody>
      </p:sp>
      <p:sp>
        <p:nvSpPr>
          <p:cNvPr id="6" name="Line Callout 3 (Accent Bar) 5"/>
          <p:cNvSpPr/>
          <p:nvPr/>
        </p:nvSpPr>
        <p:spPr>
          <a:xfrm>
            <a:off x="5638800" y="1981200"/>
            <a:ext cx="3048000" cy="412750"/>
          </a:xfrm>
          <a:prstGeom prst="accentCallout3">
            <a:avLst>
              <a:gd name="adj1" fmla="val 70083"/>
              <a:gd name="adj2" fmla="val 98789"/>
              <a:gd name="adj3" fmla="val 197062"/>
              <a:gd name="adj4" fmla="val 93967"/>
              <a:gd name="adj5" fmla="val 227561"/>
              <a:gd name="adj6" fmla="val 63071"/>
              <a:gd name="adj7" fmla="val 156194"/>
              <a:gd name="adj8" fmla="val -18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Instantiated type is </a:t>
            </a:r>
            <a:r>
              <a:rPr lang="en-US" i="1"/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403245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C409AC-F4A9-48A5-9842-B8C391BC6DE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D498D5E-C53E-4B60-A301-18929654B5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B8179A-3C5B-4DD5-887D-2568AF4E10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529</Words>
  <Application>Microsoft Office PowerPoint</Application>
  <PresentationFormat>On-screen Show (4:3)</PresentationFormat>
  <Paragraphs>87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Office Theme</vt:lpstr>
      <vt:lpstr>CSSE 220</vt:lpstr>
      <vt:lpstr>Exam 1 Wrapper</vt:lpstr>
      <vt:lpstr>Education Research</vt:lpstr>
      <vt:lpstr>PowerPoint Presentation</vt:lpstr>
      <vt:lpstr>Interfaces - Review</vt:lpstr>
      <vt:lpstr>Polymorphism! (A quick intro)</vt:lpstr>
      <vt:lpstr>Pet Interface Example</vt:lpstr>
      <vt:lpstr>Polymorphic method calls</vt:lpstr>
      <vt:lpstr>Interfaces – Review (continued)</vt:lpstr>
      <vt:lpstr>Finish the sentence</vt:lpstr>
      <vt:lpstr>Less Coupling with Interface Version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Curtis Clifton</dc:creator>
  <cp:keywords/>
  <dc:description/>
  <cp:lastModifiedBy>Yoder, Jason</cp:lastModifiedBy>
  <cp:revision>11</cp:revision>
  <cp:lastPrinted>2016-10-04T12:27:03Z</cp:lastPrinted>
  <dcterms:created xsi:type="dcterms:W3CDTF">2011-04-14T18:16:00Z</dcterms:created>
  <dcterms:modified xsi:type="dcterms:W3CDTF">2025-04-21T13:30:29Z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