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4"/>
  </p:sldMasterIdLst>
  <p:notesMasterIdLst>
    <p:notesMasterId r:id="rId31"/>
  </p:notesMasterIdLst>
  <p:handoutMasterIdLst>
    <p:handoutMasterId r:id="rId32"/>
  </p:handoutMasterIdLst>
  <p:sldIdLst>
    <p:sldId id="256" r:id="rId5"/>
    <p:sldId id="368" r:id="rId6"/>
    <p:sldId id="369" r:id="rId7"/>
    <p:sldId id="370" r:id="rId8"/>
    <p:sldId id="371" r:id="rId9"/>
    <p:sldId id="386" r:id="rId10"/>
    <p:sldId id="393" r:id="rId11"/>
    <p:sldId id="373" r:id="rId12"/>
    <p:sldId id="372" r:id="rId13"/>
    <p:sldId id="374" r:id="rId14"/>
    <p:sldId id="375" r:id="rId15"/>
    <p:sldId id="376" r:id="rId16"/>
    <p:sldId id="387" r:id="rId17"/>
    <p:sldId id="391" r:id="rId18"/>
    <p:sldId id="394" r:id="rId19"/>
    <p:sldId id="377" r:id="rId20"/>
    <p:sldId id="392" r:id="rId21"/>
    <p:sldId id="378" r:id="rId22"/>
    <p:sldId id="380" r:id="rId23"/>
    <p:sldId id="389" r:id="rId24"/>
    <p:sldId id="379" r:id="rId25"/>
    <p:sldId id="388" r:id="rId26"/>
    <p:sldId id="396" r:id="rId27"/>
    <p:sldId id="381" r:id="rId28"/>
    <p:sldId id="390" r:id="rId29"/>
    <p:sldId id="395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4166D-275D-42FB-9415-E159EBF2FD40}" v="1" dt="2023-11-20T21:44:12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1885" autoAdjust="0"/>
  </p:normalViewPr>
  <p:slideViewPr>
    <p:cSldViewPr snapToGrid="0">
      <p:cViewPr varScale="1">
        <p:scale>
          <a:sx n="60" d="100"/>
          <a:sy n="60" d="100"/>
        </p:scale>
        <p:origin x="20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merville, Macartan" userId="S::summermt@rose-hulman.edu::7b2a0604-6c98-4445-9309-9fb015585c0d" providerId="AD" clId="Web-{06F8DD94-CAFF-48A1-A9C3-868B0C5AA276}"/>
    <pc:docChg chg="modSld">
      <pc:chgData name="Summerville, Macartan" userId="S::summermt@rose-hulman.edu::7b2a0604-6c98-4445-9309-9fb015585c0d" providerId="AD" clId="Web-{06F8DD94-CAFF-48A1-A9C3-868B0C5AA276}" dt="2021-10-12T13:32:43.738" v="1" actId="1076"/>
      <pc:docMkLst>
        <pc:docMk/>
      </pc:docMkLst>
      <pc:sldChg chg="modSp">
        <pc:chgData name="Summerville, Macartan" userId="S::summermt@rose-hulman.edu::7b2a0604-6c98-4445-9309-9fb015585c0d" providerId="AD" clId="Web-{06F8DD94-CAFF-48A1-A9C3-868B0C5AA276}" dt="2021-10-12T13:32:43.738" v="1" actId="1076"/>
        <pc:sldMkLst>
          <pc:docMk/>
          <pc:sldMk cId="2922646918" sldId="391"/>
        </pc:sldMkLst>
        <pc:picChg chg="mod">
          <ac:chgData name="Summerville, Macartan" userId="S::summermt@rose-hulman.edu::7b2a0604-6c98-4445-9309-9fb015585c0d" providerId="AD" clId="Web-{06F8DD94-CAFF-48A1-A9C3-868B0C5AA276}" dt="2021-10-12T13:32:43.738" v="1" actId="1076"/>
          <ac:picMkLst>
            <pc:docMk/>
            <pc:sldMk cId="2922646918" sldId="391"/>
            <ac:picMk id="5" creationId="{6CBCA8B7-839A-6B48-9A15-D29E72AB46FA}"/>
          </ac:picMkLst>
        </pc:picChg>
      </pc:sldChg>
    </pc:docChg>
  </pc:docChgLst>
  <pc:docChgLst>
    <pc:chgData name="Yoder, Jason" userId="28f4d4d8-da04-4f86-b14d-a21675737bc5" providerId="ADAL" clId="{26A4166D-275D-42FB-9415-E159EBF2FD40}"/>
    <pc:docChg chg="custSel addSld modSld sldOrd">
      <pc:chgData name="Yoder, Jason" userId="28f4d4d8-da04-4f86-b14d-a21675737bc5" providerId="ADAL" clId="{26A4166D-275D-42FB-9415-E159EBF2FD40}" dt="2023-11-21T17:25:21.540" v="554" actId="14100"/>
      <pc:docMkLst>
        <pc:docMk/>
      </pc:docMkLst>
      <pc:sldChg chg="modSp mod modNotesTx">
        <pc:chgData name="Yoder, Jason" userId="28f4d4d8-da04-4f86-b14d-a21675737bc5" providerId="ADAL" clId="{26A4166D-275D-42FB-9415-E159EBF2FD40}" dt="2023-11-21T17:25:21.540" v="554" actId="14100"/>
        <pc:sldMkLst>
          <pc:docMk/>
          <pc:sldMk cId="0" sldId="256"/>
        </pc:sldMkLst>
        <pc:spChg chg="mod">
          <ac:chgData name="Yoder, Jason" userId="28f4d4d8-da04-4f86-b14d-a21675737bc5" providerId="ADAL" clId="{26A4166D-275D-42FB-9415-E159EBF2FD40}" dt="2023-11-21T17:25:21.540" v="554" actId="14100"/>
          <ac:spMkLst>
            <pc:docMk/>
            <pc:sldMk cId="0" sldId="256"/>
            <ac:spMk id="5" creationId="{74C4FB13-A9C6-AE49-93D9-007B088B724C}"/>
          </ac:spMkLst>
        </pc:spChg>
      </pc:sldChg>
      <pc:sldChg chg="ord">
        <pc:chgData name="Yoder, Jason" userId="28f4d4d8-da04-4f86-b14d-a21675737bc5" providerId="ADAL" clId="{26A4166D-275D-42FB-9415-E159EBF2FD40}" dt="2023-11-20T21:49:20.219" v="521"/>
        <pc:sldMkLst>
          <pc:docMk/>
          <pc:sldMk cId="0" sldId="381"/>
        </pc:sldMkLst>
      </pc:sldChg>
      <pc:sldChg chg="addSp modSp new mod modNotesTx">
        <pc:chgData name="Yoder, Jason" userId="28f4d4d8-da04-4f86-b14d-a21675737bc5" providerId="ADAL" clId="{26A4166D-275D-42FB-9415-E159EBF2FD40}" dt="2023-11-20T21:49:09.344" v="517" actId="20577"/>
        <pc:sldMkLst>
          <pc:docMk/>
          <pc:sldMk cId="2283330882" sldId="396"/>
        </pc:sldMkLst>
        <pc:spChg chg="mod">
          <ac:chgData name="Yoder, Jason" userId="28f4d4d8-da04-4f86-b14d-a21675737bc5" providerId="ADAL" clId="{26A4166D-275D-42FB-9415-E159EBF2FD40}" dt="2023-11-20T21:43:13.322" v="131" actId="20577"/>
          <ac:spMkLst>
            <pc:docMk/>
            <pc:sldMk cId="2283330882" sldId="396"/>
            <ac:spMk id="2" creationId="{0FE5D7D7-B2C6-CA92-C52A-C39677C41C69}"/>
          </ac:spMkLst>
        </pc:spChg>
        <pc:spChg chg="mod">
          <ac:chgData name="Yoder, Jason" userId="28f4d4d8-da04-4f86-b14d-a21675737bc5" providerId="ADAL" clId="{26A4166D-275D-42FB-9415-E159EBF2FD40}" dt="2023-11-20T21:48:43.476" v="458" actId="14100"/>
          <ac:spMkLst>
            <pc:docMk/>
            <pc:sldMk cId="2283330882" sldId="396"/>
            <ac:spMk id="3" creationId="{59607EB5-0DCE-F85D-2869-0FE09B932F1B}"/>
          </ac:spMkLst>
        </pc:spChg>
        <pc:picChg chg="add mod">
          <ac:chgData name="Yoder, Jason" userId="28f4d4d8-da04-4f86-b14d-a21675737bc5" providerId="ADAL" clId="{26A4166D-275D-42FB-9415-E159EBF2FD40}" dt="2023-11-20T21:48:48.353" v="462" actId="1076"/>
          <ac:picMkLst>
            <pc:docMk/>
            <pc:sldMk cId="2283330882" sldId="396"/>
            <ac:picMk id="5" creationId="{0BD5A0DF-4E2C-82EC-5E5E-62D988B31C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</a:t>
            </a:r>
            <a:r>
              <a:rPr lang="en-US" dirty="0" err="1"/>
              <a:t>CheckingAccount</a:t>
            </a:r>
            <a:r>
              <a:rPr lang="en-US" dirty="0"/>
              <a:t>, </a:t>
            </a:r>
            <a:r>
              <a:rPr lang="en-US" dirty="0" err="1"/>
              <a:t>ChessPiece</a:t>
            </a:r>
            <a:r>
              <a:rPr lang="en-US" dirty="0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Aim </a:t>
            </a:r>
            <a:r>
              <a:rPr lang="en-US" dirty="0"/>
              <a:t>to finish </a:t>
            </a:r>
            <a:r>
              <a:rPr lang="en-US" dirty="0" err="1"/>
              <a:t>CheckingAccount</a:t>
            </a:r>
            <a:r>
              <a:rPr lang="en-US" dirty="0"/>
              <a:t> exam before the start of the second hour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Start to implement </a:t>
            </a:r>
            <a:r>
              <a:rPr lang="en-US" err="1"/>
              <a:t>CheckingAccount</a:t>
            </a:r>
            <a:r>
              <a:rPr lang="en-US"/>
              <a:t>, just create class,</a:t>
            </a:r>
            <a:r>
              <a:rPr lang="en-US" baseline="0"/>
              <a:t> but do not add methods yet.</a:t>
            </a:r>
            <a:endParaRPr lang="en-US"/>
          </a:p>
          <a:p>
            <a:endParaRPr lang="en-US"/>
          </a:p>
          <a:p>
            <a:r>
              <a:rPr lang="en-US"/>
              <a:t>Draw UML diagram with details (See Figure on</a:t>
            </a:r>
            <a:r>
              <a:rPr lang="en-US" baseline="0"/>
              <a:t> page 443</a:t>
            </a:r>
            <a:r>
              <a:rPr lang="en-US"/>
              <a:t>)  on board first [keep this, you’ll need it later]</a:t>
            </a:r>
          </a:p>
          <a:p>
            <a:endParaRPr lang="en-US"/>
          </a:p>
          <a:p>
            <a:r>
              <a:rPr lang="en-US"/>
              <a:t>Use no-</a:t>
            </a:r>
            <a:r>
              <a:rPr lang="en-US" err="1"/>
              <a:t>arg</a:t>
            </a:r>
            <a:r>
              <a:rPr lang="en-US"/>
              <a:t> constructor initially. We’ll add</a:t>
            </a:r>
            <a:r>
              <a:rPr lang="en-US" baseline="0"/>
              <a:t> the argument later.</a:t>
            </a: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Discuss super method calls.</a:t>
            </a:r>
          </a:p>
          <a:p>
            <a:endParaRPr lang="en-US"/>
          </a:p>
          <a:p>
            <a:r>
              <a:rPr lang="en-US"/>
              <a:t>Add </a:t>
            </a:r>
            <a:r>
              <a:rPr lang="en-US" err="1"/>
              <a:t>CheckingAccount</a:t>
            </a:r>
            <a:r>
              <a:rPr lang="en-US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Override:</a:t>
            </a:r>
          </a:p>
          <a:p>
            <a:endParaRPr lang="en-US"/>
          </a:p>
          <a:p>
            <a:r>
              <a:rPr lang="en-US"/>
              <a:t>deposit( amount )</a:t>
            </a:r>
          </a:p>
          <a:p>
            <a:r>
              <a:rPr lang="en-US"/>
              <a:t>withdraw(</a:t>
            </a:r>
            <a:r>
              <a:rPr lang="en-US" baseline="0"/>
              <a:t> </a:t>
            </a:r>
            <a:r>
              <a:rPr lang="en-US"/>
              <a:t>amount )</a:t>
            </a:r>
          </a:p>
          <a:p>
            <a:r>
              <a:rPr lang="en-US" err="1"/>
              <a:t>deductFees</a:t>
            </a:r>
            <a:r>
              <a:rPr lang="en-US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Suggest</a:t>
            </a:r>
            <a:r>
              <a:rPr lang="en-US" baseline="0"/>
              <a:t> d</a:t>
            </a:r>
            <a:r>
              <a:rPr lang="en-US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Walk through the Chess example in Inheritance project. Start by showing the King and </a:t>
            </a:r>
            <a:r>
              <a:rPr lang="en-US" baseline="0" err="1"/>
              <a:t>ChessPiece</a:t>
            </a:r>
            <a:r>
              <a:rPr lang="en-US" baseline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/>
          </a:p>
          <a:p>
            <a:r>
              <a:rPr lang="en-US" baseline="0"/>
              <a:t>It works well to just make the </a:t>
            </a:r>
            <a:r>
              <a:rPr lang="en-US" baseline="0" err="1"/>
              <a:t>ChessPiece</a:t>
            </a:r>
            <a:r>
              <a:rPr lang="en-US" baseline="0"/>
              <a:t> a class first and put in a </a:t>
            </a:r>
            <a:r>
              <a:rPr lang="en-US" baseline="0" err="1"/>
              <a:t>System.err.println</a:t>
            </a:r>
            <a:r>
              <a:rPr lang="en-US" baseline="0"/>
              <a:t>(“Implement this method!”) then show them if we forget to implement a method (Queen’s </a:t>
            </a:r>
            <a:r>
              <a:rPr lang="en-US" baseline="0" err="1"/>
              <a:t>checkMove</a:t>
            </a:r>
            <a:r>
              <a:rPr lang="en-US" baseline="0"/>
              <a:t>) we see that message at runtime.</a:t>
            </a:r>
          </a:p>
          <a:p>
            <a:endParaRPr lang="en-US" baseline="0"/>
          </a:p>
          <a:p>
            <a:r>
              <a:rPr lang="en-US" sz="1400" baseline="0"/>
              <a:t>At this point, they should see the justification for an abstract class, show that on next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main reason for using Abstract classes is to force programmers to create</a:t>
            </a:r>
            <a:r>
              <a:rPr lang="en-US" baseline="0"/>
              <a:t> subclasses. Declaring certain methods abstract prevents you from coming up with useless default methods that others might inherit by accident.</a:t>
            </a:r>
          </a:p>
          <a:p>
            <a:endParaRPr lang="en-US" baseline="0"/>
          </a:p>
          <a:p>
            <a:r>
              <a:rPr lang="en-US" baseline="0"/>
              <a:t>This also allows code reuse when only a few methods of an interface differ in implementation. </a:t>
            </a:r>
          </a:p>
          <a:p>
            <a:endParaRPr lang="en-US" baseline="0"/>
          </a:p>
          <a:p>
            <a:r>
              <a:rPr lang="en-US" sz="1200" baseline="0"/>
              <a:t>Make the </a:t>
            </a:r>
            <a:r>
              <a:rPr lang="en-US" sz="1200" baseline="0" err="1"/>
              <a:t>ChessPiece</a:t>
            </a:r>
            <a:r>
              <a:rPr lang="en-US" sz="1200" baseline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/>
              <a:t>that LAST. </a:t>
            </a:r>
          </a:p>
          <a:p>
            <a:endParaRPr lang="en-US"/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showing working version of the solution in the private repo or playing part of the final functionality video:</a:t>
            </a:r>
          </a:p>
          <a:p>
            <a:endParaRPr lang="en-US" dirty="0"/>
          </a:p>
          <a:p>
            <a:r>
              <a:rPr lang="en-US" dirty="0"/>
              <a:t>https://rose-hulman.hosted.panopto.com/Panopto/Pages/Viewer.aspx?id=c6958003-1803-436a-bc65-aba6002fdeb3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a Venn diagram here showing the set of all SavingsAccounts is a subset of the set of all BankAccounts.  Subclass is like subset.</a:t>
            </a:r>
          </a:p>
          <a:p>
            <a:r>
              <a:rPr lang="en-US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[Show code example here, just looking at code for </a:t>
            </a:r>
            <a:r>
              <a:rPr lang="en-US" err="1"/>
              <a:t>BankAccount</a:t>
            </a:r>
            <a:r>
              <a:rPr lang="en-US"/>
              <a:t> and </a:t>
            </a:r>
            <a:r>
              <a:rPr lang="en-US" err="1"/>
              <a:t>SavingsAccount</a:t>
            </a:r>
            <a:r>
              <a:rPr lang="en-US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implement </a:t>
            </a:r>
            <a:r>
              <a:rPr lang="en-US" err="1"/>
              <a:t>CheckingAccount</a:t>
            </a:r>
            <a:r>
              <a:rPr lang="en-US" baseline="0"/>
              <a:t> in a 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Advanced code sometimes has deep inheritance hierarchies</a:t>
            </a:r>
          </a:p>
          <a:p>
            <a:r>
              <a:rPr lang="en-US"/>
              <a:t>Trace through a few paths asking students what might be inherited and what might be added at each level (See</a:t>
            </a:r>
            <a:r>
              <a:rPr lang="en-US" baseline="0"/>
              <a:t> Figure 1 - 3, pages 422 - 3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Every </a:t>
            </a:r>
            <a:r>
              <a:rPr lang="en-US" err="1"/>
              <a:t>JComponent</a:t>
            </a:r>
            <a:r>
              <a:rPr lang="en-US"/>
              <a:t> has a width and a height, so the</a:t>
            </a:r>
            <a:r>
              <a:rPr lang="en-US" baseline="0"/>
              <a:t> </a:t>
            </a:r>
            <a:r>
              <a:rPr lang="en-US" baseline="0" err="1"/>
              <a:t>JComponent</a:t>
            </a:r>
            <a:r>
              <a:rPr lang="en-US" baseline="0"/>
              <a:t> class has a </a:t>
            </a:r>
            <a:r>
              <a:rPr lang="en-US" baseline="0" err="1"/>
              <a:t>getWidth</a:t>
            </a:r>
            <a:r>
              <a:rPr lang="en-US" baseline="0"/>
              <a:t>() and a </a:t>
            </a:r>
            <a:r>
              <a:rPr lang="en-US" baseline="0" err="1"/>
              <a:t>getHeight</a:t>
            </a:r>
            <a:r>
              <a:rPr lang="en-US" baseline="0"/>
              <a:t>() method.</a:t>
            </a:r>
          </a:p>
          <a:p>
            <a:endParaRPr lang="en-US" baseline="0"/>
          </a:p>
          <a:p>
            <a:r>
              <a:rPr lang="en-US" baseline="0"/>
              <a:t>Every </a:t>
            </a:r>
            <a:r>
              <a:rPr lang="en-US" baseline="0" err="1"/>
              <a:t>JButton</a:t>
            </a:r>
            <a:r>
              <a:rPr lang="en-US" baseline="0"/>
              <a:t> can have text or an icon on it, so the </a:t>
            </a:r>
            <a:r>
              <a:rPr lang="en-US" baseline="0" err="1"/>
              <a:t>AbstractButton</a:t>
            </a:r>
            <a:r>
              <a:rPr lang="en-US" baseline="0"/>
              <a:t> class has a </a:t>
            </a:r>
            <a:r>
              <a:rPr lang="en-US" baseline="0" err="1"/>
              <a:t>setText</a:t>
            </a:r>
            <a:r>
              <a:rPr lang="en-US" baseline="0"/>
              <a:t>() and a </a:t>
            </a:r>
            <a:r>
              <a:rPr lang="en-US" baseline="0" err="1"/>
              <a:t>setIcon</a:t>
            </a:r>
            <a:r>
              <a:rPr lang="en-US" baseline="0"/>
              <a:t>() method.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4FB13-A9C6-AE49-93D9-007B088B724C}"/>
              </a:ext>
            </a:extLst>
          </p:cNvPr>
          <p:cNvSpPr/>
          <p:nvPr/>
        </p:nvSpPr>
        <p:spPr>
          <a:xfrm>
            <a:off x="304800" y="4559481"/>
            <a:ext cx="8534400" cy="21842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InheritanceQuiz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101E2-BF4D-9EF4-470F-47C89364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F3DA68CC-1F3A-6368-C4EA-9C90D20FAD45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With Methods, Subclasses can: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Inherit</a:t>
            </a:r>
            <a:r>
              <a:rPr lang="en-US"/>
              <a:t> methods </a:t>
            </a:r>
            <a:r>
              <a:rPr lang="en-US">
                <a:solidFill>
                  <a:schemeClr val="accent3"/>
                </a:solidFill>
              </a:rPr>
              <a:t>unchanged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Override</a:t>
            </a:r>
            <a:r>
              <a:rPr lang="en-US"/>
              <a:t> methods</a:t>
            </a:r>
          </a:p>
          <a:p>
            <a:pPr lvl="1">
              <a:defRPr/>
            </a:pPr>
            <a:r>
              <a:rPr lang="en-US"/>
              <a:t>Declare a new method </a:t>
            </a:r>
            <a:r>
              <a:rPr lang="en-US">
                <a:solidFill>
                  <a:schemeClr val="accent3"/>
                </a:solidFill>
              </a:rPr>
              <a:t>with same signature </a:t>
            </a:r>
            <a:r>
              <a:rPr lang="en-US"/>
              <a:t>to use </a:t>
            </a:r>
            <a:r>
              <a:rPr lang="en-US" b="1">
                <a:solidFill>
                  <a:schemeClr val="accent3"/>
                </a:solidFill>
              </a:rPr>
              <a:t>instead of </a:t>
            </a:r>
            <a:r>
              <a:rPr lang="en-US">
                <a:solidFill>
                  <a:schemeClr val="accent3"/>
                </a:solidFill>
              </a:rPr>
              <a:t>superclass method</a:t>
            </a:r>
          </a:p>
          <a:p>
            <a:pPr lvl="1">
              <a:defRPr/>
            </a:pPr>
            <a:r>
              <a:rPr lang="en-US"/>
              <a:t>i.e., change </a:t>
            </a:r>
            <a:r>
              <a:rPr lang="en-US" i="1"/>
              <a:t>how it works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Add</a:t>
            </a:r>
            <a:r>
              <a:rPr lang="en-US"/>
              <a:t> entirely new methods not in superclass</a:t>
            </a:r>
          </a:p>
          <a:p>
            <a:pPr lvl="1">
              <a:defRPr/>
            </a:pPr>
            <a:r>
              <a:rPr lang="en-US"/>
              <a:t>i.e., add new </a:t>
            </a:r>
            <a:r>
              <a:rPr lang="en-US" i="1"/>
              <a:t>what it does</a:t>
            </a:r>
            <a:r>
              <a:rPr lang="en-US"/>
              <a:t> &amp; </a:t>
            </a:r>
            <a:r>
              <a:rPr lang="en-US" i="1"/>
              <a:t>how it does it</a:t>
            </a:r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w.r.t</a:t>
            </a:r>
            <a:r>
              <a:rPr lang="en-US"/>
              <a:t> Fields, Subclasses: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ALWAYS inherit</a:t>
            </a:r>
            <a:r>
              <a:rPr lang="en-US" dirty="0"/>
              <a:t> all fields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/>
              <a:t>But cannot access superclass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fields</a:t>
            </a:r>
          </a:p>
          <a:p>
            <a:pPr lvl="1">
              <a:defRPr/>
            </a:pPr>
            <a:r>
              <a:rPr lang="en-US" dirty="0"/>
              <a:t>Can access directly fields at </a:t>
            </a:r>
            <a:r>
              <a:rPr lang="en-US" i="1" dirty="0"/>
              <a:t>access levels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2">
              <a:defRPr/>
            </a:pPr>
            <a:r>
              <a:rPr lang="en-US" dirty="0"/>
              <a:t>package</a:t>
            </a:r>
          </a:p>
          <a:p>
            <a:pPr>
              <a:defRPr/>
            </a:pPr>
            <a:r>
              <a:rPr lang="en-US" b="1" dirty="0"/>
              <a:t>The subclass </a:t>
            </a:r>
            <a:r>
              <a:rPr lang="en-US" b="1" dirty="0">
                <a:solidFill>
                  <a:schemeClr val="accent3"/>
                </a:solidFill>
              </a:rPr>
              <a:t>can add</a:t>
            </a:r>
            <a:r>
              <a:rPr lang="en-US" dirty="0"/>
              <a:t> entirely new fields not in superclass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309257" y="4887685"/>
            <a:ext cx="51816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field name as a superclass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Subclass calls Superclass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71" y="1567543"/>
            <a:ext cx="8327571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Calling a superclass </a:t>
            </a:r>
            <a:r>
              <a:rPr lang="en-US" b="1" dirty="0">
                <a:solidFill>
                  <a:schemeClr val="accent3"/>
                </a:solidFill>
              </a:rPr>
              <a:t>method </a:t>
            </a:r>
            <a:r>
              <a:rPr lang="en-US" dirty="0"/>
              <a:t>from the subclass:</a:t>
            </a:r>
          </a:p>
          <a:p>
            <a:pPr marL="457200" lvl="1" indent="0">
              <a:buNone/>
              <a:defRPr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super.methodName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Calling superclass </a:t>
            </a:r>
            <a:r>
              <a:rPr lang="en-US" b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: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4669971" y="5076357"/>
            <a:ext cx="3903068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34124"/>
              <a:gd name="adj6" fmla="val -3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appear as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 </a:t>
            </a:r>
            <a:r>
              <a:rPr lang="en-US" err="1"/>
              <a:t>CheckingAccount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/>
              <a:t>BankAccount</a:t>
            </a:r>
            <a:endParaRPr lang="en-US" sz="2400" dirty="0"/>
          </a:p>
          <a:p>
            <a:r>
              <a:rPr lang="en-US" sz="2400" dirty="0"/>
              <a:t>Has 3 free transactions each month </a:t>
            </a:r>
            <a:br>
              <a:rPr lang="en-US" sz="2400" dirty="0"/>
            </a:br>
            <a:r>
              <a:rPr lang="en-US" sz="2400" dirty="0"/>
              <a:t>Transactions that </a:t>
            </a:r>
            <a:r>
              <a:rPr lang="en-US" sz="2400"/>
              <a:t>are counted:</a:t>
            </a:r>
            <a:endParaRPr lang="en-US" sz="2400" dirty="0"/>
          </a:p>
          <a:p>
            <a:pPr lvl="1"/>
            <a:r>
              <a:rPr lang="en-US" sz="2000" dirty="0"/>
              <a:t>Withdraw</a:t>
            </a:r>
          </a:p>
          <a:p>
            <a:pPr lvl="1"/>
            <a:r>
              <a:rPr lang="en-US" sz="2000" dirty="0"/>
              <a:t>Deposit</a:t>
            </a:r>
          </a:p>
          <a:p>
            <a:r>
              <a:rPr lang="en-US" sz="2400" dirty="0"/>
              <a:t>Every additional transaction (beyond) costs $1.50</a:t>
            </a:r>
          </a:p>
          <a:p>
            <a:pPr lvl="1"/>
            <a:r>
              <a:rPr lang="en-US" sz="2000" dirty="0"/>
              <a:t>4 cost $1.50</a:t>
            </a:r>
          </a:p>
          <a:p>
            <a:pPr lvl="1"/>
            <a:r>
              <a:rPr lang="en-US" sz="2000" dirty="0"/>
              <a:t>5 cost $3.00</a:t>
            </a:r>
          </a:p>
          <a:p>
            <a:r>
              <a:rPr lang="en-US" sz="2400" dirty="0"/>
              <a:t>At end of each month fees are deducted (all together)</a:t>
            </a:r>
          </a:p>
          <a:p>
            <a:pPr lvl="1"/>
            <a:r>
              <a:rPr lang="en-US" sz="2000" dirty="0"/>
              <a:t>Transaction count is reset at this time</a:t>
            </a:r>
          </a:p>
          <a:p>
            <a:pPr lvl="1"/>
            <a:r>
              <a:rPr lang="en-US" sz="2000" dirty="0"/>
              <a:t>Add new public method to </a:t>
            </a:r>
            <a:r>
              <a:rPr lang="en-US" sz="2000" dirty="0" err="1"/>
              <a:t>CheckingAccount</a:t>
            </a:r>
            <a:r>
              <a:rPr lang="en-US" sz="2000" dirty="0"/>
              <a:t> called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deductFees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then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BCA8B7-839A-6B48-9A15-D29E72AB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1419225"/>
            <a:ext cx="6788364" cy="48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 – </a:t>
            </a:r>
            <a:r>
              <a:rPr lang="en-US" i="1" dirty="0"/>
              <a:t>new</a:t>
            </a:r>
            <a:r>
              <a:rPr lang="en-US" dirty="0"/>
              <a:t> a Java Class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5C524B-D78B-309F-5E7A-0670BD1C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67" y="1208313"/>
            <a:ext cx="5356952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subclass instance </a:t>
            </a:r>
            <a:r>
              <a:rPr lang="en-US" b="1" i="1" dirty="0"/>
              <a:t>is a</a:t>
            </a:r>
            <a:r>
              <a:rPr lang="en-US" dirty="0"/>
              <a:t> superclass instance</a:t>
            </a:r>
          </a:p>
          <a:p>
            <a:pPr lvl="1">
              <a:defRPr/>
            </a:pPr>
            <a:r>
              <a:rPr lang="en-US" dirty="0"/>
              <a:t>Polymorphism still works!</a:t>
            </a:r>
          </a:p>
          <a:p>
            <a:pPr marL="457200" lvl="1" indent="0"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ba.deposit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The code above compiles and runs because</a:t>
            </a:r>
            <a:br>
              <a:rPr lang="en-US" dirty="0"/>
            </a:br>
            <a:r>
              <a:rPr lang="en-US" dirty="0" err="1"/>
              <a:t>CheckingAccount</a:t>
            </a:r>
            <a:r>
              <a:rPr lang="en-US" dirty="0"/>
              <a:t> </a:t>
            </a:r>
            <a:r>
              <a:rPr lang="en-US" i="1" dirty="0" err="1"/>
              <a:t>isA</a:t>
            </a:r>
            <a:r>
              <a:rPr lang="en-US" dirty="0"/>
              <a:t>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code (below) does not work</a:t>
            </a: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ca.deductFees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the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the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It doesn't compile because </a:t>
            </a:r>
            <a:br>
              <a:rPr lang="en-US" dirty="0"/>
            </a:br>
            <a:r>
              <a:rPr lang="en-US" dirty="0" err="1"/>
              <a:t>BackAccount</a:t>
            </a:r>
            <a:r>
              <a:rPr lang="en-US" dirty="0"/>
              <a:t> </a:t>
            </a:r>
            <a:r>
              <a:rPr lang="en-US" i="1" dirty="0" err="1"/>
              <a:t>isNotA</a:t>
            </a:r>
            <a:r>
              <a:rPr lang="en-US" dirty="0"/>
              <a:t> </a:t>
            </a:r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142130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Can use </a:t>
            </a:r>
            <a:r>
              <a:rPr lang="en-US" err="1"/>
              <a:t>BankAccount's</a:t>
            </a:r>
            <a:r>
              <a:rPr lang="en-US"/>
              <a:t> </a:t>
            </a:r>
            <a:r>
              <a:rPr lang="en-US" i="1"/>
              <a:t>transfer</a:t>
            </a:r>
            <a:r>
              <a:rPr lang="en-US"/>
              <a:t> method to transfer between different accounts: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sa.transfer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(100, ca);  //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 lvl="1" indent="0"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transfer(double amount,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o){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this.withdraw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o.deposit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Access Modifiers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	</a:t>
            </a:r>
            <a:r>
              <a:rPr lang="en-US" dirty="0"/>
              <a:t>any code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	package and subclasses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anything in the package can see it</a:t>
            </a:r>
            <a:endParaRPr lang="en-US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	only the class itself can see 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b="1" dirty="0"/>
              <a:t>default</a:t>
            </a:r>
            <a:r>
              <a:rPr lang="en-US" dirty="0"/>
              <a:t> (i.e., modifier missing) — only code </a:t>
            </a:r>
            <a:br>
              <a:rPr lang="en-US" dirty="0"/>
            </a:br>
            <a:r>
              <a:rPr lang="en-US" dirty="0"/>
              <a:t>in the same </a:t>
            </a:r>
            <a:r>
              <a:rPr lang="en-US" b="1" dirty="0">
                <a:solidFill>
                  <a:schemeClr val="accent3"/>
                </a:solidFill>
              </a:rPr>
              <a:t>package</a:t>
            </a:r>
            <a:r>
              <a:rPr lang="en-US" dirty="0"/>
              <a:t> can access it</a:t>
            </a:r>
          </a:p>
          <a:p>
            <a:pPr lvl="2">
              <a:defRPr/>
            </a:pPr>
            <a:r>
              <a:rPr lang="en-US" dirty="0"/>
              <a:t>good choice for classes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 </a:t>
            </a:r>
            <a:r>
              <a:rPr lang="en-US" dirty="0"/>
              <a:t>— like default, but </a:t>
            </a:r>
            <a:br>
              <a:rPr lang="en-US" dirty="0"/>
            </a:br>
            <a:r>
              <a:rPr lang="en-US" dirty="0"/>
              <a:t>subclasses also have access</a:t>
            </a:r>
          </a:p>
          <a:p>
            <a:pPr lvl="2">
              <a:defRPr/>
            </a:pPr>
            <a:r>
              <a:rPr lang="en-US" dirty="0"/>
              <a:t>sometimes useful for helper methods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Sometimes a new class is </a:t>
            </a:r>
            <a:r>
              <a:rPr lang="en-US" sz="2400" b="1" dirty="0">
                <a:solidFill>
                  <a:schemeClr val="accent3"/>
                </a:solidFill>
              </a:rPr>
              <a:t>a special case </a:t>
            </a:r>
            <a:r>
              <a:rPr lang="en-US" sz="2400" dirty="0"/>
              <a:t>of the concept represented by another already existing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New class can “inherit” from an existing class, and new class can be changed to add new/different functional specific to the new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new class </a:t>
            </a:r>
            <a:r>
              <a:rPr lang="en-US" sz="2400" b="1" dirty="0">
                <a:solidFill>
                  <a:schemeClr val="accent3"/>
                </a:solidFill>
              </a:rPr>
              <a:t>inherits</a:t>
            </a:r>
            <a:r>
              <a:rPr lang="en-US" sz="2400" dirty="0"/>
              <a:t> from the existing one:</a:t>
            </a:r>
          </a:p>
          <a:p>
            <a:pPr lvl="1">
              <a:defRPr/>
            </a:pPr>
            <a:r>
              <a:rPr lang="en-US" sz="2000" dirty="0"/>
              <a:t>all methods</a:t>
            </a:r>
          </a:p>
          <a:p>
            <a:pPr lvl="1">
              <a:defRPr/>
            </a:pPr>
            <a:r>
              <a:rPr lang="en-US" sz="2000" dirty="0"/>
              <a:t>all instance fields</a:t>
            </a:r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look at </a:t>
            </a:r>
            <a:r>
              <a:rPr lang="en-US" err="1"/>
              <a:t>chessPieces</a:t>
            </a:r>
            <a:r>
              <a:rPr lang="en-US"/>
              <a:t>/</a:t>
            </a:r>
            <a:r>
              <a:rPr lang="en-US" err="1"/>
              <a:t>chessSupport</a:t>
            </a:r>
            <a:endParaRPr lang="en-US"/>
          </a:p>
          <a:p>
            <a:pPr lvl="1"/>
            <a:r>
              <a:rPr lang="en-US"/>
              <a:t>Let’s Look at King and </a:t>
            </a:r>
            <a:r>
              <a:rPr lang="en-US" err="1"/>
              <a:t>ChessPiece</a:t>
            </a:r>
            <a:endParaRPr lang="en-US"/>
          </a:p>
          <a:p>
            <a:pPr lvl="1"/>
            <a:r>
              <a:rPr lang="en-US" err="1"/>
              <a:t>StandardBoardProvider</a:t>
            </a:r>
            <a:r>
              <a:rPr lang="en-US"/>
              <a:t> (uncomment King lines)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Abstract</a:t>
            </a:r>
            <a:r>
              <a:rPr lang="en-US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Hybrid of </a:t>
            </a:r>
            <a:r>
              <a:rPr lang="en-US" err="1"/>
              <a:t>superclasses</a:t>
            </a:r>
            <a:r>
              <a:rPr lang="en-US"/>
              <a:t> and interfaces</a:t>
            </a:r>
          </a:p>
          <a:p>
            <a:pPr lvl="1">
              <a:defRPr/>
            </a:pPr>
            <a:r>
              <a:rPr lang="en-US"/>
              <a:t>Like regular </a:t>
            </a:r>
            <a:r>
              <a:rPr lang="en-US" err="1"/>
              <a:t>superclasses</a:t>
            </a:r>
            <a:r>
              <a:rPr lang="en-US"/>
              <a:t>:</a:t>
            </a:r>
          </a:p>
          <a:p>
            <a:pPr lvl="2">
              <a:defRPr/>
            </a:pPr>
            <a:r>
              <a:rPr lang="en-US"/>
              <a:t>Provide implementation of some methods</a:t>
            </a:r>
          </a:p>
          <a:p>
            <a:pPr lvl="1">
              <a:defRPr/>
            </a:pPr>
            <a:r>
              <a:rPr lang="en-US"/>
              <a:t>Like interfaces</a:t>
            </a:r>
          </a:p>
          <a:p>
            <a:pPr lvl="2">
              <a:defRPr/>
            </a:pPr>
            <a:r>
              <a:rPr lang="en-US"/>
              <a:t>Just provide signatures and docs of other methods</a:t>
            </a:r>
          </a:p>
          <a:p>
            <a:pPr lvl="2">
              <a:defRPr/>
            </a:pPr>
            <a:r>
              <a:rPr lang="en-US"/>
              <a:t>Can’t be instantiated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 lvl="1">
              <a:defRPr/>
            </a:pPr>
            <a:r>
              <a:rPr lang="en-US" b="1">
                <a:latin typeface="Lucida Sans Typewriter" pitchFamily="49" charset="0"/>
              </a:rPr>
              <a:t>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class </a:t>
            </a:r>
            <a:r>
              <a:rPr lang="en-US" b="1" err="1">
                <a:latin typeface="Lucida Sans Typewriter" pitchFamily="49" charset="0"/>
              </a:rPr>
              <a:t>BankAccount</a:t>
            </a:r>
            <a:r>
              <a:rPr lang="en-US" b="1">
                <a:latin typeface="Lucida Sans Typewriter" pitchFamily="49" charset="0"/>
              </a:rPr>
              <a:t> {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/** documentation here */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void </a:t>
            </a:r>
            <a:r>
              <a:rPr lang="en-US" b="1" err="1">
                <a:latin typeface="Lucida Sans Typewriter" pitchFamily="49" charset="0"/>
              </a:rPr>
              <a:t>deductFees</a:t>
            </a:r>
            <a:r>
              <a:rPr lang="en-US" b="1">
                <a:latin typeface="Lucida Sans Typewriter" pitchFamily="49" charset="0"/>
              </a:rPr>
              <a:t>()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…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/>
              <a:t>Also look at the code in the shapes package, especially </a:t>
            </a:r>
            <a:r>
              <a:rPr lang="en-US" sz="2200" err="1"/>
              <a:t>ShapesDemo</a:t>
            </a:r>
            <a:r>
              <a:rPr lang="en-US" sz="2200"/>
              <a:t>  (during or after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D7D7-B2C6-CA92-C52A-C39677C4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7EB5-0DCE-F85D-2869-0FE09B93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err="1"/>
              <a:t>RefactoringInheritance</a:t>
            </a:r>
            <a:endParaRPr lang="en-US" dirty="0"/>
          </a:p>
          <a:p>
            <a:pPr lvl="1"/>
            <a:r>
              <a:rPr lang="en-US" dirty="0"/>
              <a:t>Requires you to utilize inheritance</a:t>
            </a:r>
          </a:p>
          <a:p>
            <a:pPr lvl="1"/>
            <a:r>
              <a:rPr lang="en-US" dirty="0"/>
              <a:t>Careful to avoid variable shadowing</a:t>
            </a:r>
          </a:p>
          <a:p>
            <a:pPr lvl="1"/>
            <a:r>
              <a:rPr lang="en-US" dirty="0"/>
              <a:t>Read instructions carefully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5A0DF-4E2C-82EC-5E5E-62D988B3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47653"/>
            <a:ext cx="7071360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Work Time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/>
          </a:bodyPr>
          <a:lstStyle/>
          <a:p>
            <a:r>
              <a:rPr lang="en-US"/>
              <a:t>Chess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Q8-Q9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time allows:</a:t>
            </a:r>
            <a:br>
              <a:rPr lang="en-US" dirty="0"/>
            </a:br>
            <a:r>
              <a:rPr lang="en-US" dirty="0"/>
              <a:t>Review of </a:t>
            </a:r>
            <a:r>
              <a:rPr lang="en-US" dirty="0" err="1"/>
              <a:t>BettingMain</a:t>
            </a:r>
            <a:r>
              <a:rPr lang="en-US"/>
              <a:t> Interface</a:t>
            </a:r>
            <a:endParaRPr lang="en-US" dirty="0"/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F61E-D89C-6D05-2B95-F50C507C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Final Project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C44-F8C6-A392-096E-A234E0C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</a:t>
            </a:r>
            <a:r>
              <a:rPr lang="en-US"/>
              <a:t>or will be posted soon…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err="1"/>
              <a:t>SavingsAccount</a:t>
            </a:r>
            <a:r>
              <a:rPr lang="en-US" dirty="0"/>
              <a:t> adds interest earning,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/>
              <a:t>Employee adds pay information and methods,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/>
              <a:t>Manager adds information about employees managed, changes the pay mechanism, keeps other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Notation and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Say “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is a</a:t>
            </a:r>
            <a:r>
              <a:rPr lang="en-US" sz="2400" dirty="0"/>
              <a:t>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r>
              <a:rPr lang="en-US" sz="2400" dirty="0"/>
              <a:t>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Superclass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endParaRPr lang="en-US" sz="2400" dirty="0">
              <a:latin typeface="Lucida Sans Typewriter" pitchFamily="49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Subclass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F6C5A2-8459-8A48-BD1F-6D03763E33B0}"/>
              </a:ext>
            </a:extLst>
          </p:cNvPr>
          <p:cNvSpPr/>
          <p:nvPr/>
        </p:nvSpPr>
        <p:spPr>
          <a:xfrm>
            <a:off x="5355771" y="1502229"/>
            <a:ext cx="2002972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0ADCA63-E0C6-0E4A-956A-A8AB26E5CF24}"/>
              </a:ext>
            </a:extLst>
          </p:cNvPr>
          <p:cNvSpPr/>
          <p:nvPr/>
        </p:nvSpPr>
        <p:spPr>
          <a:xfrm>
            <a:off x="4822371" y="1926771"/>
            <a:ext cx="2779653" cy="2601686"/>
          </a:xfrm>
          <a:custGeom>
            <a:avLst/>
            <a:gdLst>
              <a:gd name="connsiteX0" fmla="*/ 0 w 2779653"/>
              <a:gd name="connsiteY0" fmla="*/ 2601686 h 2601686"/>
              <a:gd name="connsiteX1" fmla="*/ 2623458 w 2779653"/>
              <a:gd name="connsiteY1" fmla="*/ 1992086 h 2601686"/>
              <a:gd name="connsiteX2" fmla="*/ 2253343 w 2779653"/>
              <a:gd name="connsiteY2" fmla="*/ 0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653" h="2601686">
                <a:moveTo>
                  <a:pt x="0" y="2601686"/>
                </a:moveTo>
                <a:cubicBezTo>
                  <a:pt x="1123950" y="2513693"/>
                  <a:pt x="2247901" y="2425700"/>
                  <a:pt x="2623458" y="1992086"/>
                </a:cubicBezTo>
                <a:cubicBezTo>
                  <a:pt x="2999015" y="1558472"/>
                  <a:pt x="2626179" y="779236"/>
                  <a:pt x="22533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43A7FA-442F-D24D-B39A-B7799943AA68}"/>
              </a:ext>
            </a:extLst>
          </p:cNvPr>
          <p:cNvCxnSpPr/>
          <p:nvPr/>
        </p:nvCxnSpPr>
        <p:spPr>
          <a:xfrm>
            <a:off x="1643743" y="4593771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C9713-03CE-1441-B0ED-EFA2E3AD9420}"/>
              </a:ext>
            </a:extLst>
          </p:cNvPr>
          <p:cNvCxnSpPr/>
          <p:nvPr/>
        </p:nvCxnSpPr>
        <p:spPr>
          <a:xfrm>
            <a:off x="1415143" y="546462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44648E-AC02-2E40-99EB-7ABC505C9F22}"/>
              </a:ext>
            </a:extLst>
          </p:cNvPr>
          <p:cNvSpPr/>
          <p:nvPr/>
        </p:nvSpPr>
        <p:spPr>
          <a:xfrm>
            <a:off x="1523999" y="1513115"/>
            <a:ext cx="2471057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87544D-F11F-694E-AB7E-DA44E5A3FF67}"/>
              </a:ext>
            </a:extLst>
          </p:cNvPr>
          <p:cNvSpPr/>
          <p:nvPr/>
        </p:nvSpPr>
        <p:spPr>
          <a:xfrm>
            <a:off x="111536" y="1861457"/>
            <a:ext cx="2250664" cy="4037262"/>
          </a:xfrm>
          <a:custGeom>
            <a:avLst/>
            <a:gdLst>
              <a:gd name="connsiteX0" fmla="*/ 2250664 w 2250664"/>
              <a:gd name="connsiteY0" fmla="*/ 3690257 h 4037262"/>
              <a:gd name="connsiteX1" fmla="*/ 802864 w 2250664"/>
              <a:gd name="connsiteY1" fmla="*/ 4016829 h 4037262"/>
              <a:gd name="connsiteX2" fmla="*/ 127950 w 2250664"/>
              <a:gd name="connsiteY2" fmla="*/ 3167743 h 4037262"/>
              <a:gd name="connsiteX3" fmla="*/ 117064 w 2250664"/>
              <a:gd name="connsiteY3" fmla="*/ 816429 h 4037262"/>
              <a:gd name="connsiteX4" fmla="*/ 1347150 w 2250664"/>
              <a:gd name="connsiteY4" fmla="*/ 0 h 40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664" h="4037262">
                <a:moveTo>
                  <a:pt x="2250664" y="3690257"/>
                </a:moveTo>
                <a:cubicBezTo>
                  <a:pt x="1703657" y="3897086"/>
                  <a:pt x="1156650" y="4103915"/>
                  <a:pt x="802864" y="4016829"/>
                </a:cubicBezTo>
                <a:cubicBezTo>
                  <a:pt x="449078" y="3929743"/>
                  <a:pt x="242250" y="3701143"/>
                  <a:pt x="127950" y="3167743"/>
                </a:cubicBezTo>
                <a:cubicBezTo>
                  <a:pt x="13650" y="2634343"/>
                  <a:pt x="-86136" y="1344386"/>
                  <a:pt x="117064" y="816429"/>
                </a:cubicBezTo>
                <a:cubicBezTo>
                  <a:pt x="320264" y="288472"/>
                  <a:pt x="833707" y="144236"/>
                  <a:pt x="134715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in UML</a:t>
            </a:r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143000"/>
            <a:ext cx="2817813" cy="12339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Class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400"/>
              <a:t> is the “</a:t>
            </a:r>
            <a:r>
              <a:rPr lang="en-US" sz="2400" err="1"/>
              <a:t>superest</a:t>
            </a:r>
            <a:r>
              <a:rPr lang="en-US" sz="240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400800" y="5045460"/>
            <a:ext cx="2311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771"/>
              <a:gd name="adj6" fmla="val -7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 at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sz="2000" dirty="0"/>
              <a:t> (Superclass)</a:t>
            </a:r>
            <a:br>
              <a:rPr lang="en-US" dirty="0"/>
            </a:br>
            <a:r>
              <a:rPr lang="en-US" sz="2400" dirty="0"/>
              <a:t>Superclass</a:t>
            </a:r>
          </a:p>
          <a:p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sz="2000" dirty="0"/>
              <a:t>(Subclass)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Plantuml source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-up-|&gt;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6" y="4836885"/>
            <a:ext cx="4381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3" y="1152144"/>
            <a:ext cx="291674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/>
              <a:t>Views in Eclipse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56" y="367924"/>
            <a:ext cx="4821050" cy="178867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650"/>
            <a:ext cx="455228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466D-8D46-3F4A-BBD6-162455DC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29" y="2230713"/>
            <a:ext cx="4550228" cy="44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 vs.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ClickHandler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MouseListener</a:t>
            </a:r>
            <a:endParaRPr lang="en-US" sz="2300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ClickHandler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promises</a:t>
            </a:r>
            <a:r>
              <a:rPr lang="en-US"/>
              <a:t> to implement all the methods of </a:t>
            </a:r>
            <a:r>
              <a:rPr lang="en-US" err="1"/>
              <a:t>MouseListener</a:t>
            </a: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CheckingAccount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BankAccount</a:t>
            </a:r>
            <a:endParaRPr lang="en-US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CheckingAccount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inherits</a:t>
            </a:r>
            <a:r>
              <a:rPr lang="en-US"/>
              <a:t> (or overrides) all the methods of </a:t>
            </a:r>
            <a:r>
              <a:rPr lang="en-US" err="1"/>
              <a:t>BankAccount</a:t>
            </a:r>
            <a:endParaRPr lang="en-US"/>
          </a:p>
        </p:txBody>
      </p:sp>
      <p:sp>
        <p:nvSpPr>
          <p:cNvPr id="4" name="Line Callout 2 3"/>
          <p:cNvSpPr/>
          <p:nvPr/>
        </p:nvSpPr>
        <p:spPr>
          <a:xfrm>
            <a:off x="5181600" y="3048000"/>
            <a:ext cx="33528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75"/>
              <a:gd name="adj6" fmla="val -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For </a:t>
            </a:r>
            <a:r>
              <a:rPr lang="en-US" sz="2400" b="1" u="sng"/>
              <a:t>client</a:t>
            </a:r>
            <a:r>
              <a:rPr lang="en-US" sz="2400"/>
              <a:t> code reuse</a:t>
            </a:r>
          </a:p>
          <a:p>
            <a:pPr algn="ctr">
              <a:defRPr/>
            </a:pPr>
            <a:r>
              <a:rPr lang="en-US" sz="2400"/>
              <a:t>i.e., </a:t>
            </a:r>
            <a:r>
              <a:rPr lang="en-US" sz="2400" i="1"/>
              <a:t>what it does</a:t>
            </a:r>
            <a:r>
              <a:rPr lang="en-US" sz="2400"/>
              <a:t>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124200" y="5943600"/>
            <a:ext cx="4800600" cy="762000"/>
          </a:xfrm>
          <a:prstGeom prst="borderCallout2">
            <a:avLst>
              <a:gd name="adj1" fmla="val -1940"/>
              <a:gd name="adj2" fmla="val 83621"/>
              <a:gd name="adj3" fmla="val -19180"/>
              <a:gd name="adj4" fmla="val 65762"/>
              <a:gd name="adj5" fmla="val -67774"/>
              <a:gd name="adj6" fmla="val 30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  <a:p>
            <a:pPr algn="ctr">
              <a:defRPr/>
            </a:pPr>
            <a:r>
              <a:rPr lang="en-US" sz="2400" dirty="0"/>
              <a:t>i.e., </a:t>
            </a:r>
            <a:r>
              <a:rPr lang="en-US" sz="2400" i="1" dirty="0"/>
              <a:t>how it does it 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Run Amok?</a:t>
            </a:r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4378FB-03E6-44FD-B96F-DE665721A1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F9EA22-5825-4E8D-9432-59C9592C3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20C57-C3B5-47E7-874B-37927E7B78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1732</Words>
  <Application>Microsoft Office PowerPoint</Application>
  <PresentationFormat>On-screen Show (4:3)</PresentationFormat>
  <Paragraphs>268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Views in Eclipse</vt:lpstr>
      <vt:lpstr>Interfaces vs. Inheritance</vt:lpstr>
      <vt:lpstr>Inheritance Run Amok?</vt:lpstr>
      <vt:lpstr>With Methods, Subclasses can:</vt:lpstr>
      <vt:lpstr>w.r.t Fields, Subclasses:</vt:lpstr>
      <vt:lpstr>How Subclass calls Superclass Methods</vt:lpstr>
      <vt:lpstr>Let’s Code CheckingAccount</vt:lpstr>
      <vt:lpstr>Design then Implement</vt:lpstr>
      <vt:lpstr>In Eclipse – new a Java Class</vt:lpstr>
      <vt:lpstr>Polymorphism and Subclasses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Upcoming Homework</vt:lpstr>
      <vt:lpstr>Work Time</vt:lpstr>
      <vt:lpstr>If time allows: Review of BettingMain Interface</vt:lpstr>
      <vt:lpstr>Complete Final Project Survey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17</cp:revision>
  <cp:lastPrinted>2015-01-19T18:06:47Z</cp:lastPrinted>
  <dcterms:created xsi:type="dcterms:W3CDTF">2011-01-25T15:45:15Z</dcterms:created>
  <dcterms:modified xsi:type="dcterms:W3CDTF">2025-04-22T13:18:33Z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