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4"/>
  </p:sldMasterIdLst>
  <p:notesMasterIdLst>
    <p:notesMasterId r:id="rId13"/>
  </p:notesMasterIdLst>
  <p:handoutMasterIdLst>
    <p:handoutMasterId r:id="rId14"/>
  </p:handoutMasterIdLst>
  <p:sldIdLst>
    <p:sldId id="304" r:id="rId5"/>
    <p:sldId id="289" r:id="rId6"/>
    <p:sldId id="275" r:id="rId7"/>
    <p:sldId id="276" r:id="rId8"/>
    <p:sldId id="310" r:id="rId9"/>
    <p:sldId id="308" r:id="rId10"/>
    <p:sldId id="299" r:id="rId11"/>
    <p:sldId id="297" r:id="rId12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  <a:srgbClr val="DA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7"/>
    <p:restoredTop sz="87191"/>
  </p:normalViewPr>
  <p:slideViewPr>
    <p:cSldViewPr snapToGrid="0">
      <p:cViewPr varScale="1">
        <p:scale>
          <a:sx n="73" d="100"/>
          <a:sy n="73" d="100"/>
        </p:scale>
        <p:origin x="147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007A9A50-B83D-4767-A6DA-EDA4F9291D2C}"/>
    <pc:docChg chg="modSld">
      <pc:chgData name="Yoder, Jason" userId="28f4d4d8-da04-4f86-b14d-a21675737bc5" providerId="ADAL" clId="{007A9A50-B83D-4767-A6DA-EDA4F9291D2C}" dt="2023-11-06T14:19:30.882" v="46" actId="20577"/>
      <pc:docMkLst>
        <pc:docMk/>
      </pc:docMkLst>
      <pc:sldChg chg="modSp mod">
        <pc:chgData name="Yoder, Jason" userId="28f4d4d8-da04-4f86-b14d-a21675737bc5" providerId="ADAL" clId="{007A9A50-B83D-4767-A6DA-EDA4F9291D2C}" dt="2023-11-06T14:19:30.882" v="46" actId="20577"/>
        <pc:sldMkLst>
          <pc:docMk/>
          <pc:sldMk cId="0" sldId="304"/>
        </pc:sldMkLst>
        <pc:spChg chg="mod">
          <ac:chgData name="Yoder, Jason" userId="28f4d4d8-da04-4f86-b14d-a21675737bc5" providerId="ADAL" clId="{007A9A50-B83D-4767-A6DA-EDA4F9291D2C}" dt="2023-11-06T14:19:30.882" v="46" actId="20577"/>
          <ac:spMkLst>
            <pc:docMk/>
            <pc:sldMk cId="0" sldId="304"/>
            <ac:spMk id="3" creationId="{DAAFB956-898E-B06E-D194-66ACA3A5F551}"/>
          </ac:spMkLst>
        </pc:spChg>
        <pc:spChg chg="mod">
          <ac:chgData name="Yoder, Jason" userId="28f4d4d8-da04-4f86-b14d-a21675737bc5" providerId="ADAL" clId="{007A9A50-B83D-4767-A6DA-EDA4F9291D2C}" dt="2023-11-06T12:56:45.514" v="36" actId="20577"/>
          <ac:spMkLst>
            <pc:docMk/>
            <pc:sldMk cId="0" sldId="304"/>
            <ac:spMk id="5" creationId="{0CAE7307-1561-AB49-AE8E-CD9D14D77EEA}"/>
          </ac:spMkLst>
        </pc:spChg>
      </pc:sldChg>
    </pc:docChg>
  </pc:docChgLst>
  <pc:docChgLst>
    <pc:chgData name="Dorsey, Cameron" userId="S::dorseycs@rose-hulman.edu::e3fdc538-7733-41a8-91e6-3ff377dfa323" providerId="AD" clId="Web-{78BC636A-2F28-42CF-9AB8-1476136029BF}"/>
    <pc:docChg chg="modSld">
      <pc:chgData name="Dorsey, Cameron" userId="S::dorseycs@rose-hulman.edu::e3fdc538-7733-41a8-91e6-3ff377dfa323" providerId="AD" clId="Web-{78BC636A-2F28-42CF-9AB8-1476136029BF}" dt="2021-11-09T14:26:06.271" v="4" actId="20577"/>
      <pc:docMkLst>
        <pc:docMk/>
      </pc:docMkLst>
      <pc:sldChg chg="modSp">
        <pc:chgData name="Dorsey, Cameron" userId="S::dorseycs@rose-hulman.edu::e3fdc538-7733-41a8-91e6-3ff377dfa323" providerId="AD" clId="Web-{78BC636A-2F28-42CF-9AB8-1476136029BF}" dt="2021-11-09T14:26:06.271" v="4" actId="20577"/>
        <pc:sldMkLst>
          <pc:docMk/>
          <pc:sldMk cId="2085811604" sldId="297"/>
        </pc:sldMkLst>
        <pc:spChg chg="mod">
          <ac:chgData name="Dorsey, Cameron" userId="S::dorseycs@rose-hulman.edu::e3fdc538-7733-41a8-91e6-3ff377dfa323" providerId="AD" clId="Web-{78BC636A-2F28-42CF-9AB8-1476136029BF}" dt="2021-11-09T14:26:06.271" v="4" actId="20577"/>
          <ac:spMkLst>
            <pc:docMk/>
            <pc:sldMk cId="2085811604" sldId="297"/>
            <ac:spMk id="3" creationId="{00000000-0000-0000-0000-000000000000}"/>
          </ac:spMkLst>
        </pc:spChg>
      </pc:sldChg>
      <pc:sldChg chg="modSp">
        <pc:chgData name="Dorsey, Cameron" userId="S::dorseycs@rose-hulman.edu::e3fdc538-7733-41a8-91e6-3ff377dfa323" providerId="AD" clId="Web-{78BC636A-2F28-42CF-9AB8-1476136029BF}" dt="2021-11-09T13:39:39.063" v="3" actId="1076"/>
        <pc:sldMkLst>
          <pc:docMk/>
          <pc:sldMk cId="1942888041" sldId="299"/>
        </pc:sldMkLst>
        <pc:grpChg chg="mod">
          <ac:chgData name="Dorsey, Cameron" userId="S::dorseycs@rose-hulman.edu::e3fdc538-7733-41a8-91e6-3ff377dfa323" providerId="AD" clId="Web-{78BC636A-2F28-42CF-9AB8-1476136029BF}" dt="2021-11-09T13:39:39.063" v="3" actId="1076"/>
          <ac:grpSpMkLst>
            <pc:docMk/>
            <pc:sldMk cId="1942888041" sldId="299"/>
            <ac:grpSpMk id="51" creationId="{00000000-0000-0000-0000-000000000000}"/>
          </ac:grpSpMkLst>
        </pc:grpChg>
        <pc:cxnChg chg="mod">
          <ac:chgData name="Dorsey, Cameron" userId="S::dorseycs@rose-hulman.edu::e3fdc538-7733-41a8-91e6-3ff377dfa323" providerId="AD" clId="Web-{78BC636A-2F28-42CF-9AB8-1476136029BF}" dt="2021-11-09T13:39:39.063" v="3" actId="1076"/>
          <ac:cxnSpMkLst>
            <pc:docMk/>
            <pc:sldMk cId="1942888041" sldId="299"/>
            <ac:cxnSpMk id="23" creationId="{00000000-0000-0000-0000-000000000000}"/>
          </ac:cxnSpMkLst>
        </pc:cxnChg>
      </pc:sldChg>
    </pc:docChg>
  </pc:docChgLst>
  <pc:docChgLst>
    <pc:chgData name="Yoder, Jason" userId="28f4d4d8-da04-4f86-b14d-a21675737bc5" providerId="ADAL" clId="{D3F16C35-7113-468F-9417-58656C44C90E}"/>
    <pc:docChg chg="modSld">
      <pc:chgData name="Yoder, Jason" userId="28f4d4d8-da04-4f86-b14d-a21675737bc5" providerId="ADAL" clId="{D3F16C35-7113-468F-9417-58656C44C90E}" dt="2023-09-03T17:55:50.727" v="7" actId="20577"/>
      <pc:docMkLst>
        <pc:docMk/>
      </pc:docMkLst>
      <pc:sldChg chg="addSp modSp mod">
        <pc:chgData name="Yoder, Jason" userId="28f4d4d8-da04-4f86-b14d-a21675737bc5" providerId="ADAL" clId="{D3F16C35-7113-468F-9417-58656C44C90E}" dt="2023-09-03T17:55:50.727" v="7" actId="20577"/>
        <pc:sldMkLst>
          <pc:docMk/>
          <pc:sldMk cId="0" sldId="304"/>
        </pc:sldMkLst>
        <pc:spChg chg="add mod">
          <ac:chgData name="Yoder, Jason" userId="28f4d4d8-da04-4f86-b14d-a21675737bc5" providerId="ADAL" clId="{D3F16C35-7113-468F-9417-58656C44C90E}" dt="2023-09-03T17:55:50.727" v="7" actId="20577"/>
          <ac:spMkLst>
            <pc:docMk/>
            <pc:sldMk cId="0" sldId="304"/>
            <ac:spMk id="3" creationId="{DAAFB956-898E-B06E-D194-66ACA3A5F55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BE96EB-93B8-4333-B3AD-220E79B9E6A1}" type="datetimeFigureOut">
              <a:rPr lang="en-US"/>
              <a:pPr>
                <a:defRPr/>
              </a:pPr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2C50AB7-F3AB-4F84-9C79-4836E9A7B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41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1F25F1C-F991-4357-B3D3-F6F5DF2944B9}" type="datetimeFigureOut">
              <a:rPr lang="en-US"/>
              <a:pPr>
                <a:defRPr/>
              </a:pPr>
              <a:t>4/22/2025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B2F295C-7880-493E-AD25-F933224B0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64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No quiz today.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Bring printouts</a:t>
            </a:r>
            <a:r>
              <a:rPr lang="en-US" baseline="0" dirty="0"/>
              <a:t> from the </a:t>
            </a:r>
            <a:r>
              <a:rPr lang="en-US" baseline="0" dirty="0" err="1"/>
              <a:t>MergeSortSimpleSolution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150887-88A3-49D2-A4D8-539F84EF639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0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/>
              <a:t>D</a:t>
            </a:r>
            <a:r>
              <a:rPr lang="en-US" baseline="0"/>
              <a:t>on’t burn too much time on it. They understand recursion…</a:t>
            </a:r>
          </a:p>
          <a:p>
            <a:r>
              <a:rPr lang="en-US"/>
              <a:t>Demo with cards or</a:t>
            </a:r>
            <a:r>
              <a:rPr lang="en-US" baseline="0"/>
              <a:t> big letters</a:t>
            </a:r>
          </a:p>
          <a:p>
            <a:r>
              <a:rPr lang="en-US" baseline="0"/>
              <a:t>[I reviewed selection and insertion sort stressing the differences before going over merge sort.  That helps emphasize the differences.]</a:t>
            </a:r>
            <a:endParaRPr lang="en-US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264D08-73E7-498D-A40C-19151E0A7A5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340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F3A036-72D3-47B3-8074-7DA7DB82FDF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957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slide: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Does not unravel the recursion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shows how we </a:t>
            </a:r>
            <a:r>
              <a:rPr lang="en-US" i="1" dirty="0"/>
              <a:t>trust</a:t>
            </a:r>
            <a:r>
              <a:rPr lang="en-US" i="0" dirty="0"/>
              <a:t> that </a:t>
            </a:r>
            <a:r>
              <a:rPr lang="en-US" i="1" dirty="0" err="1"/>
              <a:t>mergeSort</a:t>
            </a:r>
            <a:r>
              <a:rPr lang="en-US" i="0" dirty="0"/>
              <a:t> works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i="0" dirty="0"/>
              <a:t>In other words, we use </a:t>
            </a:r>
            <a:r>
              <a:rPr lang="en-US" i="1" dirty="0" err="1"/>
              <a:t>mergeSort’s</a:t>
            </a:r>
            <a:r>
              <a:rPr lang="en-US" i="1" dirty="0"/>
              <a:t> ensures</a:t>
            </a:r>
            <a:r>
              <a:rPr lang="en-US" i="0" dirty="0"/>
              <a:t> clause to reason about the value of </a:t>
            </a:r>
            <a:r>
              <a:rPr lang="en-US" i="1" dirty="0" err="1"/>
              <a:t>mergeSort’s</a:t>
            </a:r>
            <a:r>
              <a:rPr lang="en-US" i="0" dirty="0"/>
              <a:t> parameter (the array) after the call w/o thinking about </a:t>
            </a:r>
            <a:r>
              <a:rPr lang="en-US" i="0" u="sng" dirty="0"/>
              <a:t>how</a:t>
            </a:r>
            <a:r>
              <a:rPr lang="en-US" i="1" u="none" dirty="0"/>
              <a:t> </a:t>
            </a:r>
            <a:r>
              <a:rPr lang="en-US" i="1" u="none" dirty="0" err="1"/>
              <a:t>mergeSort</a:t>
            </a:r>
            <a:r>
              <a:rPr lang="en-US" i="1" u="none" dirty="0"/>
              <a:t> </a:t>
            </a:r>
            <a:r>
              <a:rPr lang="en-US" i="0" u="none" dirty="0"/>
              <a:t>did the work</a:t>
            </a: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F3A036-72D3-47B3-8074-7DA7DB82FDF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224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slide: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Unravels the recursion for an input array of size 7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Here we are breaking the abstraction provided by procedural abstraction by showing </a:t>
            </a:r>
            <a:r>
              <a:rPr lang="en-US" i="1" dirty="0"/>
              <a:t>how it does it</a:t>
            </a:r>
            <a:r>
              <a:rPr lang="en-US" i="0" dirty="0"/>
              <a:t>, instead of sticking to the </a:t>
            </a:r>
            <a:r>
              <a:rPr lang="en-US" i="1" dirty="0"/>
              <a:t>what it does</a:t>
            </a:r>
            <a:endParaRPr lang="en-US" i="0" dirty="0"/>
          </a:p>
          <a:p>
            <a:endParaRPr lang="en-US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F3A036-72D3-47B3-8074-7DA7DB82FDF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7765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Just summarize it here.  Don’t dawdle; this will make more sense when they implement it.</a:t>
            </a:r>
          </a:p>
          <a:p>
            <a:endParaRPr lang="en-US" baseline="0"/>
          </a:p>
          <a:p>
            <a:r>
              <a:rPr lang="en-US" baseline="0"/>
              <a:t>Leading Questions:</a:t>
            </a:r>
          </a:p>
          <a:p>
            <a:endParaRPr lang="en-US" baseline="0"/>
          </a:p>
          <a:p>
            <a:pPr marL="228600" indent="-228600">
              <a:buAutoNum type="arabicPeriod"/>
            </a:pPr>
            <a:r>
              <a:rPr lang="en-US" baseline="0"/>
              <a:t>What is the run-time for merging N items?   O(N)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/>
              <a:t>What is the run-time for merging N/2 items?   O(N)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/>
              <a:t>What is the run-time for merging N/2 items TWO times?   O(N)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/>
              <a:t>Each row takes O(N)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baseline="0"/>
              <a:t>How many rows?   (divides in half each time)   O( log(N) )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endParaRPr lang="en-US" baseline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Have students implement</a:t>
            </a:r>
            <a:r>
              <a:rPr lang="en-US" baseline="0"/>
              <a:t> </a:t>
            </a:r>
            <a:r>
              <a:rPr lang="en-US" baseline="0" err="1"/>
              <a:t>mergesort.StringMergeSort</a:t>
            </a:r>
            <a:r>
              <a:rPr lang="en-US" baseline="0"/>
              <a:t>.  Walk around the room and help students as needed. Have your TAs do the same. Keep students engaged.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F3A036-72D3-47B3-8074-7DA7DB82FDF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24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2BEC5E-690C-4AB4-928C-487D416E885B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37E3C-A043-4B73-838C-D58D6053CD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5F6F6E-B59B-42D3-858A-F971828370DE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913C1-8532-4322-B4F1-1D8EF1002E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4F5E49-06F8-499B-9323-5754E13ADA58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6C02E-11F4-48EA-948B-D1A36FC11C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078894-81EE-4018-A8EE-23C473FF1C6A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CC7DC-03D2-45BD-B3A5-AC9E21CD8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EF7AD5-177F-4F9B-8E88-D9E1D5BE506A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DE133-9EC4-4335-A95D-1D69E08618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17097F-CF2A-49AE-93C9-C3F545CF4066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A3040-3016-44A1-ACF6-3A02DA6C26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3C7838-DB83-4531-962D-30E1162AF869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1D314A-ED71-4268-96EF-B20E0D3E2D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F0BF7B-5508-4535-9478-38601EDABC17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35B7DC-99B0-4254-8C8B-52AC0857FB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6A6982-3372-4511-B33E-B75380BE5074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550D0-3932-4239-8291-885EA35836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C0E997-7C5F-4BC3-8739-C4F51502AB06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58AD3-D743-4CB8-A92B-A848895543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89702-0E2B-431B-943A-57ABBCFC436C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02A0D-B606-42A1-81F2-75B1FEAEAC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0C38C57-B6F6-445D-8181-FCFAEF56C004}" type="datetime2">
              <a:rPr lang="en-US" smtClean="0"/>
              <a:pPr>
                <a:defRPr/>
              </a:pPr>
              <a:t>Tuesday, April 22,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157917-D36D-4A13-993C-40BE610A33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Merge Sort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AE7307-1561-AB49-AE8E-CD9D14D77EEA}"/>
              </a:ext>
            </a:extLst>
          </p:cNvPr>
          <p:cNvSpPr/>
          <p:nvPr/>
        </p:nvSpPr>
        <p:spPr>
          <a:xfrm>
            <a:off x="304800" y="4322617"/>
            <a:ext cx="8534400" cy="225482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PracticeMergeSortSimple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PracticeMergeSortSimpleSolution</a:t>
            </a:r>
            <a:endParaRPr lang="en-US" sz="2400" i="1" dirty="0"/>
          </a:p>
          <a:p>
            <a:r>
              <a:rPr lang="en-US" sz="2400" dirty="0"/>
              <a:t>The Quiz today 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MergeSortQuiz</a:t>
            </a:r>
            <a:endParaRPr lang="en-US" sz="2400" i="1" dirty="0"/>
          </a:p>
        </p:txBody>
      </p:sp>
      <p:sp>
        <p:nvSpPr>
          <p:cNvPr id="4" name="Shape 54">
            <a:extLst>
              <a:ext uri="{FF2B5EF4-FFF2-40B4-BE49-F238E27FC236}">
                <a16:creationId xmlns:a16="http://schemas.microsoft.com/office/drawing/2014/main" id="{E9CE5592-E043-9020-F8D2-D678ED046692}"/>
              </a:ext>
            </a:extLst>
          </p:cNvPr>
          <p:cNvSpPr/>
          <p:nvPr/>
        </p:nvSpPr>
        <p:spPr>
          <a:xfrm>
            <a:off x="5539154" y="209686"/>
            <a:ext cx="3346430" cy="738664"/>
          </a:xfrm>
          <a:prstGeom prst="rect">
            <a:avLst/>
          </a:prstGeom>
          <a:solidFill>
            <a:srgbClr val="9BBB59"/>
          </a:solidFill>
          <a:ln w="25400" cap="rnd">
            <a:solidFill>
              <a:srgbClr val="71884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2400" i="1" dirty="0">
                <a:solidFill>
                  <a:srgbClr val="FFFFFF"/>
                </a:solidFill>
              </a:rPr>
              <a:t> Attendance password    </a:t>
            </a:r>
          </a:p>
          <a:p>
            <a:pPr lvl="0"/>
            <a:r>
              <a:rPr lang="en-US" sz="2400" i="1" dirty="0">
                <a:solidFill>
                  <a:srgbClr val="FFFFFF"/>
                </a:solidFill>
              </a:rPr>
              <a:t> is written on the board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Plan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r>
              <a:rPr lang="en-US"/>
              <a:t>Review Sorts (Insertion, Selection)</a:t>
            </a:r>
          </a:p>
          <a:p>
            <a:r>
              <a:rPr lang="en-US"/>
              <a:t>Big-oh practice</a:t>
            </a:r>
          </a:p>
          <a:p>
            <a:r>
              <a:rPr lang="en-US"/>
              <a:t>Merge sort</a:t>
            </a:r>
          </a:p>
          <a:p>
            <a:r>
              <a:rPr lang="en-US"/>
              <a:t>Presentation Guidelines </a:t>
            </a:r>
          </a:p>
          <a:p>
            <a:pPr lvl="1"/>
            <a:r>
              <a:rPr lang="en-US"/>
              <a:t>(1 week from today!)</a:t>
            </a:r>
          </a:p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80340"/>
            <a:ext cx="4800600" cy="288036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0400" y="152400"/>
            <a:ext cx="1752600" cy="6502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36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Merge Sort</a:t>
            </a:r>
          </a:p>
        </p:txBody>
      </p:sp>
      <p:sp>
        <p:nvSpPr>
          <p:cNvPr id="2560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Basic recursive idea:</a:t>
            </a:r>
          </a:p>
          <a:p>
            <a:pPr lvl="1"/>
            <a:r>
              <a:rPr lang="en-US"/>
              <a:t>Base case:</a:t>
            </a:r>
            <a:br>
              <a:rPr lang="en-US"/>
            </a:br>
            <a:r>
              <a:rPr lang="en-US"/>
              <a:t>If list is length 0 or 1, then it’s already sorted</a:t>
            </a:r>
          </a:p>
          <a:p>
            <a:pPr lvl="1"/>
            <a:r>
              <a:rPr lang="en-US"/>
              <a:t>Otherwise:</a:t>
            </a:r>
          </a:p>
          <a:p>
            <a:pPr lvl="2"/>
            <a:r>
              <a:rPr lang="en-US"/>
              <a:t>There are &gt;= 2 items</a:t>
            </a:r>
          </a:p>
          <a:p>
            <a:pPr lvl="2"/>
            <a:r>
              <a:rPr lang="en-US"/>
              <a:t>Divide collection into two halves</a:t>
            </a:r>
          </a:p>
          <a:p>
            <a:pPr lvl="2"/>
            <a:r>
              <a:rPr lang="en-US"/>
              <a:t>Recursively sort the two halves</a:t>
            </a:r>
          </a:p>
          <a:p>
            <a:pPr lvl="2"/>
            <a:r>
              <a:rPr lang="en-US" b="1"/>
              <a:t>Merge</a:t>
            </a:r>
            <a:r>
              <a:rPr lang="en-US"/>
              <a:t> the sorted halves back together into one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8600" y="228600"/>
            <a:ext cx="2971800" cy="1066800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/>
            </a:br>
            <a:r>
              <a:rPr lang="en-US"/>
              <a:t>Merge Sort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124200" y="152400"/>
            <a:ext cx="5676900" cy="2057400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>
              <a:buNone/>
            </a:pPr>
            <a:r>
              <a:rPr lang="en-US" sz="1800"/>
              <a:t>If list is length 0 or 1,</a:t>
            </a:r>
            <a:br>
              <a:rPr lang="en-US" sz="1800"/>
            </a:br>
            <a:r>
              <a:rPr lang="en-US" sz="1800"/>
              <a:t>then it’s already sorted</a:t>
            </a:r>
          </a:p>
          <a:p>
            <a:r>
              <a:rPr lang="en-US" sz="1800"/>
              <a:t>Otherwise:</a:t>
            </a:r>
          </a:p>
          <a:p>
            <a:pPr lvl="1"/>
            <a:r>
              <a:rPr lang="en-US" sz="1800"/>
              <a:t>Divide collection into two halves</a:t>
            </a:r>
          </a:p>
          <a:p>
            <a:pPr lvl="1"/>
            <a:r>
              <a:rPr lang="en-US" sz="1800"/>
              <a:t>Recursively sort the two halves</a:t>
            </a:r>
          </a:p>
          <a:p>
            <a:pPr lvl="1"/>
            <a:r>
              <a:rPr lang="en-US" sz="1800" b="1"/>
              <a:t>Merge</a:t>
            </a:r>
            <a:r>
              <a:rPr lang="en-US" sz="1800"/>
              <a:t> the sorted halves back together into one</a:t>
            </a:r>
          </a:p>
        </p:txBody>
      </p:sp>
      <p:pic>
        <p:nvPicPr>
          <p:cNvPr id="40" name="Content Placeholder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31720"/>
            <a:ext cx="7543800" cy="4526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71800" cy="1477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Merge Sort</a:t>
            </a:r>
            <a:br>
              <a:rPr lang="en-US" dirty="0"/>
            </a:br>
            <a:r>
              <a:rPr lang="en-US" sz="2400" dirty="0"/>
              <a:t>“you </a:t>
            </a:r>
            <a:r>
              <a:rPr lang="en-US" sz="2400" dirty="0" err="1"/>
              <a:t>gotta</a:t>
            </a:r>
            <a:r>
              <a:rPr lang="en-US" sz="2400" dirty="0"/>
              <a:t> believe”</a:t>
            </a:r>
            <a:br>
              <a:rPr lang="en-US" sz="2400" dirty="0"/>
            </a:br>
            <a:r>
              <a:rPr lang="en-US" sz="2400" dirty="0"/>
              <a:t>trust </a:t>
            </a:r>
            <a:r>
              <a:rPr lang="en-US" sz="2400"/>
              <a:t>the abstraction</a:t>
            </a:r>
            <a:endParaRPr lang="en-US" sz="2400" dirty="0"/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733800" y="198438"/>
            <a:ext cx="5295900" cy="1869558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 dirty="0"/>
              <a:t>If list is length 0 or 1,</a:t>
            </a:r>
            <a:br>
              <a:rPr lang="en-US" sz="1800" dirty="0"/>
            </a:br>
            <a:r>
              <a:rPr lang="en-US" sz="1800" dirty="0"/>
              <a:t>then it’s already sorted – i.e., at base case</a:t>
            </a:r>
          </a:p>
          <a:p>
            <a:r>
              <a:rPr lang="en-US" sz="1800" dirty="0"/>
              <a:t>Otherwise:</a:t>
            </a:r>
          </a:p>
          <a:p>
            <a:pPr lvl="1"/>
            <a:r>
              <a:rPr lang="en-US" sz="1800" dirty="0"/>
              <a:t>Divide list into two halves</a:t>
            </a:r>
          </a:p>
          <a:p>
            <a:pPr lvl="1"/>
            <a:r>
              <a:rPr lang="en-US" sz="1800" dirty="0"/>
              <a:t>Recursively sort the two halves</a:t>
            </a:r>
          </a:p>
          <a:p>
            <a:pPr lvl="1"/>
            <a:r>
              <a:rPr lang="en-US" sz="1800" b="1" dirty="0"/>
              <a:t>Merge</a:t>
            </a:r>
            <a:r>
              <a:rPr lang="en-US" sz="1800" dirty="0"/>
              <a:t> the sorted halves back together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F3288E-A955-914B-BB39-CB4A409DBA23}"/>
              </a:ext>
            </a:extLst>
          </p:cNvPr>
          <p:cNvSpPr txBox="1"/>
          <p:nvPr/>
        </p:nvSpPr>
        <p:spPr>
          <a:xfrm>
            <a:off x="4675516" y="2302261"/>
            <a:ext cx="4261893" cy="3816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ensures a’s values are reordered</a:t>
            </a:r>
          </a:p>
          <a:p>
            <a:pPr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so that they are in sorted order</a:t>
            </a:r>
          </a:p>
          <a:p>
            <a:pPr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@param a</a:t>
            </a:r>
          </a:p>
          <a:p>
            <a:pPr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 &lt;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&gt;decreasing: |a|</a:t>
            </a:r>
          </a:p>
          <a:p>
            <a:pPr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 a) {</a:t>
            </a:r>
          </a:p>
          <a:p>
            <a:pPr marL="7938" lvl="1"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a.size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&gt; 1) {</a:t>
            </a:r>
          </a:p>
          <a:p>
            <a:pPr marL="7938" lvl="1"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&lt;Integer&gt; a1, a2;</a:t>
            </a:r>
          </a:p>
          <a:p>
            <a:pPr marL="7938" lvl="1"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split(a, a1, a2);</a:t>
            </a:r>
          </a:p>
          <a:p>
            <a:pPr marL="7938" lvl="1"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(a1);</a:t>
            </a:r>
          </a:p>
          <a:p>
            <a:pPr marL="7938" lvl="1"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(a2);</a:t>
            </a:r>
          </a:p>
          <a:p>
            <a:pPr marL="7938" lvl="1"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	merge(a, a1 a2);</a:t>
            </a:r>
          </a:p>
          <a:p>
            <a:pPr marL="7938" lvl="1"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} // end if</a:t>
            </a:r>
          </a:p>
          <a:p>
            <a:pPr marL="7938" lvl="1">
              <a:tabLst>
                <a:tab pos="225425" algn="l"/>
                <a:tab pos="450850" algn="l"/>
                <a:tab pos="676275" algn="l"/>
                <a:tab pos="911225" algn="l"/>
                <a:tab pos="1138238" algn="l"/>
              </a:tabLs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 //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mergeSort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0512C-A112-A83E-D772-509E5FD25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591" y="2290762"/>
            <a:ext cx="4394200" cy="4292600"/>
          </a:xfrm>
          <a:prstGeom prst="rect">
            <a:avLst/>
          </a:pr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982F5364-117E-E138-4F49-066A82D9D6BB}"/>
              </a:ext>
            </a:extLst>
          </p:cNvPr>
          <p:cNvSpPr/>
          <p:nvPr/>
        </p:nvSpPr>
        <p:spPr>
          <a:xfrm>
            <a:off x="3472774" y="5092210"/>
            <a:ext cx="1974715" cy="545188"/>
          </a:xfrm>
          <a:custGeom>
            <a:avLst/>
            <a:gdLst>
              <a:gd name="connsiteX0" fmla="*/ 1974715 w 1974715"/>
              <a:gd name="connsiteY0" fmla="*/ 43994 h 545188"/>
              <a:gd name="connsiteX1" fmla="*/ 1303507 w 1974715"/>
              <a:gd name="connsiteY1" fmla="*/ 43994 h 545188"/>
              <a:gd name="connsiteX2" fmla="*/ 758758 w 1974715"/>
              <a:gd name="connsiteY2" fmla="*/ 501194 h 545188"/>
              <a:gd name="connsiteX3" fmla="*/ 0 w 1974715"/>
              <a:gd name="connsiteY3" fmla="*/ 501194 h 545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74715" h="545188">
                <a:moveTo>
                  <a:pt x="1974715" y="43994"/>
                </a:moveTo>
                <a:cubicBezTo>
                  <a:pt x="1740440" y="5894"/>
                  <a:pt x="1506166" y="-32206"/>
                  <a:pt x="1303507" y="43994"/>
                </a:cubicBezTo>
                <a:cubicBezTo>
                  <a:pt x="1100847" y="120194"/>
                  <a:pt x="976009" y="424994"/>
                  <a:pt x="758758" y="501194"/>
                </a:cubicBezTo>
                <a:cubicBezTo>
                  <a:pt x="541507" y="577394"/>
                  <a:pt x="270753" y="539294"/>
                  <a:pt x="0" y="501194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73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71800" cy="14779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Merge Sort</a:t>
            </a:r>
            <a:br>
              <a:rPr lang="en-US" dirty="0"/>
            </a:br>
            <a:r>
              <a:rPr lang="en-US" sz="2700" dirty="0"/>
              <a:t>unraveling the recursion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733800" y="198438"/>
            <a:ext cx="5295900" cy="1869558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/>
              <a:t>If list is length 0 or 1,</a:t>
            </a:r>
            <a:br>
              <a:rPr lang="en-US" sz="1800"/>
            </a:br>
            <a:r>
              <a:rPr lang="en-US" sz="1800"/>
              <a:t>then it’s already sorted</a:t>
            </a:r>
          </a:p>
          <a:p>
            <a:r>
              <a:rPr lang="en-US" sz="1800"/>
              <a:t>Otherwise:</a:t>
            </a:r>
          </a:p>
          <a:p>
            <a:pPr lvl="1"/>
            <a:r>
              <a:rPr lang="en-US" sz="1800"/>
              <a:t>Divide list into two halves</a:t>
            </a:r>
          </a:p>
          <a:p>
            <a:pPr lvl="1"/>
            <a:r>
              <a:rPr lang="en-US" sz="1800"/>
              <a:t>Recursively sort the two halves</a:t>
            </a:r>
          </a:p>
          <a:p>
            <a:pPr lvl="1"/>
            <a:r>
              <a:rPr lang="en-US" sz="1800" b="1"/>
              <a:t>Merge</a:t>
            </a:r>
            <a:r>
              <a:rPr lang="en-US" sz="1800"/>
              <a:t> the sorted halves back together</a:t>
            </a:r>
          </a:p>
        </p:txBody>
      </p:sp>
      <p:pic>
        <p:nvPicPr>
          <p:cNvPr id="5" name="Picture 2" descr="https://upload.wikimedia.org/wikipedia/commons/thumb/e/e6/Merge_sort_algorithm_diagram.svg/927px-Merge_sort_algorithm_diagram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299" y="2183862"/>
            <a:ext cx="4852101" cy="4674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152400" y="2667000"/>
            <a:ext cx="38972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2800">
                <a:solidFill>
                  <a:srgbClr val="FF0000"/>
                </a:solidFill>
              </a:rPr>
              <a:t>Red: Dividing -&gt;</a:t>
            </a:r>
          </a:p>
          <a:p>
            <a:pPr fontAlgn="auto">
              <a:spcAft>
                <a:spcPts val="0"/>
              </a:spcAft>
            </a:pPr>
            <a:endParaRPr lang="en-US" sz="280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</a:pPr>
            <a:endParaRPr lang="en-US" sz="280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US" sz="2800"/>
              <a:t>7 sorted collections -&gt;</a:t>
            </a:r>
          </a:p>
          <a:p>
            <a:pPr fontAlgn="auto">
              <a:spcAft>
                <a:spcPts val="0"/>
              </a:spcAft>
            </a:pPr>
            <a:endParaRPr lang="en-US" sz="2800">
              <a:solidFill>
                <a:srgbClr val="FF0000"/>
              </a:solidFill>
            </a:endParaRPr>
          </a:p>
          <a:p>
            <a:pPr fontAlgn="auto">
              <a:spcAft>
                <a:spcPts val="0"/>
              </a:spcAft>
            </a:pPr>
            <a:r>
              <a:rPr lang="en-US" sz="2800">
                <a:solidFill>
                  <a:srgbClr val="00B050"/>
                </a:solidFill>
              </a:rPr>
              <a:t>Green: Merging -&gt;</a:t>
            </a:r>
          </a:p>
        </p:txBody>
      </p:sp>
    </p:spTree>
    <p:extLst>
      <p:ext uri="{BB962C8B-B14F-4D97-AF65-F5344CB8AC3E}">
        <p14:creationId xmlns:p14="http://schemas.microsoft.com/office/powerpoint/2010/main" val="3540677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2971800" cy="147796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/>
              <a:t>Analyzing</a:t>
            </a:r>
            <a:br>
              <a:rPr lang="en-US"/>
            </a:br>
            <a:r>
              <a:rPr lang="en-US"/>
              <a:t>Merge Sort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1"/>
          </p:nvPr>
        </p:nvSpPr>
        <p:spPr>
          <a:xfrm>
            <a:off x="3733800" y="198438"/>
            <a:ext cx="5295900" cy="1869558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1800"/>
              <a:t>If list is length 0 or 1,</a:t>
            </a:r>
            <a:br>
              <a:rPr lang="en-US" sz="1800"/>
            </a:br>
            <a:r>
              <a:rPr lang="en-US" sz="1800"/>
              <a:t>then it’s already sorted</a:t>
            </a:r>
          </a:p>
          <a:p>
            <a:r>
              <a:rPr lang="en-US" sz="1800"/>
              <a:t>Otherwise:</a:t>
            </a:r>
          </a:p>
          <a:p>
            <a:pPr lvl="1"/>
            <a:r>
              <a:rPr lang="en-US" sz="1800"/>
              <a:t>Divide list into two halves</a:t>
            </a:r>
          </a:p>
          <a:p>
            <a:pPr lvl="1"/>
            <a:r>
              <a:rPr lang="en-US" sz="1800"/>
              <a:t>Recursively sort the two halves</a:t>
            </a:r>
          </a:p>
          <a:p>
            <a:pPr lvl="1"/>
            <a:r>
              <a:rPr lang="en-US" sz="1800" b="1"/>
              <a:t>Merge</a:t>
            </a:r>
            <a:r>
              <a:rPr lang="en-US" sz="1800"/>
              <a:t> the sorted halves back together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8600" y="4267200"/>
            <a:ext cx="1219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Merge n/4</a:t>
            </a:r>
            <a:br>
              <a:rPr lang="en-US"/>
            </a:br>
            <a:r>
              <a:rPr lang="en-US"/>
              <a:t>items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81200" y="4267200"/>
            <a:ext cx="1219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Merge n/4</a:t>
            </a:r>
            <a:br>
              <a:rPr lang="en-US"/>
            </a:br>
            <a:r>
              <a:rPr lang="en-US"/>
              <a:t>items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48200" y="4255532"/>
            <a:ext cx="1219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Merge n/4</a:t>
            </a:r>
            <a:br>
              <a:rPr lang="en-US"/>
            </a:br>
            <a:r>
              <a:rPr lang="en-US"/>
              <a:t>items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0800" y="4255532"/>
            <a:ext cx="12192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Merge n/4</a:t>
            </a:r>
            <a:br>
              <a:rPr lang="en-US"/>
            </a:br>
            <a:r>
              <a:rPr lang="en-US"/>
              <a:t>items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4200" y="2286000"/>
            <a:ext cx="18288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Merge n items</a:t>
            </a:r>
          </a:p>
        </p:txBody>
      </p:sp>
      <p:grpSp>
        <p:nvGrpSpPr>
          <p:cNvPr id="51" name="Group 50"/>
          <p:cNvGrpSpPr/>
          <p:nvPr/>
        </p:nvGrpSpPr>
        <p:grpSpPr>
          <a:xfrm>
            <a:off x="838200" y="2655332"/>
            <a:ext cx="6248400" cy="926068"/>
            <a:chOff x="838200" y="2655332"/>
            <a:chExt cx="6248400" cy="926068"/>
          </a:xfrm>
        </p:grpSpPr>
        <p:sp>
          <p:nvSpPr>
            <p:cNvPr id="9" name="TextBox 8"/>
            <p:cNvSpPr txBox="1"/>
            <p:nvPr/>
          </p:nvSpPr>
          <p:spPr>
            <a:xfrm>
              <a:off x="838200" y="3212068"/>
              <a:ext cx="1828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Merge n/2 items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57800" y="3200400"/>
              <a:ext cx="1828800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/>
                <a:t>Merge n/2 items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rot="10800000" flipV="1">
              <a:off x="2667000" y="2655332"/>
              <a:ext cx="1295400" cy="545068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>
              <a:off x="3962400" y="2655332"/>
              <a:ext cx="1295400" cy="556736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/>
          <p:cNvGrpSpPr/>
          <p:nvPr/>
        </p:nvGrpSpPr>
        <p:grpSpPr>
          <a:xfrm>
            <a:off x="1066800" y="3581400"/>
            <a:ext cx="5867400" cy="685800"/>
            <a:chOff x="1066800" y="3581400"/>
            <a:chExt cx="5867400" cy="685800"/>
          </a:xfrm>
        </p:grpSpPr>
        <p:cxnSp>
          <p:nvCxnSpPr>
            <p:cNvPr id="21" name="Straight Arrow Connector 20"/>
            <p:cNvCxnSpPr/>
            <p:nvPr/>
          </p:nvCxnSpPr>
          <p:spPr>
            <a:xfrm rot="5400000">
              <a:off x="1066800" y="3581400"/>
              <a:ext cx="685800" cy="685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9" idx="2"/>
            </p:cNvCxnSpPr>
            <p:nvPr/>
          </p:nvCxnSpPr>
          <p:spPr>
            <a:xfrm rot="16200000" flipH="1">
              <a:off x="1758434" y="3575566"/>
              <a:ext cx="674132" cy="685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 rot="5400000">
              <a:off x="5562600" y="3581400"/>
              <a:ext cx="685800" cy="685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6200000" flipH="1">
              <a:off x="6254234" y="3575566"/>
              <a:ext cx="674132" cy="685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228600" y="5821388"/>
            <a:ext cx="7315200" cy="681038"/>
            <a:chOff x="381000" y="5638800"/>
            <a:chExt cx="7315200" cy="681038"/>
          </a:xfrm>
        </p:grpSpPr>
        <p:sp>
          <p:nvSpPr>
            <p:cNvPr id="28" name="TextBox 27"/>
            <p:cNvSpPr txBox="1"/>
            <p:nvPr/>
          </p:nvSpPr>
          <p:spPr>
            <a:xfrm>
              <a:off x="381000" y="5673507"/>
              <a:ext cx="12192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Merge 2 items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752600" y="5673507"/>
              <a:ext cx="12192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Merge 2 items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200400" y="5673507"/>
              <a:ext cx="12192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Merge 2 items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477000" y="5638800"/>
              <a:ext cx="1219200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Merge 2 items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800600" y="5823466"/>
              <a:ext cx="1219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etc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33400" y="4953000"/>
            <a:ext cx="6781800" cy="521732"/>
            <a:chOff x="533400" y="4953000"/>
            <a:chExt cx="6781800" cy="521732"/>
          </a:xfrm>
        </p:grpSpPr>
        <p:sp>
          <p:nvSpPr>
            <p:cNvPr id="33" name="TextBox 32"/>
            <p:cNvSpPr txBox="1"/>
            <p:nvPr/>
          </p:nvSpPr>
          <p:spPr>
            <a:xfrm>
              <a:off x="3429000" y="5105400"/>
              <a:ext cx="121920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etc</a:t>
              </a:r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 rot="5400000">
              <a:off x="4953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rot="16200000" flipH="1">
              <a:off x="8001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rot="5400000">
              <a:off x="22479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rot="16200000" flipH="1">
              <a:off x="25527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 rot="5400000">
              <a:off x="49911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 rot="16200000" flipH="1">
              <a:off x="5295900" y="4991100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 rot="5400000">
              <a:off x="6667500" y="4991101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rot="16200000" flipH="1">
              <a:off x="6972300" y="4991101"/>
              <a:ext cx="381000" cy="304800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/>
          <p:cNvSpPr txBox="1"/>
          <p:nvPr/>
        </p:nvSpPr>
        <p:spPr>
          <a:xfrm>
            <a:off x="7086600" y="22860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items merged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7239000" y="3135868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items merged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001001" y="4255532"/>
            <a:ext cx="1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 items merged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8001000" y="5678269"/>
            <a:ext cx="1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 items merged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924799" y="4964669"/>
            <a:ext cx="1219200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etc</a:t>
            </a:r>
          </a:p>
        </p:txBody>
      </p:sp>
    </p:spTree>
    <p:extLst>
      <p:ext uri="{BB962C8B-B14F-4D97-AF65-F5344CB8AC3E}">
        <p14:creationId xmlns:p14="http://schemas.microsoft.com/office/powerpoint/2010/main" val="194288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15" grpId="0" animBg="1"/>
      <p:bldP spid="56" grpId="0"/>
      <p:bldP spid="57" grpId="0"/>
      <p:bldP spid="58" grpId="0"/>
      <p:bldP spid="58" grpId="1"/>
      <p:bldP spid="59" grpId="0"/>
      <p:bldP spid="6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on </a:t>
            </a:r>
            <a:r>
              <a:rPr lang="en-US" i="1" dirty="0" err="1"/>
              <a:t>PracticeMergeSortSimple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Simpler with a String</a:t>
            </a:r>
          </a:p>
          <a:p>
            <a:r>
              <a:rPr lang="en-US" dirty="0"/>
              <a:t>Same general algorithm applies</a:t>
            </a:r>
          </a:p>
          <a:p>
            <a:r>
              <a:rPr lang="en-US" u="sng" dirty="0"/>
              <a:t>Harder</a:t>
            </a:r>
            <a:r>
              <a:rPr lang="en-US" dirty="0"/>
              <a:t> (more room for errors) if you track positions in array </a:t>
            </a:r>
            <a:endParaRPr lang="en-US" dirty="0"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F2C6C0-75CE-22A5-A892-0B21EAF62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676" y="3863181"/>
            <a:ext cx="2848373" cy="1733792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2085811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10" ma:contentTypeDescription="Create a new document." ma:contentTypeScope="" ma:versionID="84c2e02ee7a0dfaa743622fbac484332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0b220e6722f2c0d473d2d30e5cad202c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BFBE333-608A-46DF-A4AF-FE0B5801DEF9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672D072-43D2-4244-93B0-C6CB1ACF616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F428CFE-245D-43D8-B0D0-387487C5BF5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1674f6-2bdd-4f13-ba1e-424e4aa7047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</TotalTime>
  <Words>721</Words>
  <Application>Microsoft Office PowerPoint</Application>
  <PresentationFormat>On-screen Show (4:3)</PresentationFormat>
  <Paragraphs>121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Office Theme</vt:lpstr>
      <vt:lpstr>CSSE 220</vt:lpstr>
      <vt:lpstr>Today’s Plan</vt:lpstr>
      <vt:lpstr>Merge Sort</vt:lpstr>
      <vt:lpstr> Merge Sort</vt:lpstr>
      <vt:lpstr>Merge Sort “you gotta believe” trust the abstraction</vt:lpstr>
      <vt:lpstr>Merge Sort unraveling the recursion</vt:lpstr>
      <vt:lpstr>Analyzing Merge Sort</vt:lpstr>
      <vt:lpstr>Work on PracticeMergeSortSimple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15</cp:revision>
  <cp:lastPrinted>2008-10-29T02:15:06Z</cp:lastPrinted>
  <dcterms:created xsi:type="dcterms:W3CDTF">2011-01-13T14:36:30Z</dcterms:created>
  <dcterms:modified xsi:type="dcterms:W3CDTF">2025-04-22T13:23:33Z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0x0101001570BCAAD2E4294F9443DCB038A55380</vt:lpwstr>
  </property>
</Properties>
</file>