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24"/>
  </p:notesMasterIdLst>
  <p:handoutMasterIdLst>
    <p:handoutMasterId r:id="rId25"/>
  </p:handoutMasterIdLst>
  <p:sldIdLst>
    <p:sldId id="401" r:id="rId5"/>
    <p:sldId id="388" r:id="rId6"/>
    <p:sldId id="400" r:id="rId7"/>
    <p:sldId id="379" r:id="rId8"/>
    <p:sldId id="378" r:id="rId9"/>
    <p:sldId id="412" r:id="rId10"/>
    <p:sldId id="372" r:id="rId11"/>
    <p:sldId id="413" r:id="rId12"/>
    <p:sldId id="385" r:id="rId13"/>
    <p:sldId id="411" r:id="rId14"/>
    <p:sldId id="389" r:id="rId15"/>
    <p:sldId id="408" r:id="rId16"/>
    <p:sldId id="403" r:id="rId17"/>
    <p:sldId id="404" r:id="rId18"/>
    <p:sldId id="405" r:id="rId19"/>
    <p:sldId id="406" r:id="rId20"/>
    <p:sldId id="407" r:id="rId21"/>
    <p:sldId id="409" r:id="rId22"/>
    <p:sldId id="414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136" autoAdjust="0"/>
  </p:normalViewPr>
  <p:slideViewPr>
    <p:cSldViewPr snapToGrid="0">
      <p:cViewPr varScale="1">
        <p:scale>
          <a:sx n="64" d="100"/>
          <a:sy n="64" d="100"/>
        </p:scale>
        <p:origin x="20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59563066-D183-4244-8D78-4F520F295B04}"/>
    <pc:docChg chg="modSld">
      <pc:chgData name="Yoder, Jason" userId="28f4d4d8-da04-4f86-b14d-a21675737bc5" providerId="ADAL" clId="{59563066-D183-4244-8D78-4F520F295B04}" dt="2023-11-21T17:19:15.182" v="71" actId="1076"/>
      <pc:docMkLst>
        <pc:docMk/>
      </pc:docMkLst>
      <pc:sldChg chg="modSp mod">
        <pc:chgData name="Yoder, Jason" userId="28f4d4d8-da04-4f86-b14d-a21675737bc5" providerId="ADAL" clId="{59563066-D183-4244-8D78-4F520F295B04}" dt="2023-11-21T17:19:15.182" v="71" actId="1076"/>
        <pc:sldMkLst>
          <pc:docMk/>
          <pc:sldMk cId="0" sldId="401"/>
        </pc:sldMkLst>
        <pc:spChg chg="mod">
          <ac:chgData name="Yoder, Jason" userId="28f4d4d8-da04-4f86-b14d-a21675737bc5" providerId="ADAL" clId="{59563066-D183-4244-8D78-4F520F295B04}" dt="2023-11-21T17:19:13.558" v="70" actId="1076"/>
          <ac:spMkLst>
            <pc:docMk/>
            <pc:sldMk cId="0" sldId="401"/>
            <ac:spMk id="6" creationId="{B3F83288-9053-E542-9E07-44EBA709E592}"/>
          </ac:spMkLst>
        </pc:spChg>
        <pc:picChg chg="mod">
          <ac:chgData name="Yoder, Jason" userId="28f4d4d8-da04-4f86-b14d-a21675737bc5" providerId="ADAL" clId="{59563066-D183-4244-8D78-4F520F295B04}" dt="2023-11-21T17:19:15.182" v="71" actId="1076"/>
          <ac:picMkLst>
            <pc:docMk/>
            <pc:sldMk cId="0" sldId="401"/>
            <ac:picMk id="9218" creationId="{00000000-0000-0000-0000-000000000000}"/>
          </ac:picMkLst>
        </pc:picChg>
      </pc:sldChg>
    </pc:docChg>
  </pc:docChgLst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uturumcareers.com/solving-the-tower-of-hano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6610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816485" y="21647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4869883"/>
            <a:ext cx="8534400" cy="193345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PracticeRecursionInClass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PracticeSolutionRecursionInClass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RecursionIntroductionQuiz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2B4CB-7915-60F5-90D7-3560C4914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87" y="1328037"/>
            <a:ext cx="2816626" cy="2439173"/>
          </a:xfrm>
          <a:prstGeom prst="rect">
            <a:avLst/>
          </a:prstGeom>
        </p:spPr>
      </p:pic>
      <p:pic>
        <p:nvPicPr>
          <p:cNvPr id="7" name="Picture 6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60A65862-D70C-FDA5-3DF7-08E49E26A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4" y="209270"/>
            <a:ext cx="2141259" cy="2151965"/>
          </a:xfrm>
          <a:prstGeom prst="rect">
            <a:avLst/>
          </a:prstGeom>
        </p:spPr>
      </p:pic>
      <p:sp>
        <p:nvSpPr>
          <p:cNvPr id="5" name="Shape 54">
            <a:extLst>
              <a:ext uri="{FF2B5EF4-FFF2-40B4-BE49-F238E27FC236}">
                <a16:creationId xmlns:a16="http://schemas.microsoft.com/office/drawing/2014/main" id="{6E981362-77F6-CAEB-2653-3129046FA390}"/>
              </a:ext>
            </a:extLst>
          </p:cNvPr>
          <p:cNvSpPr/>
          <p:nvPr/>
        </p:nvSpPr>
        <p:spPr>
          <a:xfrm>
            <a:off x="5672507" y="120198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93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66D3-AE72-A447-BDC6-005852F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513B-DE92-58FC-EAC1-621A1F2F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73" y="1417638"/>
            <a:ext cx="8571053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https://futurumcareers.com/solving-the-tower-of-hanoi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495D-4485-396B-A7D3-5B1CB2076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1" r="2610"/>
          <a:stretch/>
        </p:blipFill>
        <p:spPr>
          <a:xfrm>
            <a:off x="45963" y="1956123"/>
            <a:ext cx="9098037" cy="490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4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few class days:</a:t>
            </a:r>
          </a:p>
          <a:p>
            <a:pPr lvl="1"/>
            <a:r>
              <a:rPr lang="en-US" dirty="0"/>
              <a:t>A new way to think: </a:t>
            </a:r>
            <a:r>
              <a:rPr lang="en-US" b="1" dirty="0"/>
              <a:t>Recursion</a:t>
            </a:r>
          </a:p>
          <a:p>
            <a:pPr lvl="1"/>
            <a:r>
              <a:rPr lang="en-US" dirty="0"/>
              <a:t>A new way to break up and re-use code: </a:t>
            </a:r>
            <a:r>
              <a:rPr lang="en-US" b="1" dirty="0"/>
              <a:t>Interfaces</a:t>
            </a:r>
          </a:p>
          <a:p>
            <a:pPr lvl="2"/>
            <a:r>
              <a:rPr lang="en-US" dirty="0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solution technique where the same computation </a:t>
            </a:r>
            <a:r>
              <a:rPr lang="en-US" b="1" dirty="0"/>
              <a:t>occurs repeatedly </a:t>
            </a:r>
            <a:br>
              <a:rPr lang="en-US" dirty="0"/>
            </a:br>
            <a:r>
              <a:rPr lang="en-US" dirty="0"/>
              <a:t>as the problem is solved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 err="1"/>
              <a:t>Sierpinski</a:t>
            </a:r>
            <a:r>
              <a:rPr lang="en-US" dirty="0"/>
              <a:t> Triangle:</a:t>
            </a:r>
            <a:br>
              <a:rPr lang="en-US" dirty="0"/>
            </a:br>
            <a:r>
              <a:rPr lang="en-US" sz="2100" dirty="0">
                <a:hlinkClick r:id="rId3"/>
              </a:rPr>
              <a:t>https://en.wikipedia.org/wiki/Sierpinski_triangle</a:t>
            </a:r>
            <a:r>
              <a:rPr lang="en-US" sz="2100" dirty="0"/>
              <a:t> </a:t>
            </a:r>
          </a:p>
          <a:p>
            <a:pPr lvl="1"/>
            <a:r>
              <a:rPr lang="en-US" dirty="0"/>
              <a:t>Towers of Hanoi: </a:t>
            </a:r>
            <a:r>
              <a:rPr lang="en-US" sz="2000" dirty="0">
                <a:hlinkClick r:id="rId4"/>
              </a:rPr>
              <a:t>http://www.mathsisfun.com/games/towerofhanoi.html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dirty="0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574-B1B1-B18C-0357-097FE3A0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07307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F02C-3260-D5AD-1438-8261B8BB2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3232A-DB0C-6A35-00FF-C036B8FA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144"/>
            <a:ext cx="9144000" cy="5325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75FFB-50BC-9D3D-4D5B-A56AF6BA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65" y="373440"/>
            <a:ext cx="3261263" cy="8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5A6-F5D1-3EE5-848A-F066AAA0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Today’s 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BA0A-2B8E-CED7-F80B-4AC9E6B8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607325"/>
            <a:ext cx="7106642" cy="3296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62D41-4919-D93E-FC5F-09F292DE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78" y="4579628"/>
            <a:ext cx="442021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3620" y="172157"/>
            <a:ext cx="556163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Problem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4BDC9-F59A-4FBD-1C1D-3E520B0DF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" y="1591258"/>
            <a:ext cx="8796759" cy="50945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E10B2-5346-6827-6F76-2F352E51D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869" y="351222"/>
            <a:ext cx="3042510" cy="74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1068</TotalTime>
  <Words>1423</Words>
  <Application>Microsoft Office PowerPoint</Application>
  <PresentationFormat>On-screen Show (4:3)</PresentationFormat>
  <Paragraphs>240</Paragraphs>
  <Slides>19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Open Eclipse</vt:lpstr>
      <vt:lpstr>Frames for Tracing Recursive Code</vt:lpstr>
      <vt:lpstr>Open Today’s Quiz</vt:lpstr>
      <vt:lpstr>Programming Problem</vt:lpstr>
      <vt:lpstr>Programming Problem</vt:lpstr>
      <vt:lpstr>Practice Practice Practice</vt:lpstr>
      <vt:lpstr>Solutions</vt:lpstr>
      <vt:lpstr>bunnyEars</vt:lpstr>
      <vt:lpstr>bunnyEars2</vt:lpstr>
      <vt:lpstr>Count 7</vt:lpstr>
      <vt:lpstr>Fibonacci</vt:lpstr>
      <vt:lpstr>noX</vt:lpstr>
      <vt:lpstr>Fun Idea if Time Allows</vt:lpstr>
      <vt:lpstr>Fun Overlap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16</cp:revision>
  <cp:lastPrinted>2015-10-01T22:49:38Z</cp:lastPrinted>
  <dcterms:created xsi:type="dcterms:W3CDTF">2011-03-30T18:18:34Z</dcterms:created>
  <dcterms:modified xsi:type="dcterms:W3CDTF">2025-04-22T13:27:41Z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