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629" r:id="rId4"/>
  </p:sldMasterIdLst>
  <p:notesMasterIdLst>
    <p:notesMasterId r:id="rId18"/>
  </p:notesMasterIdLst>
  <p:handoutMasterIdLst>
    <p:handoutMasterId r:id="rId19"/>
  </p:handoutMasterIdLst>
  <p:sldIdLst>
    <p:sldId id="347" r:id="rId5"/>
    <p:sldId id="333" r:id="rId6"/>
    <p:sldId id="337" r:id="rId7"/>
    <p:sldId id="339" r:id="rId8"/>
    <p:sldId id="334" r:id="rId9"/>
    <p:sldId id="338" r:id="rId10"/>
    <p:sldId id="343" r:id="rId11"/>
    <p:sldId id="346" r:id="rId12"/>
    <p:sldId id="344" r:id="rId13"/>
    <p:sldId id="345" r:id="rId14"/>
    <p:sldId id="348" r:id="rId15"/>
    <p:sldId id="349" r:id="rId16"/>
    <p:sldId id="350" r:id="rId17"/>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521415D9-36F7-43E2-AB2F-B90AF26B5E84}">
      <p14:sectionLst xmlns:p14="http://schemas.microsoft.com/office/powerpoint/2010/main">
        <p14:section name="Milestones 0 and 1" id="{9A3270A3-C003-49C3-876A-E31BCB33DE4A}">
          <p14:sldIdLst>
            <p14:sldId id="347"/>
            <p14:sldId id="333"/>
            <p14:sldId id="337"/>
            <p14:sldId id="339"/>
            <p14:sldId id="334"/>
            <p14:sldId id="338"/>
            <p14:sldId id="343"/>
            <p14:sldId id="346"/>
            <p14:sldId id="344"/>
            <p14:sldId id="345"/>
            <p14:sldId id="348"/>
            <p14:sldId id="349"/>
            <p14:sldId id="35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oder, Jason" initials="YJ" lastIdx="1" clrIdx="0">
    <p:extLst>
      <p:ext uri="{19B8F6BF-5375-455C-9EA6-DF929625EA0E}">
        <p15:presenceInfo xmlns:p15="http://schemas.microsoft.com/office/powerpoint/2012/main" userId="S-1-5-21-1965730717-1486086910-2027319071-745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14" d="100"/>
          <a:sy n="114" d="100"/>
        </p:scale>
        <p:origin x="744"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899396" y="2"/>
            <a:ext cx="2980924"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913401">
              <a:defRPr sz="1200">
                <a:latin typeface="Calibri" pitchFamily="-111" charset="0"/>
              </a:defRPr>
            </a:lvl1pPr>
          </a:lstStyle>
          <a:p>
            <a:fld id="{68AFFCC9-E980-4A2E-8F84-91052C1F2C22}" type="datetime1">
              <a:rPr lang="en-US"/>
              <a:pPr/>
              <a:t>5/4/2025</a:t>
            </a:fld>
            <a:endParaRPr lang="en-US"/>
          </a:p>
        </p:txBody>
      </p:sp>
      <p:sp>
        <p:nvSpPr>
          <p:cNvPr id="4" name="Footer Placeholder 3"/>
          <p:cNvSpPr>
            <a:spLocks noGrp="1"/>
          </p:cNvSpPr>
          <p:nvPr>
            <p:ph type="ftr" sz="quarter" idx="2"/>
          </p:nvPr>
        </p:nvSpPr>
        <p:spPr bwMode="auto">
          <a:xfrm>
            <a:off x="2"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899396" y="8829123"/>
            <a:ext cx="2980924"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913401">
              <a:defRPr sz="1200">
                <a:latin typeface="Calibri" pitchFamily="-111" charset="0"/>
              </a:defRPr>
            </a:lvl1pPr>
          </a:lstStyle>
          <a:p>
            <a:fld id="{F41AE4A4-4012-4846-B3D6-5232032A83F8}" type="slidenum">
              <a:rPr lang="en-US"/>
              <a:pPr/>
              <a:t>‹#›</a:t>
            </a:fld>
            <a:endParaRPr lang="en-US"/>
          </a:p>
        </p:txBody>
      </p:sp>
    </p:spTree>
    <p:extLst>
      <p:ext uri="{BB962C8B-B14F-4D97-AF65-F5344CB8AC3E}">
        <p14:creationId xmlns:p14="http://schemas.microsoft.com/office/powerpoint/2010/main" val="2713985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2"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897903" y="2"/>
            <a:ext cx="2982418" cy="465743"/>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lvl1pPr algn="r" defTabSz="913401">
              <a:defRPr sz="1200">
                <a:latin typeface="Calibri" pitchFamily="-111" charset="0"/>
              </a:defRPr>
            </a:lvl1pPr>
          </a:lstStyle>
          <a:p>
            <a:fld id="{C4411CED-79EF-4046-B79B-F8927B54B6B0}" type="datetime1">
              <a:rPr lang="en-US"/>
              <a:pPr/>
              <a:t>5/4/2025</a:t>
            </a:fld>
            <a:endParaRPr lang="en-US"/>
          </a:p>
        </p:txBody>
      </p:sp>
      <p:sp>
        <p:nvSpPr>
          <p:cNvPr id="4" name="Slide Image Placeholder 3"/>
          <p:cNvSpPr>
            <a:spLocks noGrp="1" noRot="1" noChangeAspect="1"/>
          </p:cNvSpPr>
          <p:nvPr>
            <p:ph type="sldImg" idx="2"/>
          </p:nvPr>
        </p:nvSpPr>
        <p:spPr>
          <a:xfrm>
            <a:off x="1117600" y="698500"/>
            <a:ext cx="4646613" cy="3486150"/>
          </a:xfrm>
          <a:prstGeom prst="rect">
            <a:avLst/>
          </a:prstGeom>
          <a:noFill/>
          <a:ln w="12700">
            <a:solidFill>
              <a:prstClr val="black"/>
            </a:solidFill>
          </a:ln>
        </p:spPr>
        <p:txBody>
          <a:bodyPr vert="horz" lIns="89795" tIns="44898" rIns="89795" bIns="44898" rtlCol="0" anchor="ctr"/>
          <a:lstStyle/>
          <a:p>
            <a:pPr lvl="0"/>
            <a:endParaRPr lang="en-US" noProof="0"/>
          </a:p>
        </p:txBody>
      </p:sp>
      <p:sp>
        <p:nvSpPr>
          <p:cNvPr id="5" name="Notes Placeholder 4"/>
          <p:cNvSpPr>
            <a:spLocks noGrp="1"/>
          </p:cNvSpPr>
          <p:nvPr>
            <p:ph type="body" sz="quarter" idx="3"/>
          </p:nvPr>
        </p:nvSpPr>
        <p:spPr bwMode="auto">
          <a:xfrm>
            <a:off x="688482" y="4416100"/>
            <a:ext cx="5504853" cy="4183995"/>
          </a:xfrm>
          <a:prstGeom prst="rect">
            <a:avLst/>
          </a:prstGeom>
          <a:noFill/>
          <a:ln w="9525">
            <a:noFill/>
            <a:miter lim="800000"/>
            <a:headEnd/>
            <a:tailEnd/>
          </a:ln>
        </p:spPr>
        <p:txBody>
          <a:bodyPr vert="horz" wrap="square" lIns="93145" tIns="46573" rIns="93145" bIns="46573"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2"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defTabSz="913401">
              <a:defRPr sz="12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897903" y="8829123"/>
            <a:ext cx="2982418" cy="465743"/>
          </a:xfrm>
          <a:prstGeom prst="rect">
            <a:avLst/>
          </a:prstGeom>
          <a:noFill/>
          <a:ln w="9525">
            <a:noFill/>
            <a:miter lim="800000"/>
            <a:headEnd/>
            <a:tailEnd/>
          </a:ln>
        </p:spPr>
        <p:txBody>
          <a:bodyPr vert="horz" wrap="square" lIns="93145" tIns="46573" rIns="93145" bIns="46573" numCol="1" anchor="b" anchorCtr="0" compatLnSpc="1">
            <a:prstTxWarp prst="textNoShape">
              <a:avLst/>
            </a:prstTxWarp>
          </a:bodyPr>
          <a:lstStyle>
            <a:lvl1pPr algn="r" defTabSz="913401">
              <a:defRPr sz="1200">
                <a:latin typeface="Calibri" pitchFamily="-111" charset="0"/>
              </a:defRPr>
            </a:lvl1pPr>
          </a:lstStyle>
          <a:p>
            <a:fld id="{36B4252A-5ADE-4726-AF7E-E9EADC640C88}" type="slidenum">
              <a:rPr lang="en-US"/>
              <a:pPr/>
              <a:t>‹#›</a:t>
            </a:fld>
            <a:endParaRPr lang="en-US"/>
          </a:p>
        </p:txBody>
      </p:sp>
    </p:spTree>
    <p:extLst>
      <p:ext uri="{BB962C8B-B14F-4D97-AF65-F5344CB8AC3E}">
        <p14:creationId xmlns:p14="http://schemas.microsoft.com/office/powerpoint/2010/main" val="151890395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B4252A-5ADE-4726-AF7E-E9EADC640C88}" type="slidenum">
              <a:rPr lang="en-US" smtClean="0"/>
              <a:pPr/>
              <a:t>2</a:t>
            </a:fld>
            <a:endParaRPr lang="en-US"/>
          </a:p>
        </p:txBody>
      </p:sp>
    </p:spTree>
    <p:extLst>
      <p:ext uri="{BB962C8B-B14F-4D97-AF65-F5344CB8AC3E}">
        <p14:creationId xmlns:p14="http://schemas.microsoft.com/office/powerpoint/2010/main" val="3537264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6B4252A-5ADE-4726-AF7E-E9EADC640C88}" type="slidenum">
              <a:rPr lang="en-US" smtClean="0"/>
              <a:pPr/>
              <a:t>3</a:t>
            </a:fld>
            <a:endParaRPr lang="en-US"/>
          </a:p>
        </p:txBody>
      </p:sp>
    </p:spTree>
    <p:extLst>
      <p:ext uri="{BB962C8B-B14F-4D97-AF65-F5344CB8AC3E}">
        <p14:creationId xmlns:p14="http://schemas.microsoft.com/office/powerpoint/2010/main" val="16455899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3E6E5DC-7A70-4CAB-B8CA-FD7CFBA6DDCF}" type="datetime1">
              <a:rPr lang="en-US" smtClean="0"/>
              <a:pPr/>
              <a:t>5/4/2025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A5E279A9-3DEE-405E-A3ED-1337E6526E50}" type="slidenum">
              <a:rPr lang="en-US" smtClean="0"/>
              <a:pPr/>
              <a:t>‹#›</a:t>
            </a:fld>
            <a:endParaRPr lang="en-US"/>
          </a:p>
        </p:txBody>
      </p:sp>
    </p:spTree>
    <p:extLst>
      <p:ext uri="{BB962C8B-B14F-4D97-AF65-F5344CB8AC3E}">
        <p14:creationId xmlns:p14="http://schemas.microsoft.com/office/powerpoint/2010/main" val="292816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C58A64-F6CF-4D4F-A14E-4E9A6689521C}" type="datetime1">
              <a:rPr lang="en-US" smtClean="0"/>
              <a:pPr/>
              <a:t>5/4/2025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8FE06D9-6568-4CC7-A897-8E442FE2D5DD}" type="slidenum">
              <a:rPr lang="en-US" smtClean="0"/>
              <a:pPr/>
              <a:t>‹#›</a:t>
            </a:fld>
            <a:endParaRPr lang="en-US"/>
          </a:p>
        </p:txBody>
      </p:sp>
    </p:spTree>
    <p:extLst>
      <p:ext uri="{BB962C8B-B14F-4D97-AF65-F5344CB8AC3E}">
        <p14:creationId xmlns:p14="http://schemas.microsoft.com/office/powerpoint/2010/main" val="1163354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8A961FD-7946-4EF3-8B09-2E96C5099CE1}" type="datetime1">
              <a:rPr lang="en-US" smtClean="0"/>
              <a:pPr/>
              <a:t>5/4/2025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4F0F5F2C-5211-44E5-BB1B-6C1BB3133E43}" type="slidenum">
              <a:rPr lang="en-US" smtClean="0"/>
              <a:pPr/>
              <a:t>‹#›</a:t>
            </a:fld>
            <a:endParaRPr lang="en-US"/>
          </a:p>
        </p:txBody>
      </p:sp>
    </p:spTree>
    <p:extLst>
      <p:ext uri="{BB962C8B-B14F-4D97-AF65-F5344CB8AC3E}">
        <p14:creationId xmlns:p14="http://schemas.microsoft.com/office/powerpoint/2010/main" val="2335991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0E03A8-3A50-4824-93B1-5AB2817A85E6}" type="datetime1">
              <a:rPr lang="en-US" smtClean="0"/>
              <a:pPr/>
              <a:t>5/4/2025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AA7FD1A-4189-457E-B97C-F61512EFD486}" type="slidenum">
              <a:rPr lang="en-US" smtClean="0"/>
              <a:pPr/>
              <a:t>‹#›</a:t>
            </a:fld>
            <a:endParaRPr lang="en-US"/>
          </a:p>
        </p:txBody>
      </p:sp>
    </p:spTree>
    <p:extLst>
      <p:ext uri="{BB962C8B-B14F-4D97-AF65-F5344CB8AC3E}">
        <p14:creationId xmlns:p14="http://schemas.microsoft.com/office/powerpoint/2010/main" val="408323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EE78C3-2E3E-4EDD-A8FC-A11FEA9CDF04}" type="datetime1">
              <a:rPr lang="en-US" smtClean="0"/>
              <a:pPr/>
              <a:t>5/4/2025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010310-F82F-4A8F-9F78-25E7EF64361E}" type="slidenum">
              <a:rPr lang="en-US" smtClean="0"/>
              <a:pPr/>
              <a:t>‹#›</a:t>
            </a:fld>
            <a:endParaRPr lang="en-US"/>
          </a:p>
        </p:txBody>
      </p:sp>
    </p:spTree>
    <p:extLst>
      <p:ext uri="{BB962C8B-B14F-4D97-AF65-F5344CB8AC3E}">
        <p14:creationId xmlns:p14="http://schemas.microsoft.com/office/powerpoint/2010/main" val="68808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CAD6738-AE48-490E-BA60-16B31C3E5798}" type="datetime1">
              <a:rPr lang="en-US" smtClean="0"/>
              <a:pPr/>
              <a:t>5/4/2025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69E52F2D-BD7E-4068-B307-13356AE7A81B}" type="slidenum">
              <a:rPr lang="en-US" smtClean="0"/>
              <a:pPr/>
              <a:t>‹#›</a:t>
            </a:fld>
            <a:endParaRPr lang="en-US"/>
          </a:p>
        </p:txBody>
      </p:sp>
    </p:spTree>
    <p:extLst>
      <p:ext uri="{BB962C8B-B14F-4D97-AF65-F5344CB8AC3E}">
        <p14:creationId xmlns:p14="http://schemas.microsoft.com/office/powerpoint/2010/main" val="4313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137309-80BC-4890-B91A-AB9885E172E5}" type="datetime1">
              <a:rPr lang="en-US" smtClean="0"/>
              <a:pPr/>
              <a:t>5/4/2025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91A8C143-3083-4165-877B-73F388BB2AA7}" type="slidenum">
              <a:rPr lang="en-US" smtClean="0"/>
              <a:pPr/>
              <a:t>‹#›</a:t>
            </a:fld>
            <a:endParaRPr lang="en-US"/>
          </a:p>
        </p:txBody>
      </p:sp>
    </p:spTree>
    <p:extLst>
      <p:ext uri="{BB962C8B-B14F-4D97-AF65-F5344CB8AC3E}">
        <p14:creationId xmlns:p14="http://schemas.microsoft.com/office/powerpoint/2010/main" val="3888626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9C16A63-0F78-4E9D-81E4-A84E1F25A0A3}" type="datetime1">
              <a:rPr lang="en-US" smtClean="0"/>
              <a:pPr/>
              <a:t>5/4/2025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461145B1-AB7B-41C8-8F02-97E53B40159D}" type="slidenum">
              <a:rPr lang="en-US" smtClean="0"/>
              <a:pPr/>
              <a:t>‹#›</a:t>
            </a:fld>
            <a:endParaRPr lang="en-US"/>
          </a:p>
        </p:txBody>
      </p:sp>
    </p:spTree>
    <p:extLst>
      <p:ext uri="{BB962C8B-B14F-4D97-AF65-F5344CB8AC3E}">
        <p14:creationId xmlns:p14="http://schemas.microsoft.com/office/powerpoint/2010/main" val="483039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FF9E9-979C-4422-A1BB-1DC64426F0DA}" type="datetime1">
              <a:rPr lang="en-US" smtClean="0"/>
              <a:pPr/>
              <a:t>5/4/2025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26CD4611-C3B2-4DA2-BEBE-7E1D4A958E2C}" type="slidenum">
              <a:rPr lang="en-US" smtClean="0"/>
              <a:pPr/>
              <a:t>‹#›</a:t>
            </a:fld>
            <a:endParaRPr lang="en-US"/>
          </a:p>
        </p:txBody>
      </p:sp>
    </p:spTree>
    <p:extLst>
      <p:ext uri="{BB962C8B-B14F-4D97-AF65-F5344CB8AC3E}">
        <p14:creationId xmlns:p14="http://schemas.microsoft.com/office/powerpoint/2010/main" val="251755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B7020D-910B-4676-A902-AD52382F28B6}" type="datetime1">
              <a:rPr lang="en-US" smtClean="0"/>
              <a:pPr/>
              <a:t>5/4/2025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F5050B1-62D7-446A-A93A-BF045FB72359}" type="slidenum">
              <a:rPr lang="en-US" smtClean="0"/>
              <a:pPr/>
              <a:t>‹#›</a:t>
            </a:fld>
            <a:endParaRPr lang="en-US"/>
          </a:p>
        </p:txBody>
      </p:sp>
    </p:spTree>
    <p:extLst>
      <p:ext uri="{BB962C8B-B14F-4D97-AF65-F5344CB8AC3E}">
        <p14:creationId xmlns:p14="http://schemas.microsoft.com/office/powerpoint/2010/main" val="1184374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95FF79-924D-47D6-A727-6A03000C0C91}" type="datetime1">
              <a:rPr lang="en-US" smtClean="0"/>
              <a:pPr/>
              <a:t>5/4/2025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239942E-C3EC-459D-A3C4-71A098A98962}" type="slidenum">
              <a:rPr lang="en-US" smtClean="0"/>
              <a:pPr/>
              <a:t>‹#›</a:t>
            </a:fld>
            <a:endParaRPr lang="en-US"/>
          </a:p>
        </p:txBody>
      </p:sp>
    </p:spTree>
    <p:extLst>
      <p:ext uri="{BB962C8B-B14F-4D97-AF65-F5344CB8AC3E}">
        <p14:creationId xmlns:p14="http://schemas.microsoft.com/office/powerpoint/2010/main" val="2183355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1E304D-C692-4D58-A925-D35D66927263}" type="datetime1">
              <a:rPr lang="en-US" smtClean="0"/>
              <a:pPr/>
              <a:t>5/4/2025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F1AF9C-A98B-4538-9C1F-470DAC7B204F}" type="slidenum">
              <a:rPr lang="en-US" smtClean="0"/>
              <a:pPr/>
              <a:t>‹#›</a:t>
            </a:fld>
            <a:endParaRPr lang="en-US"/>
          </a:p>
        </p:txBody>
      </p:sp>
    </p:spTree>
    <p:extLst>
      <p:ext uri="{BB962C8B-B14F-4D97-AF65-F5344CB8AC3E}">
        <p14:creationId xmlns:p14="http://schemas.microsoft.com/office/powerpoint/2010/main" val="3584925253"/>
      </p:ext>
    </p:extLst>
  </p:cSld>
  <p:clrMap bg1="lt1" tx1="dk1" bg2="lt2" tx2="dk2" accent1="accent1" accent2="accent2" accent3="accent3" accent4="accent4" accent5="accent5" accent6="accent6" hlink="hlink" folHlink="folHlink"/>
  <p:sldLayoutIdLst>
    <p:sldLayoutId id="2147484630" r:id="rId1"/>
    <p:sldLayoutId id="2147484631" r:id="rId2"/>
    <p:sldLayoutId id="2147484632" r:id="rId3"/>
    <p:sldLayoutId id="2147484633" r:id="rId4"/>
    <p:sldLayoutId id="2147484634" r:id="rId5"/>
    <p:sldLayoutId id="2147484635" r:id="rId6"/>
    <p:sldLayoutId id="2147484636" r:id="rId7"/>
    <p:sldLayoutId id="2147484637" r:id="rId8"/>
    <p:sldLayoutId id="2147484638" r:id="rId9"/>
    <p:sldLayoutId id="2147484639" r:id="rId10"/>
    <p:sldLayoutId id="214748464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HIT-CSSE/csse220/blob/master/ClassMaterials/IntroToUnitTesting/Slides/Part4-UnitTesting.ppt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n.wikipedia.org/wiki/Test-driven_development#:~:text=Test%2Ddriven%20development%20(TDD),with%20another%20new%20test%20cas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google.com/document/d/1MVqA9cviU439W_z9eD8HLX-G_w7Xb0dECz_n_ZtLJ_o/edi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720E7-1E0F-084B-B333-17E4FB7BCEEF}"/>
              </a:ext>
            </a:extLst>
          </p:cNvPr>
          <p:cNvSpPr>
            <a:spLocks noGrp="1"/>
          </p:cNvSpPr>
          <p:nvPr>
            <p:ph type="title"/>
          </p:nvPr>
        </p:nvSpPr>
        <p:spPr/>
        <p:txBody>
          <a:bodyPr/>
          <a:lstStyle/>
          <a:p>
            <a:r>
              <a:rPr lang="en-US" dirty="0"/>
              <a:t>Final Project</a:t>
            </a:r>
          </a:p>
        </p:txBody>
      </p:sp>
      <p:sp>
        <p:nvSpPr>
          <p:cNvPr id="3" name="Content Placeholder 2">
            <a:extLst>
              <a:ext uri="{FF2B5EF4-FFF2-40B4-BE49-F238E27FC236}">
                <a16:creationId xmlns:a16="http://schemas.microsoft.com/office/drawing/2014/main" id="{60F740A8-5A61-6C8A-3ACA-05FC42ED41E5}"/>
              </a:ext>
            </a:extLst>
          </p:cNvPr>
          <p:cNvSpPr>
            <a:spLocks noGrp="1"/>
          </p:cNvSpPr>
          <p:nvPr>
            <p:ph idx="1"/>
          </p:nvPr>
        </p:nvSpPr>
        <p:spPr/>
        <p:txBody>
          <a:bodyPr/>
          <a:lstStyle/>
          <a:p>
            <a:r>
              <a:rPr lang="en-US" dirty="0"/>
              <a:t>Milestone 0</a:t>
            </a:r>
          </a:p>
          <a:p>
            <a:r>
              <a:rPr lang="en-US" dirty="0"/>
              <a:t>Milestone 1</a:t>
            </a:r>
          </a:p>
          <a:p>
            <a:r>
              <a:rPr lang="en-US"/>
              <a:t>Project Teamwork and Roles</a:t>
            </a:r>
            <a:endParaRPr lang="en-US" dirty="0"/>
          </a:p>
          <a:p>
            <a:endParaRPr lang="en-US" dirty="0"/>
          </a:p>
        </p:txBody>
      </p:sp>
    </p:spTree>
    <p:extLst>
      <p:ext uri="{BB962C8B-B14F-4D97-AF65-F5344CB8AC3E}">
        <p14:creationId xmlns:p14="http://schemas.microsoft.com/office/powerpoint/2010/main" val="3595374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5D32-97CB-0B4E-D626-21896F13813F}"/>
              </a:ext>
            </a:extLst>
          </p:cNvPr>
          <p:cNvSpPr>
            <a:spLocks noGrp="1"/>
          </p:cNvSpPr>
          <p:nvPr>
            <p:ph type="title"/>
          </p:nvPr>
        </p:nvSpPr>
        <p:spPr/>
        <p:txBody>
          <a:bodyPr/>
          <a:lstStyle/>
          <a:p>
            <a:r>
              <a:rPr lang="en-US" dirty="0"/>
              <a:t>Driver</a:t>
            </a:r>
          </a:p>
        </p:txBody>
      </p:sp>
      <p:pic>
        <p:nvPicPr>
          <p:cNvPr id="5" name="Picture 4">
            <a:extLst>
              <a:ext uri="{FF2B5EF4-FFF2-40B4-BE49-F238E27FC236}">
                <a16:creationId xmlns:a16="http://schemas.microsoft.com/office/drawing/2014/main" id="{8CD76E18-05AC-11E5-9DD3-1E50C4A83CAD}"/>
              </a:ext>
            </a:extLst>
          </p:cNvPr>
          <p:cNvPicPr>
            <a:picLocks noChangeAspect="1"/>
          </p:cNvPicPr>
          <p:nvPr/>
        </p:nvPicPr>
        <p:blipFill>
          <a:blip r:embed="rId2"/>
          <a:stretch>
            <a:fillRect/>
          </a:stretch>
        </p:blipFill>
        <p:spPr>
          <a:xfrm>
            <a:off x="130815" y="1676003"/>
            <a:ext cx="8995495" cy="2474891"/>
          </a:xfrm>
          <a:prstGeom prst="rect">
            <a:avLst/>
          </a:prstGeom>
        </p:spPr>
      </p:pic>
    </p:spTree>
    <p:extLst>
      <p:ext uri="{BB962C8B-B14F-4D97-AF65-F5344CB8AC3E}">
        <p14:creationId xmlns:p14="http://schemas.microsoft.com/office/powerpoint/2010/main" val="1761611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BADF2-4C67-A4E4-3D4B-BD1CCB4D26E7}"/>
              </a:ext>
            </a:extLst>
          </p:cNvPr>
          <p:cNvSpPr>
            <a:spLocks noGrp="1"/>
          </p:cNvSpPr>
          <p:nvPr>
            <p:ph type="title"/>
          </p:nvPr>
        </p:nvSpPr>
        <p:spPr/>
        <p:txBody>
          <a:bodyPr/>
          <a:lstStyle/>
          <a:p>
            <a:r>
              <a:rPr lang="en-US" dirty="0"/>
              <a:t>Tester (Teams of 4)</a:t>
            </a:r>
          </a:p>
        </p:txBody>
      </p:sp>
      <p:pic>
        <p:nvPicPr>
          <p:cNvPr id="4" name="Picture 3">
            <a:extLst>
              <a:ext uri="{FF2B5EF4-FFF2-40B4-BE49-F238E27FC236}">
                <a16:creationId xmlns:a16="http://schemas.microsoft.com/office/drawing/2014/main" id="{00DB0AAC-61A0-DEB1-3634-BB4BF58AA700}"/>
              </a:ext>
            </a:extLst>
          </p:cNvPr>
          <p:cNvPicPr>
            <a:picLocks noChangeAspect="1"/>
          </p:cNvPicPr>
          <p:nvPr/>
        </p:nvPicPr>
        <p:blipFill>
          <a:blip r:embed="rId2"/>
          <a:stretch>
            <a:fillRect/>
          </a:stretch>
        </p:blipFill>
        <p:spPr>
          <a:xfrm>
            <a:off x="0" y="1940709"/>
            <a:ext cx="9144000" cy="2976582"/>
          </a:xfrm>
          <a:prstGeom prst="rect">
            <a:avLst/>
          </a:prstGeom>
        </p:spPr>
      </p:pic>
    </p:spTree>
    <p:extLst>
      <p:ext uri="{BB962C8B-B14F-4D97-AF65-F5344CB8AC3E}">
        <p14:creationId xmlns:p14="http://schemas.microsoft.com/office/powerpoint/2010/main" val="1241273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1F786-14D1-FCB7-682D-6DB745560160}"/>
              </a:ext>
            </a:extLst>
          </p:cNvPr>
          <p:cNvSpPr>
            <a:spLocks noGrp="1"/>
          </p:cNvSpPr>
          <p:nvPr>
            <p:ph type="title"/>
          </p:nvPr>
        </p:nvSpPr>
        <p:spPr/>
        <p:txBody>
          <a:bodyPr>
            <a:normAutofit/>
          </a:bodyPr>
          <a:lstStyle/>
          <a:p>
            <a:r>
              <a:rPr lang="en-US" sz="4400" i="0" u="none" strike="noStrike" dirty="0">
                <a:solidFill>
                  <a:srgbClr val="000000"/>
                </a:solidFill>
                <a:effectLst/>
              </a:rPr>
              <a:t>Code Testing Guidelines</a:t>
            </a:r>
            <a:endParaRPr lang="en-US" dirty="0"/>
          </a:p>
        </p:txBody>
      </p:sp>
      <p:sp>
        <p:nvSpPr>
          <p:cNvPr id="3" name="Content Placeholder 2">
            <a:extLst>
              <a:ext uri="{FF2B5EF4-FFF2-40B4-BE49-F238E27FC236}">
                <a16:creationId xmlns:a16="http://schemas.microsoft.com/office/drawing/2014/main" id="{C56B86A9-3C91-3F46-0EBF-BCC3FA075C4A}"/>
              </a:ext>
            </a:extLst>
          </p:cNvPr>
          <p:cNvSpPr>
            <a:spLocks noGrp="1"/>
          </p:cNvSpPr>
          <p:nvPr>
            <p:ph idx="1"/>
          </p:nvPr>
        </p:nvSpPr>
        <p:spPr>
          <a:xfrm>
            <a:off x="375719" y="1417638"/>
            <a:ext cx="8229600" cy="4856413"/>
          </a:xfrm>
        </p:spPr>
        <p:txBody>
          <a:bodyPr>
            <a:normAutofit/>
          </a:bodyPr>
          <a:lstStyle/>
          <a:p>
            <a:pPr indent="-285750" fontAlgn="base"/>
            <a:r>
              <a:rPr lang="en-US" sz="2400" b="0" i="0" u="sng" strike="noStrike" dirty="0">
                <a:solidFill>
                  <a:srgbClr val="1155CC"/>
                </a:solidFill>
                <a:effectLst/>
                <a:latin typeface="Times New Roman" panose="02020603050405020304" pitchFamily="18" charset="0"/>
                <a:hlinkClick r:id="rId2"/>
              </a:rPr>
              <a:t>Review slides</a:t>
            </a:r>
            <a:r>
              <a:rPr lang="en-US" sz="2400" b="0" i="0" u="none" strike="noStrike" dirty="0">
                <a:solidFill>
                  <a:srgbClr val="000000"/>
                </a:solidFill>
                <a:effectLst/>
                <a:latin typeface="Times New Roman" panose="02020603050405020304" pitchFamily="18" charset="0"/>
              </a:rPr>
              <a:t> from the class session on Unit Testing</a:t>
            </a:r>
          </a:p>
          <a:p>
            <a:pPr indent="-285750" fontAlgn="base"/>
            <a:r>
              <a:rPr lang="en-US" sz="2400" b="0" i="0" u="none" strike="noStrike" dirty="0">
                <a:solidFill>
                  <a:srgbClr val="000000"/>
                </a:solidFill>
                <a:effectLst/>
                <a:latin typeface="Times New Roman" panose="02020603050405020304" pitchFamily="18" charset="0"/>
              </a:rPr>
              <a:t>Include assert statements to cover:</a:t>
            </a:r>
          </a:p>
          <a:p>
            <a:pPr lvl="1" indent="-228600" fontAlgn="base">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The most common cases</a:t>
            </a:r>
          </a:p>
          <a:p>
            <a:pPr lvl="1" indent="-228600" fontAlgn="base">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The edge cases or boundary cases (minimum, maximum, switching from positive to negative, etc.)</a:t>
            </a:r>
          </a:p>
          <a:p>
            <a:pPr lvl="1" indent="-228600" fontAlgn="base">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All specific/special cases (e.g., when 0 or null the behavior is different than for any other value)</a:t>
            </a:r>
          </a:p>
          <a:p>
            <a:pPr lvl="1" indent="-228600" fontAlgn="base">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When you find and fix a defect, then at that same time, create a unit test that would have revealed that defect. </a:t>
            </a:r>
          </a:p>
          <a:p>
            <a:pPr lvl="1" indent="-228600" fontAlgn="base">
              <a:buFont typeface="Arial" panose="020B0604020202020204" pitchFamily="34" charset="0"/>
              <a:buChar char="•"/>
            </a:pPr>
            <a:r>
              <a:rPr lang="en-US" sz="2400" b="0" i="0" u="none" strike="noStrike" dirty="0">
                <a:solidFill>
                  <a:srgbClr val="000000"/>
                </a:solidFill>
                <a:effectLst/>
                <a:latin typeface="Times New Roman" panose="02020603050405020304" pitchFamily="18" charset="0"/>
              </a:rPr>
              <a:t>Any overly complex code that the items above don’t cover</a:t>
            </a:r>
          </a:p>
          <a:p>
            <a:pPr indent="-285750" fontAlgn="base"/>
            <a:endParaRPr lang="en-US" sz="1500" b="0" i="0" u="none" strike="noStrike" dirty="0">
              <a:solidFill>
                <a:srgbClr val="000000"/>
              </a:solidFill>
              <a:effectLst/>
              <a:latin typeface="Times New Roman" panose="02020603050405020304" pitchFamily="18" charset="0"/>
            </a:endParaRPr>
          </a:p>
          <a:p>
            <a:endParaRPr lang="en-US" dirty="0"/>
          </a:p>
        </p:txBody>
      </p:sp>
    </p:spTree>
    <p:extLst>
      <p:ext uri="{BB962C8B-B14F-4D97-AF65-F5344CB8AC3E}">
        <p14:creationId xmlns:p14="http://schemas.microsoft.com/office/powerpoint/2010/main" val="2835492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9CB33-A5E8-2104-ABC0-D0B574BAE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CE4BE-C2B2-B9BA-7AF3-CE1EFAC227F3}"/>
              </a:ext>
            </a:extLst>
          </p:cNvPr>
          <p:cNvSpPr>
            <a:spLocks noGrp="1"/>
          </p:cNvSpPr>
          <p:nvPr>
            <p:ph type="title"/>
          </p:nvPr>
        </p:nvSpPr>
        <p:spPr/>
        <p:txBody>
          <a:bodyPr>
            <a:normAutofit/>
          </a:bodyPr>
          <a:lstStyle/>
          <a:p>
            <a:r>
              <a:rPr lang="en-US" sz="4400" i="0" u="none" strike="noStrike" dirty="0">
                <a:solidFill>
                  <a:srgbClr val="000000"/>
                </a:solidFill>
                <a:effectLst/>
              </a:rPr>
              <a:t>Code Testing Guidelines</a:t>
            </a:r>
            <a:endParaRPr lang="en-US" dirty="0"/>
          </a:p>
        </p:txBody>
      </p:sp>
      <p:sp>
        <p:nvSpPr>
          <p:cNvPr id="3" name="Content Placeholder 2">
            <a:extLst>
              <a:ext uri="{FF2B5EF4-FFF2-40B4-BE49-F238E27FC236}">
                <a16:creationId xmlns:a16="http://schemas.microsoft.com/office/drawing/2014/main" id="{F1294081-EBED-5DBC-DF7A-6C6C99258D7B}"/>
              </a:ext>
            </a:extLst>
          </p:cNvPr>
          <p:cNvSpPr>
            <a:spLocks noGrp="1"/>
          </p:cNvSpPr>
          <p:nvPr>
            <p:ph idx="1"/>
          </p:nvPr>
        </p:nvSpPr>
        <p:spPr>
          <a:xfrm>
            <a:off x="375719" y="1417638"/>
            <a:ext cx="8229600" cy="5236659"/>
          </a:xfrm>
        </p:spPr>
        <p:txBody>
          <a:bodyPr>
            <a:normAutofit fontScale="92500" lnSpcReduction="20000"/>
          </a:bodyPr>
          <a:lstStyle/>
          <a:p>
            <a:pPr indent="-285750" fontAlgn="base"/>
            <a:r>
              <a:rPr lang="en-US" sz="1800" b="0" i="0" u="none" strike="noStrike" dirty="0">
                <a:solidFill>
                  <a:srgbClr val="000000"/>
                </a:solidFill>
                <a:effectLst/>
                <a:latin typeface="Times New Roman" panose="02020603050405020304" pitchFamily="18" charset="0"/>
              </a:rPr>
              <a:t>You should decide which code would be most helpful to test. The tests should be useful for your project and nontrivial. Here are some </a:t>
            </a:r>
            <a:r>
              <a:rPr lang="en-US" sz="1800" b="0" i="1" u="none" strike="noStrike" dirty="0">
                <a:solidFill>
                  <a:srgbClr val="000000"/>
                </a:solidFill>
                <a:effectLst/>
                <a:latin typeface="Times New Roman" panose="02020603050405020304" pitchFamily="18" charset="0"/>
              </a:rPr>
              <a:t>suggestions</a:t>
            </a:r>
            <a:r>
              <a:rPr lang="en-US" sz="1800" b="0" i="0" u="none" strike="noStrike" dirty="0">
                <a:solidFill>
                  <a:srgbClr val="000000"/>
                </a:solidFill>
                <a:effectLst/>
                <a:latin typeface="Times New Roman" panose="02020603050405020304" pitchFamily="18" charset="0"/>
              </a:rPr>
              <a:t>, but similarly scoped tests could be used instead:</a:t>
            </a:r>
          </a:p>
          <a:p>
            <a:pPr lvl="1" indent="-22860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Milestone 1 - Make sure that a file is read in properly, correctly instantiates objects, and confirms their correct properties. (</a:t>
            </a:r>
            <a:r>
              <a:rPr lang="en-US" sz="1800" b="0" i="1" u="none" strike="noStrike" dirty="0">
                <a:solidFill>
                  <a:srgbClr val="000000"/>
                </a:solidFill>
                <a:effectLst/>
                <a:latin typeface="Times New Roman" panose="02020603050405020304" pitchFamily="18" charset="0"/>
              </a:rPr>
              <a:t>e.g., load level1.txt and make sure a Hero is created and positioned properly at (20,40)</a:t>
            </a:r>
            <a:r>
              <a:rPr lang="en-US" sz="1800" b="0" i="0" u="none" strike="noStrike" dirty="0">
                <a:solidFill>
                  <a:srgbClr val="000000"/>
                </a:solidFill>
                <a:effectLst/>
                <a:latin typeface="Times New Roman" panose="02020603050405020304" pitchFamily="18" charset="0"/>
              </a:rPr>
              <a:t>). </a:t>
            </a:r>
          </a:p>
          <a:p>
            <a:pPr lvl="1" indent="-22860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Milestone 2 - Make sure that the Hero obeys Gravity and collisions with platforms (</a:t>
            </a:r>
            <a:r>
              <a:rPr lang="en-US" sz="1800" b="0" i="1" u="none" strike="noStrike" dirty="0">
                <a:solidFill>
                  <a:srgbClr val="000000"/>
                </a:solidFill>
                <a:effectLst/>
                <a:latin typeface="Times New Roman" panose="02020603050405020304" pitchFamily="18" charset="0"/>
              </a:rPr>
              <a:t>e.g.,</a:t>
            </a:r>
            <a:r>
              <a:rPr lang="en-US" sz="1800" b="0" i="0" u="none" strike="noStrike" dirty="0">
                <a:solidFill>
                  <a:srgbClr val="000000"/>
                </a:solidFill>
                <a:effectLst/>
                <a:latin typeface="Times New Roman" panose="02020603050405020304" pitchFamily="18" charset="0"/>
              </a:rPr>
              <a:t> </a:t>
            </a:r>
            <a:r>
              <a:rPr lang="en-US" sz="1800" b="0" i="1" u="none" strike="noStrike" dirty="0">
                <a:solidFill>
                  <a:srgbClr val="000000"/>
                </a:solidFill>
                <a:effectLst/>
                <a:latin typeface="Times New Roman" panose="02020603050405020304" pitchFamily="18" charset="0"/>
              </a:rPr>
              <a:t>create a Hero that is created at position (20,40), falls at the rate of gravity until hitting a platform below it (20, 400). Make sure the Hero’s position is correct at each step and that the Hero’s position is correct after calling the relevant collision and update code.</a:t>
            </a:r>
            <a:r>
              <a:rPr lang="en-US" sz="1800" b="0" i="0" u="none" strike="noStrike" dirty="0">
                <a:solidFill>
                  <a:srgbClr val="000000"/>
                </a:solidFill>
                <a:effectLst/>
                <a:latin typeface="Times New Roman" panose="02020603050405020304" pitchFamily="18" charset="0"/>
              </a:rPr>
              <a:t>)</a:t>
            </a:r>
          </a:p>
          <a:p>
            <a:pPr lvl="1" indent="-22860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Milestone 3 - Verify that a collision between a Hero and an Enemy is processed correctly as desired. (</a:t>
            </a:r>
            <a:r>
              <a:rPr lang="en-US" sz="1800" b="0" i="1" u="none" strike="noStrike" dirty="0">
                <a:solidFill>
                  <a:srgbClr val="000000"/>
                </a:solidFill>
                <a:effectLst/>
                <a:latin typeface="Times New Roman" panose="02020603050405020304" pitchFamily="18" charset="0"/>
              </a:rPr>
              <a:t>e.g., You can create a Hero and an Enemy, and then call the relevant code to handle their collision and make appropriate updates to each object, i.e., killing the Hero or killing the Enemy and increasing the score, etc.</a:t>
            </a:r>
            <a:r>
              <a:rPr lang="en-US" sz="1800" b="0" i="0" u="none" strike="noStrike" dirty="0">
                <a:solidFill>
                  <a:srgbClr val="000000"/>
                </a:solidFill>
                <a:effectLst/>
                <a:latin typeface="Times New Roman" panose="02020603050405020304" pitchFamily="18" charset="0"/>
              </a:rPr>
              <a:t>)</a:t>
            </a:r>
          </a:p>
          <a:p>
            <a:pPr lvl="1" indent="-22860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Milestone 4 - Pick one of your bonus additional features and create tests to make sure that they work as desired.</a:t>
            </a:r>
          </a:p>
          <a:p>
            <a:pPr indent="-285750" fontAlgn="base">
              <a:spcAft>
                <a:spcPts val="1000"/>
              </a:spcAft>
            </a:pPr>
            <a:r>
              <a:rPr lang="en-US" sz="1800" b="0" i="0" u="none" strike="noStrike" dirty="0">
                <a:solidFill>
                  <a:srgbClr val="000000"/>
                </a:solidFill>
                <a:effectLst/>
                <a:latin typeface="Times New Roman" panose="02020603050405020304" pitchFamily="18" charset="0"/>
              </a:rPr>
              <a:t>Although not required, one approach to software development is </a:t>
            </a:r>
            <a:r>
              <a:rPr lang="en-US" sz="1800" b="1" i="0" u="sng" strike="noStrike" dirty="0">
                <a:solidFill>
                  <a:srgbClr val="000000"/>
                </a:solidFill>
                <a:effectLst/>
                <a:latin typeface="Times New Roman" panose="02020603050405020304" pitchFamily="18" charset="0"/>
              </a:rPr>
              <a:t>T</a:t>
            </a:r>
            <a:r>
              <a:rPr lang="en-US" sz="1800" b="0" i="0" u="none" strike="noStrike" dirty="0">
                <a:solidFill>
                  <a:srgbClr val="000000"/>
                </a:solidFill>
                <a:effectLst/>
                <a:latin typeface="Times New Roman" panose="02020603050405020304" pitchFamily="18" charset="0"/>
              </a:rPr>
              <a:t>est </a:t>
            </a:r>
            <a:r>
              <a:rPr lang="en-US" sz="1800" b="1" i="0" u="sng" strike="noStrike" dirty="0">
                <a:solidFill>
                  <a:srgbClr val="000000"/>
                </a:solidFill>
                <a:effectLst/>
                <a:latin typeface="Times New Roman" panose="02020603050405020304" pitchFamily="18" charset="0"/>
              </a:rPr>
              <a:t>D</a:t>
            </a:r>
            <a:r>
              <a:rPr lang="en-US" sz="1800" b="0" i="0" u="none" strike="noStrike" dirty="0">
                <a:solidFill>
                  <a:srgbClr val="000000"/>
                </a:solidFill>
                <a:effectLst/>
                <a:latin typeface="Times New Roman" panose="02020603050405020304" pitchFamily="18" charset="0"/>
              </a:rPr>
              <a:t>riven </a:t>
            </a:r>
            <a:r>
              <a:rPr lang="en-US" sz="1800" b="1" i="0" u="sng" strike="noStrike" dirty="0">
                <a:solidFill>
                  <a:srgbClr val="000000"/>
                </a:solidFill>
                <a:effectLst/>
                <a:latin typeface="Times New Roman" panose="02020603050405020304" pitchFamily="18" charset="0"/>
              </a:rPr>
              <a:t>D</a:t>
            </a:r>
            <a:r>
              <a:rPr lang="en-US" sz="1800" b="0" i="0" u="none" strike="noStrike" dirty="0">
                <a:solidFill>
                  <a:srgbClr val="000000"/>
                </a:solidFill>
                <a:effectLst/>
                <a:latin typeface="Times New Roman" panose="02020603050405020304" pitchFamily="18" charset="0"/>
              </a:rPr>
              <a:t>evelopment (</a:t>
            </a:r>
            <a:r>
              <a:rPr lang="en-US" sz="1800" b="0" i="0" u="sng" strike="noStrike" dirty="0">
                <a:solidFill>
                  <a:srgbClr val="1155CC"/>
                </a:solidFill>
                <a:effectLst/>
                <a:latin typeface="Times New Roman" panose="02020603050405020304" pitchFamily="18" charset="0"/>
                <a:hlinkClick r:id="rId2"/>
              </a:rPr>
              <a:t>TDD</a:t>
            </a:r>
            <a:r>
              <a:rPr lang="en-US" sz="1800" b="0" i="0" u="none" strike="noStrike" dirty="0">
                <a:solidFill>
                  <a:srgbClr val="000000"/>
                </a:solidFill>
                <a:effectLst/>
                <a:latin typeface="Times New Roman" panose="02020603050405020304" pitchFamily="18" charset="0"/>
              </a:rPr>
              <a:t>).</a:t>
            </a:r>
          </a:p>
          <a:p>
            <a:pPr lvl="1" indent="-228600" fontAlgn="base">
              <a:buFont typeface="Arial" panose="020B0604020202020204" pitchFamily="34" charset="0"/>
              <a:buChar char="•"/>
            </a:pPr>
            <a:r>
              <a:rPr lang="en-US" sz="1800" b="0" i="0" u="none" strike="noStrike" dirty="0">
                <a:solidFill>
                  <a:srgbClr val="000000"/>
                </a:solidFill>
                <a:effectLst/>
                <a:latin typeface="Times New Roman" panose="02020603050405020304" pitchFamily="18" charset="0"/>
              </a:rPr>
              <a:t>We encourage you to employ TDD for at least one of these unit tests, Milestone 4 might be a good one since you will need to define how things should operate for a special feature.</a:t>
            </a:r>
          </a:p>
          <a:p>
            <a:endParaRPr lang="en-US" dirty="0"/>
          </a:p>
        </p:txBody>
      </p:sp>
    </p:spTree>
    <p:extLst>
      <p:ext uri="{BB962C8B-B14F-4D97-AF65-F5344CB8AC3E}">
        <p14:creationId xmlns:p14="http://schemas.microsoft.com/office/powerpoint/2010/main" val="3793084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b="1" dirty="0"/>
              <a:t>M 0.a: Shared Calendar, Git Repo, Team Setup</a:t>
            </a:r>
          </a:p>
        </p:txBody>
      </p:sp>
      <p:pic>
        <p:nvPicPr>
          <p:cNvPr id="8" name="Picture 7">
            <a:extLst>
              <a:ext uri="{FF2B5EF4-FFF2-40B4-BE49-F238E27FC236}">
                <a16:creationId xmlns:a16="http://schemas.microsoft.com/office/drawing/2014/main" id="{26AD70A1-CA52-29C1-7AA1-54642D5A6205}"/>
              </a:ext>
            </a:extLst>
          </p:cNvPr>
          <p:cNvPicPr>
            <a:picLocks noChangeAspect="1"/>
          </p:cNvPicPr>
          <p:nvPr/>
        </p:nvPicPr>
        <p:blipFill>
          <a:blip r:embed="rId3"/>
          <a:stretch>
            <a:fillRect/>
          </a:stretch>
        </p:blipFill>
        <p:spPr>
          <a:xfrm>
            <a:off x="804151" y="1039113"/>
            <a:ext cx="8014069" cy="3297217"/>
          </a:xfrm>
          <a:prstGeom prst="rect">
            <a:avLst/>
          </a:prstGeom>
        </p:spPr>
      </p:pic>
    </p:spTree>
    <p:extLst>
      <p:ext uri="{BB962C8B-B14F-4D97-AF65-F5344CB8AC3E}">
        <p14:creationId xmlns:p14="http://schemas.microsoft.com/office/powerpoint/2010/main" val="2952723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11162"/>
          </a:xfrm>
        </p:spPr>
        <p:txBody>
          <a:bodyPr>
            <a:normAutofit fontScale="90000"/>
          </a:bodyPr>
          <a:lstStyle/>
          <a:p>
            <a:r>
              <a:rPr lang="en-US" sz="2400" b="1" dirty="0"/>
              <a:t>Milestone 0.b UML Class Diagram</a:t>
            </a:r>
          </a:p>
        </p:txBody>
      </p:sp>
      <p:pic>
        <p:nvPicPr>
          <p:cNvPr id="4" name="Picture 3">
            <a:extLst>
              <a:ext uri="{FF2B5EF4-FFF2-40B4-BE49-F238E27FC236}">
                <a16:creationId xmlns:a16="http://schemas.microsoft.com/office/drawing/2014/main" id="{0AC9AD83-84B4-101B-A72F-98E5CA2EEA88}"/>
              </a:ext>
            </a:extLst>
          </p:cNvPr>
          <p:cNvPicPr>
            <a:picLocks noChangeAspect="1"/>
          </p:cNvPicPr>
          <p:nvPr/>
        </p:nvPicPr>
        <p:blipFill>
          <a:blip r:embed="rId3"/>
          <a:stretch>
            <a:fillRect/>
          </a:stretch>
        </p:blipFill>
        <p:spPr>
          <a:xfrm>
            <a:off x="1247311" y="1023602"/>
            <a:ext cx="6649378" cy="4810796"/>
          </a:xfrm>
          <a:prstGeom prst="rect">
            <a:avLst/>
          </a:prstGeom>
        </p:spPr>
      </p:pic>
    </p:spTree>
    <p:extLst>
      <p:ext uri="{BB962C8B-B14F-4D97-AF65-F5344CB8AC3E}">
        <p14:creationId xmlns:p14="http://schemas.microsoft.com/office/powerpoint/2010/main" val="2131883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18F5-7CDD-A328-A339-4C6EB00BE488}"/>
              </a:ext>
            </a:extLst>
          </p:cNvPr>
          <p:cNvSpPr>
            <a:spLocks noGrp="1"/>
          </p:cNvSpPr>
          <p:nvPr>
            <p:ph type="title"/>
          </p:nvPr>
        </p:nvSpPr>
        <p:spPr/>
        <p:txBody>
          <a:bodyPr/>
          <a:lstStyle/>
          <a:p>
            <a:r>
              <a:rPr lang="en-US"/>
              <a:t>Plan your first meeting NOW!</a:t>
            </a:r>
          </a:p>
        </p:txBody>
      </p:sp>
      <p:sp>
        <p:nvSpPr>
          <p:cNvPr id="3" name="Content Placeholder 2">
            <a:extLst>
              <a:ext uri="{FF2B5EF4-FFF2-40B4-BE49-F238E27FC236}">
                <a16:creationId xmlns:a16="http://schemas.microsoft.com/office/drawing/2014/main" id="{E1750474-BC74-3C5D-3638-49A20B18DD0B}"/>
              </a:ext>
            </a:extLst>
          </p:cNvPr>
          <p:cNvSpPr>
            <a:spLocks noGrp="1"/>
          </p:cNvSpPr>
          <p:nvPr>
            <p:ph idx="1"/>
          </p:nvPr>
        </p:nvSpPr>
        <p:spPr>
          <a:xfrm>
            <a:off x="266700" y="1600200"/>
            <a:ext cx="8610600" cy="4525963"/>
          </a:xfrm>
        </p:spPr>
        <p:txBody>
          <a:bodyPr vert="horz" lIns="91440" tIns="45720" rIns="91440" bIns="45720" rtlCol="0" anchor="t">
            <a:normAutofit/>
          </a:bodyPr>
          <a:lstStyle/>
          <a:p>
            <a:r>
              <a:rPr lang="en-US" dirty="0"/>
              <a:t>What day?</a:t>
            </a:r>
          </a:p>
          <a:p>
            <a:r>
              <a:rPr lang="en-US" dirty="0"/>
              <a:t>What time?</a:t>
            </a:r>
            <a:endParaRPr lang="en-US" dirty="0">
              <a:cs typeface="Calibri"/>
            </a:endParaRPr>
          </a:p>
          <a:p>
            <a:r>
              <a:rPr lang="en-US" dirty="0"/>
              <a:t>Where?</a:t>
            </a:r>
            <a:endParaRPr lang="en-US" dirty="0">
              <a:cs typeface="Calibri"/>
            </a:endParaRPr>
          </a:p>
          <a:p>
            <a:r>
              <a:rPr lang="en-US" dirty="0"/>
              <a:t>Communication? (email/teams/txt/discord/</a:t>
            </a:r>
            <a:r>
              <a:rPr lang="en-US" dirty="0" err="1"/>
              <a:t>imleagues</a:t>
            </a:r>
            <a:r>
              <a:rPr lang="en-US" dirty="0"/>
              <a:t>/</a:t>
            </a:r>
            <a:r>
              <a:rPr lang="en-US" dirty="0" err="1"/>
              <a:t>etc</a:t>
            </a:r>
            <a:r>
              <a:rPr lang="en-US" dirty="0"/>
              <a:t>)</a:t>
            </a:r>
            <a:endParaRPr lang="en-US" dirty="0">
              <a:cs typeface="Calibri"/>
            </a:endParaRPr>
          </a:p>
          <a:p>
            <a:r>
              <a:rPr lang="en-US" dirty="0"/>
              <a:t>Preparation beforehand?</a:t>
            </a:r>
            <a:endParaRPr lang="en-US" dirty="0">
              <a:cs typeface="Calibri"/>
            </a:endParaRPr>
          </a:p>
          <a:p>
            <a:pPr lvl="1"/>
            <a:r>
              <a:rPr lang="en-US" dirty="0"/>
              <a:t>I’d recommend people coming with their own list of suggested nouns</a:t>
            </a:r>
            <a:endParaRPr lang="en-US" dirty="0">
              <a:cs typeface="Calibri"/>
            </a:endParaRPr>
          </a:p>
          <a:p>
            <a:endParaRPr lang="en-US"/>
          </a:p>
        </p:txBody>
      </p:sp>
      <p:pic>
        <p:nvPicPr>
          <p:cNvPr id="1028" name="Picture 4">
            <a:extLst>
              <a:ext uri="{FF2B5EF4-FFF2-40B4-BE49-F238E27FC236}">
                <a16:creationId xmlns:a16="http://schemas.microsoft.com/office/drawing/2014/main" id="{56B28430-AE1F-71CC-FB82-AFD7621D6B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2057" y="5430333"/>
            <a:ext cx="3786808" cy="15147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154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D1AED31-5F29-63A1-9284-6F24EFA146D0}"/>
              </a:ext>
            </a:extLst>
          </p:cNvPr>
          <p:cNvPicPr>
            <a:picLocks noChangeAspect="1"/>
          </p:cNvPicPr>
          <p:nvPr/>
        </p:nvPicPr>
        <p:blipFill>
          <a:blip r:embed="rId2"/>
          <a:stretch>
            <a:fillRect/>
          </a:stretch>
        </p:blipFill>
        <p:spPr>
          <a:xfrm>
            <a:off x="1204442" y="780680"/>
            <a:ext cx="6735115" cy="5296639"/>
          </a:xfrm>
          <a:prstGeom prst="rect">
            <a:avLst/>
          </a:prstGeom>
        </p:spPr>
      </p:pic>
      <p:sp>
        <p:nvSpPr>
          <p:cNvPr id="5" name="Title 1">
            <a:extLst>
              <a:ext uri="{FF2B5EF4-FFF2-40B4-BE49-F238E27FC236}">
                <a16:creationId xmlns:a16="http://schemas.microsoft.com/office/drawing/2014/main" id="{B6C3E36F-DF40-1145-A3F1-3089A77F6EE6}"/>
              </a:ext>
            </a:extLst>
          </p:cNvPr>
          <p:cNvSpPr>
            <a:spLocks noGrp="1"/>
          </p:cNvSpPr>
          <p:nvPr>
            <p:ph type="title"/>
          </p:nvPr>
        </p:nvSpPr>
        <p:spPr>
          <a:xfrm>
            <a:off x="457200" y="274638"/>
            <a:ext cx="8229600" cy="411162"/>
          </a:xfrm>
        </p:spPr>
        <p:txBody>
          <a:bodyPr>
            <a:normAutofit fontScale="90000"/>
          </a:bodyPr>
          <a:lstStyle/>
          <a:p>
            <a:r>
              <a:rPr lang="en-US" sz="2400" b="1"/>
              <a:t>M1: Levels and Hero Movement (50 points)</a:t>
            </a:r>
          </a:p>
        </p:txBody>
      </p:sp>
      <p:sp>
        <p:nvSpPr>
          <p:cNvPr id="8" name="Arrow: Right 7">
            <a:extLst>
              <a:ext uri="{FF2B5EF4-FFF2-40B4-BE49-F238E27FC236}">
                <a16:creationId xmlns:a16="http://schemas.microsoft.com/office/drawing/2014/main" id="{1B65A380-4176-6A85-F0AF-46BEE41A0070}"/>
              </a:ext>
            </a:extLst>
          </p:cNvPr>
          <p:cNvSpPr/>
          <p:nvPr/>
        </p:nvSpPr>
        <p:spPr>
          <a:xfrm>
            <a:off x="254407" y="2743200"/>
            <a:ext cx="1371600" cy="1219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991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4D7BA-9984-A4D2-E729-9C45B7752071}"/>
              </a:ext>
            </a:extLst>
          </p:cNvPr>
          <p:cNvSpPr>
            <a:spLocks noGrp="1"/>
          </p:cNvSpPr>
          <p:nvPr>
            <p:ph type="title"/>
          </p:nvPr>
        </p:nvSpPr>
        <p:spPr>
          <a:xfrm>
            <a:off x="0" y="42565"/>
            <a:ext cx="8951053" cy="703393"/>
          </a:xfrm>
        </p:spPr>
        <p:txBody>
          <a:bodyPr>
            <a:normAutofit fontScale="90000"/>
          </a:bodyPr>
          <a:lstStyle/>
          <a:p>
            <a:r>
              <a:rPr lang="en-US" dirty="0">
                <a:hlinkClick r:id="rId2"/>
              </a:rPr>
              <a:t>RND+T – Reviewer, Navigator, Drive, Tester</a:t>
            </a:r>
            <a:endParaRPr lang="en-US" dirty="0"/>
          </a:p>
        </p:txBody>
      </p:sp>
      <p:sp>
        <p:nvSpPr>
          <p:cNvPr id="8" name="TextBox 7">
            <a:extLst>
              <a:ext uri="{FF2B5EF4-FFF2-40B4-BE49-F238E27FC236}">
                <a16:creationId xmlns:a16="http://schemas.microsoft.com/office/drawing/2014/main" id="{CF9A7521-E6C4-80AE-FD74-D39B0EBB91DB}"/>
              </a:ext>
            </a:extLst>
          </p:cNvPr>
          <p:cNvSpPr txBox="1"/>
          <p:nvPr/>
        </p:nvSpPr>
        <p:spPr>
          <a:xfrm>
            <a:off x="553453" y="668849"/>
            <a:ext cx="8229600" cy="923330"/>
          </a:xfrm>
          <a:prstGeom prst="rect">
            <a:avLst/>
          </a:prstGeom>
          <a:noFill/>
        </p:spPr>
        <p:txBody>
          <a:bodyPr wrap="square" rtlCol="0">
            <a:spAutoFit/>
          </a:bodyPr>
          <a:lstStyle/>
          <a:p>
            <a:r>
              <a:rPr lang="en-US" b="1" i="1" dirty="0"/>
              <a:t>There is NO coding for M0. I recommend you all meet together since it is a critical part of setting up your design and you want to be in sync and in agreement as much as possible!</a:t>
            </a:r>
          </a:p>
        </p:txBody>
      </p:sp>
      <p:pic>
        <p:nvPicPr>
          <p:cNvPr id="9" name="Picture 8">
            <a:extLst>
              <a:ext uri="{FF2B5EF4-FFF2-40B4-BE49-F238E27FC236}">
                <a16:creationId xmlns:a16="http://schemas.microsoft.com/office/drawing/2014/main" id="{F863080C-0AC5-9277-591A-520E6E94FC75}"/>
              </a:ext>
            </a:extLst>
          </p:cNvPr>
          <p:cNvPicPr>
            <a:picLocks noChangeAspect="1"/>
          </p:cNvPicPr>
          <p:nvPr/>
        </p:nvPicPr>
        <p:blipFill>
          <a:blip r:embed="rId3"/>
          <a:stretch>
            <a:fillRect/>
          </a:stretch>
        </p:blipFill>
        <p:spPr>
          <a:xfrm>
            <a:off x="806564" y="1592179"/>
            <a:ext cx="6965283" cy="5265821"/>
          </a:xfrm>
          <a:prstGeom prst="rect">
            <a:avLst/>
          </a:prstGeom>
        </p:spPr>
      </p:pic>
    </p:spTree>
    <p:extLst>
      <p:ext uri="{BB962C8B-B14F-4D97-AF65-F5344CB8AC3E}">
        <p14:creationId xmlns:p14="http://schemas.microsoft.com/office/powerpoint/2010/main" val="376291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78B5-AE58-AEDE-AB9F-6EF41957337D}"/>
              </a:ext>
            </a:extLst>
          </p:cNvPr>
          <p:cNvSpPr>
            <a:spLocks noGrp="1"/>
          </p:cNvSpPr>
          <p:nvPr>
            <p:ph type="title"/>
          </p:nvPr>
        </p:nvSpPr>
        <p:spPr/>
        <p:txBody>
          <a:bodyPr/>
          <a:lstStyle/>
          <a:p>
            <a:r>
              <a:rPr lang="en-US" dirty="0"/>
              <a:t>Reviewer</a:t>
            </a:r>
          </a:p>
        </p:txBody>
      </p:sp>
      <p:pic>
        <p:nvPicPr>
          <p:cNvPr id="5" name="Picture 4">
            <a:extLst>
              <a:ext uri="{FF2B5EF4-FFF2-40B4-BE49-F238E27FC236}">
                <a16:creationId xmlns:a16="http://schemas.microsoft.com/office/drawing/2014/main" id="{B5321993-F689-DDBF-571B-6441FFA8D840}"/>
              </a:ext>
            </a:extLst>
          </p:cNvPr>
          <p:cNvPicPr>
            <a:picLocks noChangeAspect="1"/>
          </p:cNvPicPr>
          <p:nvPr/>
        </p:nvPicPr>
        <p:blipFill>
          <a:blip r:embed="rId2"/>
          <a:stretch>
            <a:fillRect/>
          </a:stretch>
        </p:blipFill>
        <p:spPr>
          <a:xfrm>
            <a:off x="0" y="1192946"/>
            <a:ext cx="9057932" cy="3222644"/>
          </a:xfrm>
          <a:prstGeom prst="rect">
            <a:avLst/>
          </a:prstGeom>
        </p:spPr>
      </p:pic>
    </p:spTree>
    <p:extLst>
      <p:ext uri="{BB962C8B-B14F-4D97-AF65-F5344CB8AC3E}">
        <p14:creationId xmlns:p14="http://schemas.microsoft.com/office/powerpoint/2010/main" val="2080053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E4D5F-66BC-A149-9788-89AE5E7E1559}"/>
              </a:ext>
            </a:extLst>
          </p:cNvPr>
          <p:cNvSpPr>
            <a:spLocks noGrp="1"/>
          </p:cNvSpPr>
          <p:nvPr>
            <p:ph type="title"/>
          </p:nvPr>
        </p:nvSpPr>
        <p:spPr/>
        <p:txBody>
          <a:bodyPr/>
          <a:lstStyle/>
          <a:p>
            <a:r>
              <a:rPr lang="en-US" dirty="0"/>
              <a:t>Code Review Guidelines</a:t>
            </a:r>
          </a:p>
        </p:txBody>
      </p:sp>
      <p:pic>
        <p:nvPicPr>
          <p:cNvPr id="5" name="Picture 4">
            <a:extLst>
              <a:ext uri="{FF2B5EF4-FFF2-40B4-BE49-F238E27FC236}">
                <a16:creationId xmlns:a16="http://schemas.microsoft.com/office/drawing/2014/main" id="{ECD06E8C-862F-5CA6-2E90-B9D2E6A5D0E7}"/>
              </a:ext>
            </a:extLst>
          </p:cNvPr>
          <p:cNvPicPr>
            <a:picLocks noChangeAspect="1"/>
          </p:cNvPicPr>
          <p:nvPr/>
        </p:nvPicPr>
        <p:blipFill>
          <a:blip r:embed="rId2"/>
          <a:stretch>
            <a:fillRect/>
          </a:stretch>
        </p:blipFill>
        <p:spPr>
          <a:xfrm>
            <a:off x="0" y="1623760"/>
            <a:ext cx="9144000" cy="4572000"/>
          </a:xfrm>
          <a:prstGeom prst="rect">
            <a:avLst/>
          </a:prstGeom>
        </p:spPr>
      </p:pic>
    </p:spTree>
    <p:extLst>
      <p:ext uri="{BB962C8B-B14F-4D97-AF65-F5344CB8AC3E}">
        <p14:creationId xmlns:p14="http://schemas.microsoft.com/office/powerpoint/2010/main" val="2039206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B02C-9CFF-C806-C999-26A11876469B}"/>
              </a:ext>
            </a:extLst>
          </p:cNvPr>
          <p:cNvSpPr>
            <a:spLocks noGrp="1"/>
          </p:cNvSpPr>
          <p:nvPr>
            <p:ph type="title"/>
          </p:nvPr>
        </p:nvSpPr>
        <p:spPr/>
        <p:txBody>
          <a:bodyPr/>
          <a:lstStyle/>
          <a:p>
            <a:r>
              <a:rPr lang="en-US" dirty="0"/>
              <a:t>Navigator</a:t>
            </a:r>
          </a:p>
        </p:txBody>
      </p:sp>
      <p:pic>
        <p:nvPicPr>
          <p:cNvPr id="5" name="Picture 4">
            <a:extLst>
              <a:ext uri="{FF2B5EF4-FFF2-40B4-BE49-F238E27FC236}">
                <a16:creationId xmlns:a16="http://schemas.microsoft.com/office/drawing/2014/main" id="{0CF40161-9B5E-8F8A-B972-40B12DD8F147}"/>
              </a:ext>
            </a:extLst>
          </p:cNvPr>
          <p:cNvPicPr>
            <a:picLocks noChangeAspect="1"/>
          </p:cNvPicPr>
          <p:nvPr/>
        </p:nvPicPr>
        <p:blipFill>
          <a:blip r:embed="rId2"/>
          <a:stretch>
            <a:fillRect/>
          </a:stretch>
        </p:blipFill>
        <p:spPr>
          <a:xfrm>
            <a:off x="237584" y="1417638"/>
            <a:ext cx="8675310" cy="3623594"/>
          </a:xfrm>
          <a:prstGeom prst="rect">
            <a:avLst/>
          </a:prstGeom>
        </p:spPr>
      </p:pic>
    </p:spTree>
    <p:extLst>
      <p:ext uri="{BB962C8B-B14F-4D97-AF65-F5344CB8AC3E}">
        <p14:creationId xmlns:p14="http://schemas.microsoft.com/office/powerpoint/2010/main" val="3920688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820f9cb1-409d-4c4b-8197-1d4f7dd48124" xsi:nil="true"/>
    <lcf76f155ced4ddcb4097134ff3c332f xmlns="08600313-7276-4ca7-b5d3-7d86193ee0ac">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285D81DBE5F5A448E892B34D6B8CF20" ma:contentTypeVersion="8" ma:contentTypeDescription="Create a new document." ma:contentTypeScope="" ma:versionID="ecce54155d2ea7caa9aed06c8b6b9867">
  <xsd:schema xmlns:xsd="http://www.w3.org/2001/XMLSchema" xmlns:xs="http://www.w3.org/2001/XMLSchema" xmlns:p="http://schemas.microsoft.com/office/2006/metadata/properties" xmlns:ns2="08600313-7276-4ca7-b5d3-7d86193ee0ac" xmlns:ns3="820f9cb1-409d-4c4b-8197-1d4f7dd48124" targetNamespace="http://schemas.microsoft.com/office/2006/metadata/properties" ma:root="true" ma:fieldsID="bfd7385540b70b2fe84ac888cc214377" ns2:_="" ns3:_="">
    <xsd:import namespace="08600313-7276-4ca7-b5d3-7d86193ee0ac"/>
    <xsd:import namespace="820f9cb1-409d-4c4b-8197-1d4f7dd4812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00313-7276-4ca7-b5d3-7d86193ee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1a83542-6b13-4414-947d-2211b265f7bc"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820f9cb1-409d-4c4b-8197-1d4f7dd4812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5e4b8413-bde8-45bb-ad7f-2c4efb398c4d}" ma:internalName="TaxCatchAll" ma:showField="CatchAllData" ma:web="820f9cb1-409d-4c4b-8197-1d4f7dd48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7C915E-4009-47CE-94D4-97E75DE59B25}">
  <ds:schemaRefs>
    <ds:schemaRef ds:uri="http://schemas.microsoft.com/sharepoint/v3/contenttype/forms"/>
  </ds:schemaRefs>
</ds:datastoreItem>
</file>

<file path=customXml/itemProps2.xml><?xml version="1.0" encoding="utf-8"?>
<ds:datastoreItem xmlns:ds="http://schemas.openxmlformats.org/officeDocument/2006/customXml" ds:itemID="{5A9CC447-D9E4-472B-8F77-5984014F62A7}">
  <ds:schemaRefs>
    <ds:schemaRef ds:uri="08600313-7276-4ca7-b5d3-7d86193ee0ac"/>
    <ds:schemaRef ds:uri="820f9cb1-409d-4c4b-8197-1d4f7dd4812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4EB4FC6-A2A2-40B0-A84A-BBFCE3674D6D}">
  <ds:schemaRefs>
    <ds:schemaRef ds:uri="08600313-7276-4ca7-b5d3-7d86193ee0ac"/>
    <ds:schemaRef ds:uri="820f9cb1-409d-4c4b-8197-1d4f7dd4812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5934</TotalTime>
  <Words>550</Words>
  <Application>Microsoft Office PowerPoint</Application>
  <PresentationFormat>On-screen Show (4:3)</PresentationFormat>
  <Paragraphs>39</Paragraphs>
  <Slides>13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Office Theme</vt:lpstr>
      <vt:lpstr>Final Project</vt:lpstr>
      <vt:lpstr>M 0.a: Shared Calendar, Git Repo, Team Setup</vt:lpstr>
      <vt:lpstr>Milestone 0.b UML Class Diagram</vt:lpstr>
      <vt:lpstr>Plan your first meeting NOW!</vt:lpstr>
      <vt:lpstr>M1: Levels and Hero Movement (50 points)</vt:lpstr>
      <vt:lpstr>RND+T – Reviewer, Navigator, Drive, Tester</vt:lpstr>
      <vt:lpstr>Reviewer</vt:lpstr>
      <vt:lpstr>Code Review Guidelines</vt:lpstr>
      <vt:lpstr>Navigator</vt:lpstr>
      <vt:lpstr>Driver</vt:lpstr>
      <vt:lpstr>Tester (Teams of 4)</vt:lpstr>
      <vt:lpstr>Code Testing Guidelines</vt:lpstr>
      <vt:lpstr>Code Testing Guidelines</vt:lpstr>
    </vt:vector>
  </TitlesOfParts>
  <Manager/>
  <Company>RHIT CSSE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CSSE Faculty</dc:creator>
  <cp:keywords/>
  <dc:description/>
  <cp:lastModifiedBy>Yoder, Jason</cp:lastModifiedBy>
  <cp:revision>34</cp:revision>
  <cp:lastPrinted>2015-10-26T14:31:05Z</cp:lastPrinted>
  <dcterms:created xsi:type="dcterms:W3CDTF">2011-02-07T04:01:01Z</dcterms:created>
  <dcterms:modified xsi:type="dcterms:W3CDTF">2025-05-04T17:26:08Z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0x0101004285D81DBE5F5A448E892B34D6B8CF20</vt:lpwstr>
  </property>
  <property fmtid="{D5CDD505-2E9C-101B-9397-08002B2CF9AE}" pid="4" name="MediaServiceImageTags">
    <vt:lpwstr/>
  </property>
</Properties>
</file>