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46" r:id="rId2"/>
    <p:sldId id="323" r:id="rId3"/>
    <p:sldId id="324" r:id="rId4"/>
    <p:sldId id="322" r:id="rId5"/>
    <p:sldId id="305" r:id="rId6"/>
    <p:sldId id="347" r:id="rId7"/>
    <p:sldId id="295" r:id="rId8"/>
    <p:sldId id="296" r:id="rId9"/>
    <p:sldId id="348" r:id="rId10"/>
    <p:sldId id="349" r:id="rId11"/>
    <p:sldId id="35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view Guidelines" id="{C1BC4D8B-63DE-4E38-BB5E-A89C3A41D071}">
          <p14:sldIdLst>
            <p14:sldId id="346"/>
            <p14:sldId id="323"/>
            <p14:sldId id="324"/>
            <p14:sldId id="322"/>
            <p14:sldId id="305"/>
            <p14:sldId id="347"/>
            <p14:sldId id="295"/>
            <p14:sldId id="296"/>
          </p14:sldIdLst>
        </p14:section>
        <p14:section name="Testing Guidelines" id="{9FEC8EC3-F3CD-4261-9F40-C3310F9A28BB}">
          <p14:sldIdLst>
            <p14:sldId id="348"/>
            <p14:sldId id="349"/>
            <p14:sldId id="35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der, Jason" initials="YJ" lastIdx="2" clrIdx="0">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109" autoAdjust="0"/>
  </p:normalViewPr>
  <p:slideViewPr>
    <p:cSldViewPr snapToGrid="0">
      <p:cViewPr varScale="1">
        <p:scale>
          <a:sx n="96" d="100"/>
          <a:sy n="96" d="100"/>
        </p:scale>
        <p:origin x="96"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der, Jason" userId="28f4d4d8-da04-4f86-b14d-a21675737bc5" providerId="ADAL" clId="{D38472CA-A2F5-472B-9D5F-A440450DF1E1}"/>
    <pc:docChg chg="custSel modSld">
      <pc:chgData name="Yoder, Jason" userId="28f4d4d8-da04-4f86-b14d-a21675737bc5" providerId="ADAL" clId="{D38472CA-A2F5-472B-9D5F-A440450DF1E1}" dt="2023-10-22T22:36:43.025" v="25" actId="1076"/>
      <pc:docMkLst>
        <pc:docMk/>
      </pc:docMkLst>
      <pc:sldChg chg="addSp delSp modSp mod">
        <pc:chgData name="Yoder, Jason" userId="28f4d4d8-da04-4f86-b14d-a21675737bc5" providerId="ADAL" clId="{D38472CA-A2F5-472B-9D5F-A440450DF1E1}" dt="2023-10-22T22:36:43.025" v="25" actId="1076"/>
        <pc:sldMkLst>
          <pc:docMk/>
          <pc:sldMk cId="493331858" sldId="323"/>
        </pc:sldMkLst>
        <pc:picChg chg="add mod">
          <ac:chgData name="Yoder, Jason" userId="28f4d4d8-da04-4f86-b14d-a21675737bc5" providerId="ADAL" clId="{D38472CA-A2F5-472B-9D5F-A440450DF1E1}" dt="2023-10-22T22:36:39.042" v="23" actId="1076"/>
          <ac:picMkLst>
            <pc:docMk/>
            <pc:sldMk cId="493331858" sldId="323"/>
            <ac:picMk id="4" creationId="{644ED54E-8F14-3C11-DA09-6B244005786B}"/>
          </ac:picMkLst>
        </pc:picChg>
        <pc:picChg chg="del">
          <ac:chgData name="Yoder, Jason" userId="28f4d4d8-da04-4f86-b14d-a21675737bc5" providerId="ADAL" clId="{D38472CA-A2F5-472B-9D5F-A440450DF1E1}" dt="2023-10-22T22:35:26.734" v="1" actId="478"/>
          <ac:picMkLst>
            <pc:docMk/>
            <pc:sldMk cId="493331858" sldId="323"/>
            <ac:picMk id="5" creationId="{EE192DCB-EF71-D384-8A85-348ADD759A71}"/>
          </ac:picMkLst>
        </pc:picChg>
        <pc:picChg chg="del">
          <ac:chgData name="Yoder, Jason" userId="28f4d4d8-da04-4f86-b14d-a21675737bc5" providerId="ADAL" clId="{D38472CA-A2F5-472B-9D5F-A440450DF1E1}" dt="2023-10-22T22:35:52.587" v="7" actId="478"/>
          <ac:picMkLst>
            <pc:docMk/>
            <pc:sldMk cId="493331858" sldId="323"/>
            <ac:picMk id="7" creationId="{35B73BA3-76EA-1951-8415-8F87135FB3C8}"/>
          </ac:picMkLst>
        </pc:picChg>
        <pc:picChg chg="add mod">
          <ac:chgData name="Yoder, Jason" userId="28f4d4d8-da04-4f86-b14d-a21675737bc5" providerId="ADAL" clId="{D38472CA-A2F5-472B-9D5F-A440450DF1E1}" dt="2023-10-22T22:36:41.410" v="24" actId="1076"/>
          <ac:picMkLst>
            <pc:docMk/>
            <pc:sldMk cId="493331858" sldId="323"/>
            <ac:picMk id="9" creationId="{4F6F6348-CD0E-237E-F72F-BB82EBC08F71}"/>
          </ac:picMkLst>
        </pc:picChg>
        <pc:picChg chg="add mod">
          <ac:chgData name="Yoder, Jason" userId="28f4d4d8-da04-4f86-b14d-a21675737bc5" providerId="ADAL" clId="{D38472CA-A2F5-472B-9D5F-A440450DF1E1}" dt="2023-10-22T22:36:43.025" v="25" actId="1076"/>
          <ac:picMkLst>
            <pc:docMk/>
            <pc:sldMk cId="493331858" sldId="323"/>
            <ac:picMk id="11" creationId="{85280E58-E9F1-76BA-3FDA-95B25F2F6720}"/>
          </ac:picMkLst>
        </pc:picChg>
        <pc:picChg chg="add mod">
          <ac:chgData name="Yoder, Jason" userId="28f4d4d8-da04-4f86-b14d-a21675737bc5" providerId="ADAL" clId="{D38472CA-A2F5-472B-9D5F-A440450DF1E1}" dt="2023-10-22T22:36:37.843" v="22" actId="1076"/>
          <ac:picMkLst>
            <pc:docMk/>
            <pc:sldMk cId="493331858" sldId="323"/>
            <ac:picMk id="13" creationId="{D809E6C0-2316-2136-5402-AF7584BD9D2F}"/>
          </ac:picMkLst>
        </pc:picChg>
        <pc:inkChg chg="del">
          <ac:chgData name="Yoder, Jason" userId="28f4d4d8-da04-4f86-b14d-a21675737bc5" providerId="ADAL" clId="{D38472CA-A2F5-472B-9D5F-A440450DF1E1}" dt="2023-10-22T22:35:25.298" v="0" actId="478"/>
          <ac:inkMkLst>
            <pc:docMk/>
            <pc:sldMk cId="493331858" sldId="323"/>
            <ac:inkMk id="8" creationId="{5B348A9E-3DC3-74F7-7B1F-9929D5EFC93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1:45.143"/>
    </inkml:context>
    <inkml:brush xml:id="br0">
      <inkml:brushProperty name="width" value="0.05" units="cm"/>
      <inkml:brushProperty name="height" value="0.05" units="cm"/>
      <inkml:brushProperty name="color" value="#E71224"/>
    </inkml:brush>
  </inkml:definitions>
  <inkml:trace contextRef="#ctx0" brushRef="#br0">0 2 24575,'231'-1'0,"254"3"0,-368 6 0,157 31 0,-192-29 0,0-5 0,124-6 0,-84-1 0,-72 2 0,-1 2 0,0 3 0,53 11 0,-30-2 0,0-3 0,1-3 0,81-2 0,776-8-52,-601 2-1261,-294 0-5513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1:49.767"/>
    </inkml:context>
    <inkml:brush xml:id="br0">
      <inkml:brushProperty name="width" value="0.05" units="cm"/>
      <inkml:brushProperty name="height" value="0.05" units="cm"/>
      <inkml:brushProperty name="color" value="#E71224"/>
    </inkml:brush>
  </inkml:definitions>
  <inkml:trace contextRef="#ctx0" brushRef="#br0">0 780 24575,'1'-2'0,"-1"-1"0,1 1 0,-1-1 0,1 1 0,0 0 0,0-1 0,0 1 0,0 0 0,0-1 0,0 1 0,1 0 0,-1 0 0,4-3 0,25-24 0,-22 22 0,8-6 0,1 0 0,0 1 0,1 1 0,29-13 0,82-28 0,0 0 0,-59 22 0,73-20 0,-34 13 0,259-84 0,-245 92 0,-75 20 0,53-18 0,-32 2 0,2 4 0,0 2 0,1 4 0,1 3 0,111-4 0,-146 15 0,65 1 0,0-4 0,136-24 0,-70-6 0,217-13 0,274 41 0,-357 9 0,-190 2 0,113 20 0,41 2 0,-220-24 0,-1 1 0,0 2 0,0 2 0,-1 2 0,46 17 0,-90-26 0,33 12 0,2 0 0,0-3 0,0-1 0,70 9 0,-61-14 0,1 2 0,-1 2 0,58 18 0,130 55 0,-141-45 0,142 34 0,189 37 0,-361-91 0,94 13 0,-102-22 0,1 3 0,79 26 0,-107-26 0,0-1 0,1-2 0,1-1 0,-1-1 0,35 1 0,227 19 0,-140 12 0,-25-5 0,42-11 0,-120-16 0,-38-3 0,0 0 0,0 1 0,-1-1 0,0 2 0,1-1 0,-1 1 0,0 0 0,-1 1 0,14 10 0,-15-10 0,2 0 0,-1 0 0,1-1 0,-1 0 0,1 0 0,0 0 0,0-1 0,1-1 0,10 3 0,-17-5 0,0 0 0,1 0 0,-1 0 0,0 0 0,0 0 0,0 0 0,0-1 0,0 1 0,0-1 0,0 1 0,0-1 0,0 0 0,0 0 0,0 0 0,0 0 0,0 0 0,-1-1 0,1 1 0,-1 0 0,1-1 0,-1 1 0,1-1 0,-1 0 0,0 1 0,1-1 0,-1 0 0,0 0 0,0 0 0,0 0 0,-1 0 0,1 0 0,0 0 0,-1 0 0,1 0 0,-1-2 0,3-10 0,-2 0 0,1-1 0,-2 1 0,-1-16 0,1 19 0,-4-131 0,-20 199 0,-31 119 0,49-163 0,0 0 0,-1 0 0,0 0 0,-1-1 0,0 0 0,-1 0 0,0-1 0,-1 0 0,0-1 0,-15 12 0,-18 11 0,-65 40 0,65-46 0,0 0-455,-1-2 0,-55 23 0,46-27-6371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2:00.382"/>
    </inkml:context>
    <inkml:brush xml:id="br0">
      <inkml:brushProperty name="width" value="0.05" units="cm"/>
      <inkml:brushProperty name="height" value="0.05" units="cm"/>
      <inkml:brushProperty name="color" value="#E71224"/>
    </inkml:brush>
  </inkml:definitions>
  <inkml:trace contextRef="#ctx0" brushRef="#br0">0 93 24575,'0'0'0,"1"-1"0,-1 0 0,0 1 0,1-1 0,-1 0 0,1 1 0,-1-1 0,1 0 0,-1 1 0,1-1 0,-1 1 0,1-1 0,-1 1 0,1-1 0,0 1 0,-1 0 0,1-1 0,0 1 0,-1 0 0,1-1 0,0 1 0,-1 0 0,3 0 0,21-6 0,-21 5 0,69-8 0,0 4 0,127 5 0,-82 3 0,878-3 0,-951-3 0,0-1 0,60-15 0,28-3 0,561 6 0,-434 19 0,524-3-1365,-754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2:19.882"/>
    </inkml:context>
    <inkml:brush xml:id="br0">
      <inkml:brushProperty name="width" value="0.05" units="cm"/>
      <inkml:brushProperty name="height" value="0.05" units="cm"/>
      <inkml:brushProperty name="color" value="#E71224"/>
    </inkml:brush>
  </inkml:definitions>
  <inkml:trace contextRef="#ctx0" brushRef="#br0">0 10002 24575,'1'-6'0,"-1"-1"0,1 1 0,1-1 0,-1 1 0,1 0 0,0 0 0,0-1 0,1 1 0,0 1 0,0-1 0,1 0 0,-1 1 0,1 0 0,0 0 0,0 0 0,1 0 0,0 1 0,0-1 0,0 1 0,0 0 0,0 1 0,1-1 0,7-2 0,12-6 0,0 0 0,1 2 0,0 2 0,29-7 0,55-17 0,-66 18 0,1 2 0,0 1 0,59-5 0,19 3 0,39-2 0,727 13 0,-449 4 0,1095-2 0,-1378-5 0,-133 3 0,1-1 0,-1-2 0,0 0 0,33-13 0,-22 6 0,1 2 0,0 1 0,0 2 0,61-5 0,151 7 0,-179 6 0,2309 2 0,-2228-15 0,-42 1 0,194 7 0,64-5 0,-89-38 0,-137 18 0,315-38 0,-65 12 0,-206 25 0,182-33 0,-7-31 0,-302 76 0,1 4 0,115-15 0,3-8 0,-63 10 0,111-11 0,-106 20 0,156-43 0,118-71 0,-190 83 0,-26 9 0,311-114 0,-456 144 0,223-50 0,-16 5 0,-26-4 0,41-14 0,144-51 0,-182 59 0,-142 42 0,139-48 0,299-147 0,-16-32 0,-416 205 0,-2-4 0,-3-3 0,-1-2 0,-4-5 0,113-118 0,71-130 0,-190 221 0,92-164 0,-128 195 0,-3 0 0,33-113 0,7-125 0,-23 86 0,10 3 0,95-249 0,-74 268 0,150-459 0,-154 360 0,112-393 0,-71 362 0,145-487 0,-247 766 0,-2-1 0,-2 0 0,-2-73 0,-2 67 0,2 0 0,8-58 0,24-45 0,-18 85 0,13-107 0,-23-223 0,-8 208 0,3 177 0,4-125 0,-2 112 0,1 0 0,1 0 0,0 1 0,14-34 0,56-173 0,-52 146 0,37-85 0,-58 163 0,-1 0 0,1 1 0,-1-1 0,1 0 0,-1 0 0,0 0 0,1 1 0,-1-1 0,0 0 0,0 0 0,0 0 0,0 0 0,0 0 0,0 0 0,0 1 0,0-1 0,0 0 0,0 0 0,0 0 0,0 0 0,-1 0 0,1 0 0,0 1 0,-1-1 0,1 0 0,-1 0 0,1 1 0,-1-2 0,-1 1 0,1 0 0,-1 0 0,1 1 0,-1-1 0,0 1 0,1-1 0,-1 1 0,1-1 0,-1 1 0,0 0 0,1 0 0,-1 0 0,0 0 0,-2 0 0,-12 2 0,0 1 0,-27 8 0,26-7 0,-41 10 0,1 3 0,0 2 0,-72 35 0,110-46 0,11-4 0,0-1 0,0 1 0,-14 10 0,22-14 0,0 0 0,-1 0 0,1 1 0,0-1 0,0 0 0,0 0 0,-1 0 0,1 0 0,0 0 0,0 0 0,0 0 0,-1 1 0,1-1 0,0 0 0,0 0 0,0 0 0,0 1 0,0-1 0,0 0 0,-1 0 0,1 0 0,0 1 0,0-1 0,0 0 0,0 0 0,0 0 0,0 1 0,0-1 0,0 0 0,0 0 0,0 1 0,0-1 0,0 0 0,0 0 0,0 0 0,0 1 0,0-1 0,0 0 0,0 0 0,0 0 0,1 1 0,10 1 0,15-6 0,2-5 0,0-2 0,-1-1 0,-1-1 0,0-1 0,-1-1 0,34-26 0,15-10 0,-68 48 0,-1 0 0,0 0 0,1 0 0,0 0 0,-1 1 0,1 0 0,0 0 0,0 1 0,10-2 0,-11 3 0,-1 0 0,0 0 0,1 1 0,-1 0 0,0 0 0,1 0 0,-1 0 0,0 0 0,0 1 0,0 0 0,0 0 0,0 0 0,-1 0 0,5 4 0,7 7 0,-1 0 0,0 1 0,-1 1 0,-1 0 0,0 1 0,18 33 0,-15-25 0,1 0 0,28 32 0,55 46-1365,-84-84-5461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7D565-3278-47FB-82CB-054B8DCFC962}" type="datetimeFigureOut">
              <a:rPr lang="en-US" smtClean="0"/>
              <a:t>5/4/2025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AF30A-2A51-4DF1-9ECD-1F347E8432A3}" type="slidenum">
              <a:rPr lang="en-US" smtClean="0"/>
              <a:t>‹#›</a:t>
            </a:fld>
            <a:endParaRPr lang="en-US"/>
          </a:p>
        </p:txBody>
      </p:sp>
    </p:spTree>
    <p:extLst>
      <p:ext uri="{BB962C8B-B14F-4D97-AF65-F5344CB8AC3E}">
        <p14:creationId xmlns:p14="http://schemas.microsoft.com/office/powerpoint/2010/main" val="9225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HIT-CSSE/csse220/blob/master/ClassMaterials/IntroToUnitTesting/Slides/Part4-UnitTesting.ppt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Test-driven_development#:~:text=Test%2Ddriven%20development%20(TDD),with%20another%20new%20test%20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graphviz.gitlab.io/download/"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plantuml.com/eclipse" TargetMode="Externa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4D5F-66BC-A149-9788-89AE5E7E1559}"/>
              </a:ext>
            </a:extLst>
          </p:cNvPr>
          <p:cNvSpPr>
            <a:spLocks noGrp="1"/>
          </p:cNvSpPr>
          <p:nvPr>
            <p:ph type="title"/>
          </p:nvPr>
        </p:nvSpPr>
        <p:spPr>
          <a:xfrm>
            <a:off x="2634727" y="-75939"/>
            <a:ext cx="6337151" cy="1325563"/>
          </a:xfrm>
        </p:spPr>
        <p:txBody>
          <a:bodyPr/>
          <a:lstStyle/>
          <a:p>
            <a:r>
              <a:rPr lang="en-US" dirty="0"/>
              <a:t>Code Review Guidelines</a:t>
            </a:r>
          </a:p>
        </p:txBody>
      </p:sp>
      <p:pic>
        <p:nvPicPr>
          <p:cNvPr id="5" name="Picture 4">
            <a:extLst>
              <a:ext uri="{FF2B5EF4-FFF2-40B4-BE49-F238E27FC236}">
                <a16:creationId xmlns:a16="http://schemas.microsoft.com/office/drawing/2014/main" id="{ECD06E8C-862F-5CA6-2E90-B9D2E6A5D0E7}"/>
              </a:ext>
            </a:extLst>
          </p:cNvPr>
          <p:cNvPicPr>
            <a:picLocks noChangeAspect="1"/>
          </p:cNvPicPr>
          <p:nvPr/>
        </p:nvPicPr>
        <p:blipFill>
          <a:blip r:embed="rId2"/>
          <a:stretch>
            <a:fillRect/>
          </a:stretch>
        </p:blipFill>
        <p:spPr>
          <a:xfrm>
            <a:off x="222324" y="2054710"/>
            <a:ext cx="9606577" cy="4803289"/>
          </a:xfrm>
          <a:prstGeom prst="rect">
            <a:avLst/>
          </a:prstGeom>
        </p:spPr>
      </p:pic>
      <p:pic>
        <p:nvPicPr>
          <p:cNvPr id="3" name="Picture 2">
            <a:extLst>
              <a:ext uri="{FF2B5EF4-FFF2-40B4-BE49-F238E27FC236}">
                <a16:creationId xmlns:a16="http://schemas.microsoft.com/office/drawing/2014/main" id="{D8919B71-FB21-7756-7B31-18B4B0DC4729}"/>
              </a:ext>
            </a:extLst>
          </p:cNvPr>
          <p:cNvPicPr>
            <a:picLocks noChangeAspect="1"/>
          </p:cNvPicPr>
          <p:nvPr/>
        </p:nvPicPr>
        <p:blipFill>
          <a:blip r:embed="rId3"/>
          <a:stretch>
            <a:fillRect/>
          </a:stretch>
        </p:blipFill>
        <p:spPr>
          <a:xfrm>
            <a:off x="8941032" y="0"/>
            <a:ext cx="3250968" cy="2575946"/>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6A7E4AF-28C5-FE11-2CE0-394713879603}"/>
                  </a:ext>
                </a:extLst>
              </p14:cNvPr>
              <p14:cNvContentPartPr/>
              <p14:nvPr/>
            </p14:nvContentPartPr>
            <p14:xfrm>
              <a:off x="6357325" y="2720838"/>
              <a:ext cx="1265400" cy="44640"/>
            </p14:xfrm>
          </p:contentPart>
        </mc:Choice>
        <mc:Fallback xmlns="">
          <p:pic>
            <p:nvPicPr>
              <p:cNvPr id="4" name="Ink 3">
                <a:extLst>
                  <a:ext uri="{FF2B5EF4-FFF2-40B4-BE49-F238E27FC236}">
                    <a16:creationId xmlns:a16="http://schemas.microsoft.com/office/drawing/2014/main" id="{76A7E4AF-28C5-FE11-2CE0-394713879603}"/>
                  </a:ext>
                </a:extLst>
              </p:cNvPr>
              <p:cNvPicPr/>
              <p:nvPr/>
            </p:nvPicPr>
            <p:blipFill>
              <a:blip r:embed="rId5"/>
              <a:stretch>
                <a:fillRect/>
              </a:stretch>
            </p:blipFill>
            <p:spPr>
              <a:xfrm>
                <a:off x="6348325" y="2712198"/>
                <a:ext cx="12830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5930EE0-00D0-19C7-6516-F079060F338A}"/>
                  </a:ext>
                </a:extLst>
              </p14:cNvPr>
              <p14:cNvContentPartPr/>
              <p14:nvPr/>
            </p14:nvContentPartPr>
            <p14:xfrm>
              <a:off x="7260925" y="2193078"/>
              <a:ext cx="2885760" cy="436320"/>
            </p14:xfrm>
          </p:contentPart>
        </mc:Choice>
        <mc:Fallback xmlns="">
          <p:pic>
            <p:nvPicPr>
              <p:cNvPr id="6" name="Ink 5">
                <a:extLst>
                  <a:ext uri="{FF2B5EF4-FFF2-40B4-BE49-F238E27FC236}">
                    <a16:creationId xmlns:a16="http://schemas.microsoft.com/office/drawing/2014/main" id="{F5930EE0-00D0-19C7-6516-F079060F338A}"/>
                  </a:ext>
                </a:extLst>
              </p:cNvPr>
              <p:cNvPicPr/>
              <p:nvPr/>
            </p:nvPicPr>
            <p:blipFill>
              <a:blip r:embed="rId7"/>
              <a:stretch>
                <a:fillRect/>
              </a:stretch>
            </p:blipFill>
            <p:spPr>
              <a:xfrm>
                <a:off x="7251925" y="2184438"/>
                <a:ext cx="290340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FFFF9E0-9A1C-EF04-27E8-68B58D6D5EED}"/>
                  </a:ext>
                </a:extLst>
              </p14:cNvPr>
              <p14:cNvContentPartPr/>
              <p14:nvPr/>
            </p14:nvContentPartPr>
            <p14:xfrm>
              <a:off x="2893765" y="6420918"/>
              <a:ext cx="1290960" cy="33840"/>
            </p14:xfrm>
          </p:contentPart>
        </mc:Choice>
        <mc:Fallback xmlns="">
          <p:pic>
            <p:nvPicPr>
              <p:cNvPr id="7" name="Ink 6">
                <a:extLst>
                  <a:ext uri="{FF2B5EF4-FFF2-40B4-BE49-F238E27FC236}">
                    <a16:creationId xmlns:a16="http://schemas.microsoft.com/office/drawing/2014/main" id="{5FFFF9E0-9A1C-EF04-27E8-68B58D6D5EED}"/>
                  </a:ext>
                </a:extLst>
              </p:cNvPr>
              <p:cNvPicPr/>
              <p:nvPr/>
            </p:nvPicPr>
            <p:blipFill>
              <a:blip r:embed="rId9"/>
              <a:stretch>
                <a:fillRect/>
              </a:stretch>
            </p:blipFill>
            <p:spPr>
              <a:xfrm>
                <a:off x="2884765" y="6411918"/>
                <a:ext cx="13086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AB4DDBE-03F5-5A0C-EF11-69765B78DB8F}"/>
                  </a:ext>
                </a:extLst>
              </p14:cNvPr>
              <p14:cNvContentPartPr/>
              <p14:nvPr/>
            </p14:nvContentPartPr>
            <p14:xfrm>
              <a:off x="4324405" y="2670798"/>
              <a:ext cx="6600240" cy="3601080"/>
            </p14:xfrm>
          </p:contentPart>
        </mc:Choice>
        <mc:Fallback xmlns="">
          <p:pic>
            <p:nvPicPr>
              <p:cNvPr id="9" name="Ink 8">
                <a:extLst>
                  <a:ext uri="{FF2B5EF4-FFF2-40B4-BE49-F238E27FC236}">
                    <a16:creationId xmlns:a16="http://schemas.microsoft.com/office/drawing/2014/main" id="{CAB4DDBE-03F5-5A0C-EF11-69765B78DB8F}"/>
                  </a:ext>
                </a:extLst>
              </p:cNvPr>
              <p:cNvPicPr/>
              <p:nvPr/>
            </p:nvPicPr>
            <p:blipFill>
              <a:blip r:embed="rId11"/>
              <a:stretch>
                <a:fillRect/>
              </a:stretch>
            </p:blipFill>
            <p:spPr>
              <a:xfrm>
                <a:off x="4315405" y="2661798"/>
                <a:ext cx="6617880" cy="3618720"/>
              </a:xfrm>
              <a:prstGeom prst="rect">
                <a:avLst/>
              </a:prstGeom>
            </p:spPr>
          </p:pic>
        </mc:Fallback>
      </mc:AlternateContent>
    </p:spTree>
    <p:extLst>
      <p:ext uri="{BB962C8B-B14F-4D97-AF65-F5344CB8AC3E}">
        <p14:creationId xmlns:p14="http://schemas.microsoft.com/office/powerpoint/2010/main" val="157673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F786-14D1-FCB7-682D-6DB745560160}"/>
              </a:ext>
            </a:extLst>
          </p:cNvPr>
          <p:cNvSpPr>
            <a:spLocks noGrp="1"/>
          </p:cNvSpPr>
          <p:nvPr>
            <p:ph type="title"/>
          </p:nvPr>
        </p:nvSpPr>
        <p:spPr/>
        <p:txBody>
          <a:bodyPr>
            <a:normAutofit/>
          </a:bodyPr>
          <a:lstStyle/>
          <a:p>
            <a:r>
              <a:rPr lang="en-US" dirty="0">
                <a:solidFill>
                  <a:srgbClr val="000000"/>
                </a:solidFill>
              </a:rPr>
              <a:t>Code Testing Guidelines</a:t>
            </a:r>
            <a:endParaRPr lang="en-US" dirty="0"/>
          </a:p>
        </p:txBody>
      </p:sp>
      <p:sp>
        <p:nvSpPr>
          <p:cNvPr id="3" name="Content Placeholder 2">
            <a:extLst>
              <a:ext uri="{FF2B5EF4-FFF2-40B4-BE49-F238E27FC236}">
                <a16:creationId xmlns:a16="http://schemas.microsoft.com/office/drawing/2014/main" id="{C56B86A9-3C91-3F46-0EBF-BCC3FA075C4A}"/>
              </a:ext>
            </a:extLst>
          </p:cNvPr>
          <p:cNvSpPr>
            <a:spLocks noGrp="1"/>
          </p:cNvSpPr>
          <p:nvPr>
            <p:ph idx="1"/>
          </p:nvPr>
        </p:nvSpPr>
        <p:spPr>
          <a:xfrm>
            <a:off x="526774" y="1417639"/>
            <a:ext cx="11072191" cy="4856413"/>
          </a:xfrm>
        </p:spPr>
        <p:txBody>
          <a:bodyPr>
            <a:normAutofit lnSpcReduction="10000"/>
          </a:bodyPr>
          <a:lstStyle/>
          <a:p>
            <a:pPr indent="-285750" fontAlgn="base"/>
            <a:r>
              <a:rPr lang="en-US" sz="3200" u="sng" dirty="0">
                <a:solidFill>
                  <a:srgbClr val="1155CC"/>
                </a:solidFill>
                <a:latin typeface="Times New Roman" panose="02020603050405020304" pitchFamily="18" charset="0"/>
                <a:hlinkClick r:id="rId2"/>
              </a:rPr>
              <a:t>Review slides</a:t>
            </a:r>
            <a:r>
              <a:rPr lang="en-US" sz="3200" dirty="0">
                <a:solidFill>
                  <a:srgbClr val="000000"/>
                </a:solidFill>
                <a:latin typeface="Times New Roman" panose="02020603050405020304" pitchFamily="18" charset="0"/>
              </a:rPr>
              <a:t> from the class session on Unit Testing</a:t>
            </a:r>
          </a:p>
          <a:p>
            <a:pPr indent="-285750" fontAlgn="base"/>
            <a:r>
              <a:rPr lang="en-US" sz="3200" dirty="0">
                <a:solidFill>
                  <a:srgbClr val="000000"/>
                </a:solidFill>
                <a:latin typeface="Times New Roman" panose="02020603050405020304" pitchFamily="18" charset="0"/>
              </a:rPr>
              <a:t>Include assert statements to cover:</a:t>
            </a:r>
          </a:p>
          <a:p>
            <a:pPr lvl="1" fontAlgn="base"/>
            <a:r>
              <a:rPr lang="en-US" sz="3200" dirty="0">
                <a:solidFill>
                  <a:srgbClr val="000000"/>
                </a:solidFill>
                <a:latin typeface="Times New Roman" panose="02020603050405020304" pitchFamily="18" charset="0"/>
              </a:rPr>
              <a:t>The most common cases</a:t>
            </a:r>
          </a:p>
          <a:p>
            <a:pPr lvl="1" fontAlgn="base"/>
            <a:r>
              <a:rPr lang="en-US" sz="3200" dirty="0">
                <a:solidFill>
                  <a:srgbClr val="000000"/>
                </a:solidFill>
                <a:latin typeface="Times New Roman" panose="02020603050405020304" pitchFamily="18" charset="0"/>
              </a:rPr>
              <a:t>The edge cases or boundary cases (minimum, maximum, switching from positive to negative, etc.)</a:t>
            </a:r>
          </a:p>
          <a:p>
            <a:pPr lvl="1" fontAlgn="base"/>
            <a:r>
              <a:rPr lang="en-US" sz="3200" dirty="0">
                <a:solidFill>
                  <a:srgbClr val="000000"/>
                </a:solidFill>
                <a:latin typeface="Times New Roman" panose="02020603050405020304" pitchFamily="18" charset="0"/>
              </a:rPr>
              <a:t>All specific/special cases (e.g., when 0 or null the behavior is different than for any other value)</a:t>
            </a:r>
          </a:p>
          <a:p>
            <a:pPr lvl="1" fontAlgn="base"/>
            <a:r>
              <a:rPr lang="en-US" sz="3200" dirty="0">
                <a:solidFill>
                  <a:srgbClr val="000000"/>
                </a:solidFill>
                <a:latin typeface="Times New Roman" panose="02020603050405020304" pitchFamily="18" charset="0"/>
              </a:rPr>
              <a:t>When you find and fix a defect, then at that same time, create a unit test that would have revealed that defect. </a:t>
            </a:r>
          </a:p>
          <a:p>
            <a:pPr lvl="1" fontAlgn="base"/>
            <a:r>
              <a:rPr lang="en-US" sz="3200" dirty="0">
                <a:solidFill>
                  <a:srgbClr val="000000"/>
                </a:solidFill>
                <a:latin typeface="Times New Roman" panose="02020603050405020304" pitchFamily="18" charset="0"/>
              </a:rPr>
              <a:t>Any overly complex code that the items above don’t cover</a:t>
            </a:r>
          </a:p>
          <a:p>
            <a:pPr indent="-285750" fontAlgn="base"/>
            <a:endParaRPr lang="en-US" sz="1800" dirty="0">
              <a:solidFill>
                <a:srgbClr val="000000"/>
              </a:solidFill>
              <a:latin typeface="Times New Roman" panose="02020603050405020304" pitchFamily="18" charset="0"/>
            </a:endParaRPr>
          </a:p>
          <a:p>
            <a:endParaRPr lang="en-US" sz="3600" dirty="0"/>
          </a:p>
        </p:txBody>
      </p:sp>
    </p:spTree>
    <p:extLst>
      <p:ext uri="{BB962C8B-B14F-4D97-AF65-F5344CB8AC3E}">
        <p14:creationId xmlns:p14="http://schemas.microsoft.com/office/powerpoint/2010/main" val="283549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9CB33-A5E8-2104-ABC0-D0B574BAE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CE4BE-C2B2-B9BA-7AF3-CE1EFAC227F3}"/>
              </a:ext>
            </a:extLst>
          </p:cNvPr>
          <p:cNvSpPr>
            <a:spLocks noGrp="1"/>
          </p:cNvSpPr>
          <p:nvPr>
            <p:ph type="title"/>
          </p:nvPr>
        </p:nvSpPr>
        <p:spPr/>
        <p:txBody>
          <a:bodyPr>
            <a:normAutofit/>
          </a:bodyPr>
          <a:lstStyle/>
          <a:p>
            <a:r>
              <a:rPr lang="en-US" dirty="0">
                <a:solidFill>
                  <a:srgbClr val="000000"/>
                </a:solidFill>
              </a:rPr>
              <a:t>Code Testing Guidelines</a:t>
            </a:r>
            <a:endParaRPr lang="en-US" dirty="0"/>
          </a:p>
        </p:txBody>
      </p:sp>
      <p:sp>
        <p:nvSpPr>
          <p:cNvPr id="3" name="Content Placeholder 2">
            <a:extLst>
              <a:ext uri="{FF2B5EF4-FFF2-40B4-BE49-F238E27FC236}">
                <a16:creationId xmlns:a16="http://schemas.microsoft.com/office/drawing/2014/main" id="{F1294081-EBED-5DBC-DF7A-6C6C99258D7B}"/>
              </a:ext>
            </a:extLst>
          </p:cNvPr>
          <p:cNvSpPr>
            <a:spLocks noGrp="1"/>
          </p:cNvSpPr>
          <p:nvPr>
            <p:ph idx="1"/>
          </p:nvPr>
        </p:nvSpPr>
        <p:spPr>
          <a:xfrm>
            <a:off x="695738" y="1417639"/>
            <a:ext cx="10658061" cy="5236659"/>
          </a:xfrm>
        </p:spPr>
        <p:txBody>
          <a:bodyPr>
            <a:normAutofit fontScale="55000" lnSpcReduction="20000"/>
          </a:bodyPr>
          <a:lstStyle/>
          <a:p>
            <a:pPr indent="-285750" fontAlgn="base"/>
            <a:r>
              <a:rPr lang="en-US" sz="3600" dirty="0">
                <a:solidFill>
                  <a:srgbClr val="000000"/>
                </a:solidFill>
                <a:latin typeface="Times New Roman" panose="02020603050405020304" pitchFamily="18" charset="0"/>
              </a:rPr>
              <a:t>You should decide which code would be most helpful to test. The tests should be useful for your project and nontrivial. Here are some </a:t>
            </a:r>
            <a:r>
              <a:rPr lang="en-US" sz="3600" i="1" dirty="0">
                <a:solidFill>
                  <a:srgbClr val="000000"/>
                </a:solidFill>
                <a:latin typeface="Times New Roman" panose="02020603050405020304" pitchFamily="18" charset="0"/>
              </a:rPr>
              <a:t>suggestions</a:t>
            </a:r>
            <a:r>
              <a:rPr lang="en-US" sz="3600" dirty="0">
                <a:solidFill>
                  <a:srgbClr val="000000"/>
                </a:solidFill>
                <a:latin typeface="Times New Roman" panose="02020603050405020304" pitchFamily="18" charset="0"/>
              </a:rPr>
              <a:t>, but similarly scoped tests could be used instead:</a:t>
            </a:r>
          </a:p>
          <a:p>
            <a:pPr lvl="1" fontAlgn="base"/>
            <a:r>
              <a:rPr lang="en-US" sz="3600" dirty="0">
                <a:solidFill>
                  <a:srgbClr val="000000"/>
                </a:solidFill>
                <a:latin typeface="Times New Roman" panose="02020603050405020304" pitchFamily="18" charset="0"/>
              </a:rPr>
              <a:t>Milestone 1 - Make sure that a file is read in properly, correctly instantiates objects, and confirms their correct properties. (</a:t>
            </a:r>
            <a:r>
              <a:rPr lang="en-US" sz="3600" i="1" dirty="0">
                <a:solidFill>
                  <a:srgbClr val="000000"/>
                </a:solidFill>
                <a:latin typeface="Times New Roman" panose="02020603050405020304" pitchFamily="18" charset="0"/>
              </a:rPr>
              <a:t>e.g., load level1.txt and make sure a Hero is created and positioned properly at (20,40)</a:t>
            </a:r>
            <a:r>
              <a:rPr lang="en-US" sz="3600" dirty="0">
                <a:solidFill>
                  <a:srgbClr val="000000"/>
                </a:solidFill>
                <a:latin typeface="Times New Roman" panose="02020603050405020304" pitchFamily="18" charset="0"/>
              </a:rPr>
              <a:t>). </a:t>
            </a:r>
          </a:p>
          <a:p>
            <a:pPr lvl="1" fontAlgn="base"/>
            <a:r>
              <a:rPr lang="en-US" sz="3600" dirty="0">
                <a:solidFill>
                  <a:srgbClr val="000000"/>
                </a:solidFill>
                <a:latin typeface="Times New Roman" panose="02020603050405020304" pitchFamily="18" charset="0"/>
              </a:rPr>
              <a:t>Milestone 2 - Make sure that the Hero obeys Gravity and collisions with platforms (</a:t>
            </a:r>
            <a:r>
              <a:rPr lang="en-US" sz="3600" i="1" dirty="0">
                <a:solidFill>
                  <a:srgbClr val="000000"/>
                </a:solidFill>
                <a:latin typeface="Times New Roman" panose="02020603050405020304" pitchFamily="18" charset="0"/>
              </a:rPr>
              <a:t>e.g.,</a:t>
            </a:r>
            <a:r>
              <a:rPr lang="en-US" sz="3600" dirty="0">
                <a:solidFill>
                  <a:srgbClr val="000000"/>
                </a:solidFill>
                <a:latin typeface="Times New Roman" panose="02020603050405020304" pitchFamily="18" charset="0"/>
              </a:rPr>
              <a:t> </a:t>
            </a:r>
            <a:r>
              <a:rPr lang="en-US" sz="3600" i="1" dirty="0">
                <a:solidFill>
                  <a:srgbClr val="000000"/>
                </a:solidFill>
                <a:latin typeface="Times New Roman" panose="02020603050405020304" pitchFamily="18" charset="0"/>
              </a:rPr>
              <a:t>create a Hero that is created at position (20,40), falls at the rate of gravity until hitting a platform below it (20, 400). Make sure the Hero’s position is correct at each step and that the Hero’s position is correct after calling the relevant collision and update code.</a:t>
            </a:r>
            <a:r>
              <a:rPr lang="en-US" sz="3600" dirty="0">
                <a:solidFill>
                  <a:srgbClr val="000000"/>
                </a:solidFill>
                <a:latin typeface="Times New Roman" panose="02020603050405020304" pitchFamily="18" charset="0"/>
              </a:rPr>
              <a:t>)</a:t>
            </a:r>
          </a:p>
          <a:p>
            <a:pPr lvl="1" fontAlgn="base"/>
            <a:r>
              <a:rPr lang="en-US" sz="3600" dirty="0">
                <a:solidFill>
                  <a:srgbClr val="000000"/>
                </a:solidFill>
                <a:latin typeface="Times New Roman" panose="02020603050405020304" pitchFamily="18" charset="0"/>
              </a:rPr>
              <a:t>Milestone 3 - Verify that a collision between a Hero and an Enemy is processed correctly as desired. (</a:t>
            </a:r>
            <a:r>
              <a:rPr lang="en-US" sz="3600" i="1" dirty="0">
                <a:solidFill>
                  <a:srgbClr val="000000"/>
                </a:solidFill>
                <a:latin typeface="Times New Roman" panose="02020603050405020304" pitchFamily="18" charset="0"/>
              </a:rPr>
              <a:t>e.g., You can create a Hero and an Enemy, and then call the relevant code to handle their collision and make appropriate updates to each object, i.e., killing the Hero or killing the Enemy and increasing the score, etc.</a:t>
            </a:r>
            <a:r>
              <a:rPr lang="en-US" sz="3600" dirty="0">
                <a:solidFill>
                  <a:srgbClr val="000000"/>
                </a:solidFill>
                <a:latin typeface="Times New Roman" panose="02020603050405020304" pitchFamily="18" charset="0"/>
              </a:rPr>
              <a:t>)</a:t>
            </a:r>
          </a:p>
          <a:p>
            <a:pPr lvl="1" fontAlgn="base"/>
            <a:r>
              <a:rPr lang="en-US" sz="3600" dirty="0">
                <a:solidFill>
                  <a:srgbClr val="000000"/>
                </a:solidFill>
                <a:latin typeface="Times New Roman" panose="02020603050405020304" pitchFamily="18" charset="0"/>
              </a:rPr>
              <a:t>Milestone 4 - Pick one of your bonus additional features and create tests to make sure that they work as desired.</a:t>
            </a:r>
          </a:p>
          <a:p>
            <a:pPr indent="-285750" fontAlgn="base">
              <a:spcAft>
                <a:spcPts val="1000"/>
              </a:spcAft>
            </a:pPr>
            <a:r>
              <a:rPr lang="en-US" sz="3600" dirty="0">
                <a:solidFill>
                  <a:srgbClr val="000000"/>
                </a:solidFill>
                <a:latin typeface="Times New Roman" panose="02020603050405020304" pitchFamily="18" charset="0"/>
              </a:rPr>
              <a:t>Although not required, one approach to software development is </a:t>
            </a:r>
            <a:r>
              <a:rPr lang="en-US" sz="3600" b="1" u="sng" dirty="0">
                <a:solidFill>
                  <a:srgbClr val="000000"/>
                </a:solidFill>
                <a:latin typeface="Times New Roman" panose="02020603050405020304" pitchFamily="18" charset="0"/>
              </a:rPr>
              <a:t>T</a:t>
            </a:r>
            <a:r>
              <a:rPr lang="en-US" sz="3600" dirty="0">
                <a:solidFill>
                  <a:srgbClr val="000000"/>
                </a:solidFill>
                <a:latin typeface="Times New Roman" panose="02020603050405020304" pitchFamily="18" charset="0"/>
              </a:rPr>
              <a:t>est </a:t>
            </a:r>
            <a:r>
              <a:rPr lang="en-US" sz="3600" b="1" u="sng" dirty="0">
                <a:solidFill>
                  <a:srgbClr val="000000"/>
                </a:solidFill>
                <a:latin typeface="Times New Roman" panose="02020603050405020304" pitchFamily="18" charset="0"/>
              </a:rPr>
              <a:t>D</a:t>
            </a:r>
            <a:r>
              <a:rPr lang="en-US" sz="3600" dirty="0">
                <a:solidFill>
                  <a:srgbClr val="000000"/>
                </a:solidFill>
                <a:latin typeface="Times New Roman" panose="02020603050405020304" pitchFamily="18" charset="0"/>
              </a:rPr>
              <a:t>riven </a:t>
            </a:r>
            <a:r>
              <a:rPr lang="en-US" sz="3600" b="1" u="sng" dirty="0">
                <a:solidFill>
                  <a:srgbClr val="000000"/>
                </a:solidFill>
                <a:latin typeface="Times New Roman" panose="02020603050405020304" pitchFamily="18" charset="0"/>
              </a:rPr>
              <a:t>D</a:t>
            </a:r>
            <a:r>
              <a:rPr lang="en-US" sz="3600" dirty="0">
                <a:solidFill>
                  <a:srgbClr val="000000"/>
                </a:solidFill>
                <a:latin typeface="Times New Roman" panose="02020603050405020304" pitchFamily="18" charset="0"/>
              </a:rPr>
              <a:t>evelopment (</a:t>
            </a:r>
            <a:r>
              <a:rPr lang="en-US" sz="3600" u="sng" dirty="0">
                <a:solidFill>
                  <a:srgbClr val="1155CC"/>
                </a:solidFill>
                <a:latin typeface="Times New Roman" panose="02020603050405020304" pitchFamily="18" charset="0"/>
                <a:hlinkClick r:id="rId2"/>
              </a:rPr>
              <a:t>TDD</a:t>
            </a:r>
            <a:r>
              <a:rPr lang="en-US" sz="3600" dirty="0">
                <a:solidFill>
                  <a:srgbClr val="000000"/>
                </a:solidFill>
                <a:latin typeface="Times New Roman" panose="02020603050405020304" pitchFamily="18" charset="0"/>
              </a:rPr>
              <a:t>).</a:t>
            </a:r>
          </a:p>
          <a:p>
            <a:pPr lvl="1" fontAlgn="base"/>
            <a:r>
              <a:rPr lang="en-US" sz="3600" dirty="0">
                <a:solidFill>
                  <a:srgbClr val="000000"/>
                </a:solidFill>
                <a:latin typeface="Times New Roman" panose="02020603050405020304" pitchFamily="18" charset="0"/>
              </a:rPr>
              <a:t>We encourage you to employ TDD for at least one of these unit tests, Milestone 4 might be a good one since you will need to define how things should operate for a special feature.</a:t>
            </a:r>
          </a:p>
          <a:p>
            <a:endParaRPr lang="en-US" sz="3600" dirty="0"/>
          </a:p>
        </p:txBody>
      </p:sp>
    </p:spTree>
    <p:extLst>
      <p:ext uri="{BB962C8B-B14F-4D97-AF65-F5344CB8AC3E}">
        <p14:creationId xmlns:p14="http://schemas.microsoft.com/office/powerpoint/2010/main" val="379308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6854-CBDD-9A13-D932-44520D847887}"/>
              </a:ext>
            </a:extLst>
          </p:cNvPr>
          <p:cNvSpPr>
            <a:spLocks noGrp="1"/>
          </p:cNvSpPr>
          <p:nvPr>
            <p:ph type="title"/>
          </p:nvPr>
        </p:nvSpPr>
        <p:spPr>
          <a:xfrm>
            <a:off x="2698109" y="113742"/>
            <a:ext cx="6795781" cy="1325563"/>
          </a:xfrm>
        </p:spPr>
        <p:txBody>
          <a:bodyPr/>
          <a:lstStyle/>
          <a:p>
            <a:r>
              <a:rPr lang="en-US" dirty="0"/>
              <a:t>Final Style and Design Rubric</a:t>
            </a:r>
          </a:p>
        </p:txBody>
      </p:sp>
      <p:pic>
        <p:nvPicPr>
          <p:cNvPr id="4" name="Picture 3">
            <a:extLst>
              <a:ext uri="{FF2B5EF4-FFF2-40B4-BE49-F238E27FC236}">
                <a16:creationId xmlns:a16="http://schemas.microsoft.com/office/drawing/2014/main" id="{644ED54E-8F14-3C11-DA09-6B244005786B}"/>
              </a:ext>
            </a:extLst>
          </p:cNvPr>
          <p:cNvPicPr>
            <a:picLocks noChangeAspect="1"/>
          </p:cNvPicPr>
          <p:nvPr/>
        </p:nvPicPr>
        <p:blipFill>
          <a:blip r:embed="rId2"/>
          <a:stretch>
            <a:fillRect/>
          </a:stretch>
        </p:blipFill>
        <p:spPr>
          <a:xfrm>
            <a:off x="4930980" y="1165363"/>
            <a:ext cx="5862918" cy="1052931"/>
          </a:xfrm>
          <a:prstGeom prst="rect">
            <a:avLst/>
          </a:prstGeom>
        </p:spPr>
      </p:pic>
      <p:pic>
        <p:nvPicPr>
          <p:cNvPr id="9" name="Picture 8">
            <a:extLst>
              <a:ext uri="{FF2B5EF4-FFF2-40B4-BE49-F238E27FC236}">
                <a16:creationId xmlns:a16="http://schemas.microsoft.com/office/drawing/2014/main" id="{4F6F6348-CD0E-237E-F72F-BB82EBC08F71}"/>
              </a:ext>
            </a:extLst>
          </p:cNvPr>
          <p:cNvPicPr>
            <a:picLocks noChangeAspect="1"/>
          </p:cNvPicPr>
          <p:nvPr/>
        </p:nvPicPr>
        <p:blipFill>
          <a:blip r:embed="rId3"/>
          <a:stretch>
            <a:fillRect/>
          </a:stretch>
        </p:blipFill>
        <p:spPr>
          <a:xfrm>
            <a:off x="94411" y="2490926"/>
            <a:ext cx="6001588" cy="4163006"/>
          </a:xfrm>
          <a:prstGeom prst="rect">
            <a:avLst/>
          </a:prstGeom>
        </p:spPr>
      </p:pic>
      <p:pic>
        <p:nvPicPr>
          <p:cNvPr id="11" name="Picture 10">
            <a:extLst>
              <a:ext uri="{FF2B5EF4-FFF2-40B4-BE49-F238E27FC236}">
                <a16:creationId xmlns:a16="http://schemas.microsoft.com/office/drawing/2014/main" id="{85280E58-E9F1-76BA-3FDA-95B25F2F6720}"/>
              </a:ext>
            </a:extLst>
          </p:cNvPr>
          <p:cNvPicPr>
            <a:picLocks noChangeAspect="1"/>
          </p:cNvPicPr>
          <p:nvPr/>
        </p:nvPicPr>
        <p:blipFill>
          <a:blip r:embed="rId4"/>
          <a:stretch>
            <a:fillRect/>
          </a:stretch>
        </p:blipFill>
        <p:spPr>
          <a:xfrm>
            <a:off x="6191265" y="2490926"/>
            <a:ext cx="5906324" cy="3543795"/>
          </a:xfrm>
          <a:prstGeom prst="rect">
            <a:avLst/>
          </a:prstGeom>
        </p:spPr>
      </p:pic>
      <p:pic>
        <p:nvPicPr>
          <p:cNvPr id="13" name="Picture 12">
            <a:extLst>
              <a:ext uri="{FF2B5EF4-FFF2-40B4-BE49-F238E27FC236}">
                <a16:creationId xmlns:a16="http://schemas.microsoft.com/office/drawing/2014/main" id="{D809E6C0-2316-2136-5402-AF7584BD9D2F}"/>
              </a:ext>
            </a:extLst>
          </p:cNvPr>
          <p:cNvPicPr>
            <a:picLocks noChangeAspect="1"/>
          </p:cNvPicPr>
          <p:nvPr/>
        </p:nvPicPr>
        <p:blipFill>
          <a:blip r:embed="rId5"/>
          <a:stretch>
            <a:fillRect/>
          </a:stretch>
        </p:blipFill>
        <p:spPr>
          <a:xfrm>
            <a:off x="1633102" y="1043118"/>
            <a:ext cx="2696461" cy="1198428"/>
          </a:xfrm>
          <a:prstGeom prst="rect">
            <a:avLst/>
          </a:prstGeom>
        </p:spPr>
      </p:pic>
    </p:spTree>
    <p:extLst>
      <p:ext uri="{BB962C8B-B14F-4D97-AF65-F5344CB8AC3E}">
        <p14:creationId xmlns:p14="http://schemas.microsoft.com/office/powerpoint/2010/main" val="49333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76AC-1389-AEFD-B70E-3FD1D89D1F6E}"/>
              </a:ext>
            </a:extLst>
          </p:cNvPr>
          <p:cNvSpPr>
            <a:spLocks noGrp="1"/>
          </p:cNvSpPr>
          <p:nvPr>
            <p:ph type="title"/>
          </p:nvPr>
        </p:nvSpPr>
        <p:spPr/>
        <p:txBody>
          <a:bodyPr/>
          <a:lstStyle/>
          <a:p>
            <a:r>
              <a:rPr lang="en-US" dirty="0"/>
              <a:t>CSSE220 Grading Instructions</a:t>
            </a:r>
          </a:p>
        </p:txBody>
      </p:sp>
      <p:sp>
        <p:nvSpPr>
          <p:cNvPr id="3" name="Content Placeholder 2">
            <a:extLst>
              <a:ext uri="{FF2B5EF4-FFF2-40B4-BE49-F238E27FC236}">
                <a16:creationId xmlns:a16="http://schemas.microsoft.com/office/drawing/2014/main" id="{A515C5E4-0ECB-6705-8499-7FEECDB375D7}"/>
              </a:ext>
            </a:extLst>
          </p:cNvPr>
          <p:cNvSpPr>
            <a:spLocks noGrp="1"/>
          </p:cNvSpPr>
          <p:nvPr>
            <p:ph idx="1"/>
          </p:nvPr>
        </p:nvSpPr>
        <p:spPr>
          <a:xfrm>
            <a:off x="552974" y="1570043"/>
            <a:ext cx="10515600" cy="665905"/>
          </a:xfrm>
        </p:spPr>
        <p:txBody>
          <a:bodyPr>
            <a:normAutofit/>
          </a:bodyPr>
          <a:lstStyle/>
          <a:p>
            <a:r>
              <a:rPr lang="en-US" sz="2400" dirty="0">
                <a:hlinkClick r:id="rId2"/>
              </a:rPr>
              <a:t>https://github.com/RHIT-CSSE/csse220/blob/master/Docs/grading_guide.md</a:t>
            </a:r>
            <a:endParaRPr lang="en-US" sz="2400" dirty="0"/>
          </a:p>
          <a:p>
            <a:endParaRPr lang="en-US" sz="2400" dirty="0"/>
          </a:p>
        </p:txBody>
      </p:sp>
      <p:pic>
        <p:nvPicPr>
          <p:cNvPr id="5" name="Picture 4">
            <a:extLst>
              <a:ext uri="{FF2B5EF4-FFF2-40B4-BE49-F238E27FC236}">
                <a16:creationId xmlns:a16="http://schemas.microsoft.com/office/drawing/2014/main" id="{B28097CB-1E5E-36CE-6052-50956E46EACC}"/>
              </a:ext>
            </a:extLst>
          </p:cNvPr>
          <p:cNvPicPr>
            <a:picLocks noChangeAspect="1"/>
          </p:cNvPicPr>
          <p:nvPr/>
        </p:nvPicPr>
        <p:blipFill>
          <a:blip r:embed="rId3"/>
          <a:stretch>
            <a:fillRect/>
          </a:stretch>
        </p:blipFill>
        <p:spPr>
          <a:xfrm>
            <a:off x="774175" y="2114488"/>
            <a:ext cx="7774207" cy="1206955"/>
          </a:xfrm>
          <a:prstGeom prst="rect">
            <a:avLst/>
          </a:prstGeom>
        </p:spPr>
      </p:pic>
      <p:pic>
        <p:nvPicPr>
          <p:cNvPr id="7" name="Picture 6">
            <a:extLst>
              <a:ext uri="{FF2B5EF4-FFF2-40B4-BE49-F238E27FC236}">
                <a16:creationId xmlns:a16="http://schemas.microsoft.com/office/drawing/2014/main" id="{A09134FA-301F-1CF8-1523-9D317B1EC667}"/>
              </a:ext>
            </a:extLst>
          </p:cNvPr>
          <p:cNvPicPr>
            <a:picLocks noChangeAspect="1"/>
          </p:cNvPicPr>
          <p:nvPr/>
        </p:nvPicPr>
        <p:blipFill>
          <a:blip r:embed="rId4"/>
          <a:stretch>
            <a:fillRect/>
          </a:stretch>
        </p:blipFill>
        <p:spPr>
          <a:xfrm>
            <a:off x="672517" y="3536558"/>
            <a:ext cx="10276513" cy="3006664"/>
          </a:xfrm>
          <a:prstGeom prst="rect">
            <a:avLst/>
          </a:prstGeom>
        </p:spPr>
      </p:pic>
    </p:spTree>
    <p:extLst>
      <p:ext uri="{BB962C8B-B14F-4D97-AF65-F5344CB8AC3E}">
        <p14:creationId xmlns:p14="http://schemas.microsoft.com/office/powerpoint/2010/main" val="423671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90" t="2403" r="-1"/>
          <a:stretch/>
        </p:blipFill>
        <p:spPr>
          <a:xfrm>
            <a:off x="1704658" y="3276600"/>
            <a:ext cx="5802205" cy="3351294"/>
          </a:xfrm>
          <a:prstGeom prst="rect">
            <a:avLst/>
          </a:prstGeom>
        </p:spPr>
      </p:pic>
      <p:sp>
        <p:nvSpPr>
          <p:cNvPr id="3" name="Rectangle 2"/>
          <p:cNvSpPr/>
          <p:nvPr/>
        </p:nvSpPr>
        <p:spPr>
          <a:xfrm>
            <a:off x="6891605" y="1771858"/>
            <a:ext cx="3724096" cy="646331"/>
          </a:xfrm>
          <a:prstGeom prst="rect">
            <a:avLst/>
          </a:prstGeom>
        </p:spPr>
        <p:txBody>
          <a:bodyPr wrap="none">
            <a:spAutoFit/>
          </a:bodyPr>
          <a:lstStyle/>
          <a:p>
            <a:r>
              <a:rPr lang="en-US" dirty="0">
                <a:hlinkClick r:id="rId3"/>
              </a:rPr>
              <a:t>https://graphviz.gitlab.io/download/</a:t>
            </a:r>
            <a:endParaRPr lang="en-US" dirty="0"/>
          </a:p>
          <a:p>
            <a:r>
              <a:rPr lang="en-US" dirty="0"/>
              <a:t>Windows Stable Installed (</a:t>
            </a:r>
            <a:r>
              <a:rPr lang="en-US" dirty="0" err="1"/>
              <a:t>msi</a:t>
            </a:r>
            <a:r>
              <a:rPr lang="en-US" dirty="0"/>
              <a:t>)</a:t>
            </a:r>
          </a:p>
        </p:txBody>
      </p:sp>
      <p:pic>
        <p:nvPicPr>
          <p:cNvPr id="4" name="Picture 3"/>
          <p:cNvPicPr>
            <a:picLocks noChangeAspect="1"/>
          </p:cNvPicPr>
          <p:nvPr/>
        </p:nvPicPr>
        <p:blipFill>
          <a:blip r:embed="rId4"/>
          <a:stretch>
            <a:fillRect/>
          </a:stretch>
        </p:blipFill>
        <p:spPr>
          <a:xfrm>
            <a:off x="7800337" y="4055947"/>
            <a:ext cx="2857500" cy="2419350"/>
          </a:xfrm>
          <a:prstGeom prst="rect">
            <a:avLst/>
          </a:prstGeom>
        </p:spPr>
      </p:pic>
      <p:sp>
        <p:nvSpPr>
          <p:cNvPr id="5" name="Rectangle 4"/>
          <p:cNvSpPr/>
          <p:nvPr/>
        </p:nvSpPr>
        <p:spPr>
          <a:xfrm>
            <a:off x="7086601" y="1217142"/>
            <a:ext cx="3031599" cy="369332"/>
          </a:xfrm>
          <a:prstGeom prst="rect">
            <a:avLst/>
          </a:prstGeom>
        </p:spPr>
        <p:txBody>
          <a:bodyPr wrap="none">
            <a:spAutoFit/>
          </a:bodyPr>
          <a:lstStyle/>
          <a:p>
            <a:r>
              <a:rPr lang="en-US" dirty="0">
                <a:hlinkClick r:id="rId5"/>
              </a:rPr>
              <a:t>https://plantuml.com/eclipse</a:t>
            </a:r>
            <a:endParaRPr lang="en-US" dirty="0"/>
          </a:p>
        </p:txBody>
      </p:sp>
      <p:pic>
        <p:nvPicPr>
          <p:cNvPr id="6" name="Picture 5"/>
          <p:cNvPicPr>
            <a:picLocks noChangeAspect="1"/>
          </p:cNvPicPr>
          <p:nvPr/>
        </p:nvPicPr>
        <p:blipFill rotWithShape="1">
          <a:blip r:embed="rId6"/>
          <a:srcRect t="1645"/>
          <a:stretch/>
        </p:blipFill>
        <p:spPr>
          <a:xfrm>
            <a:off x="1641324" y="76200"/>
            <a:ext cx="2964437" cy="3095560"/>
          </a:xfrm>
          <a:prstGeom prst="rect">
            <a:avLst/>
          </a:prstGeom>
        </p:spPr>
      </p:pic>
      <p:sp>
        <p:nvSpPr>
          <p:cNvPr id="7" name="TextBox 6"/>
          <p:cNvSpPr txBox="1"/>
          <p:nvPr/>
        </p:nvSpPr>
        <p:spPr>
          <a:xfrm>
            <a:off x="4800600" y="152400"/>
            <a:ext cx="5157374" cy="707886"/>
          </a:xfrm>
          <a:prstGeom prst="rect">
            <a:avLst/>
          </a:prstGeom>
          <a:noFill/>
        </p:spPr>
        <p:txBody>
          <a:bodyPr wrap="none" rtlCol="0">
            <a:spAutoFit/>
          </a:bodyPr>
          <a:lstStyle/>
          <a:p>
            <a:r>
              <a:rPr lang="en-US" sz="4000" dirty="0" err="1"/>
              <a:t>PlantUML</a:t>
            </a:r>
            <a:r>
              <a:rPr lang="en-US" sz="4000" dirty="0"/>
              <a:t> Eclipse Plugin</a:t>
            </a:r>
          </a:p>
        </p:txBody>
      </p:sp>
      <p:sp>
        <p:nvSpPr>
          <p:cNvPr id="8" name="Down Arrow 7"/>
          <p:cNvSpPr/>
          <p:nvPr/>
        </p:nvSpPr>
        <p:spPr>
          <a:xfrm flipV="1">
            <a:off x="8172963" y="2476500"/>
            <a:ext cx="580691"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62101" y="3155660"/>
            <a:ext cx="1614994" cy="369332"/>
          </a:xfrm>
          <a:prstGeom prst="rect">
            <a:avLst/>
          </a:prstGeom>
          <a:noFill/>
        </p:spPr>
        <p:txBody>
          <a:bodyPr wrap="none" rtlCol="0">
            <a:spAutoFit/>
          </a:bodyPr>
          <a:lstStyle/>
          <a:p>
            <a:r>
              <a:rPr lang="en-US" dirty="0"/>
              <a:t>Install </a:t>
            </a:r>
            <a:r>
              <a:rPr lang="en-US" dirty="0" err="1"/>
              <a:t>Graphviz</a:t>
            </a:r>
            <a:endParaRPr lang="en-US" dirty="0"/>
          </a:p>
        </p:txBody>
      </p:sp>
      <p:sp>
        <p:nvSpPr>
          <p:cNvPr id="12" name="Right Arrow 11"/>
          <p:cNvSpPr/>
          <p:nvPr/>
        </p:nvSpPr>
        <p:spPr>
          <a:xfrm flipH="1">
            <a:off x="3276600" y="2406940"/>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2748581" y="4424799"/>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flipH="1">
            <a:off x="2209141" y="73871"/>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04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003"/>
          <a:stretch/>
        </p:blipFill>
        <p:spPr>
          <a:xfrm>
            <a:off x="1527878" y="1407869"/>
            <a:ext cx="4800600" cy="5242363"/>
          </a:xfrm>
          <a:prstGeom prst="rect">
            <a:avLst/>
          </a:prstGeom>
        </p:spPr>
      </p:pic>
      <p:pic>
        <p:nvPicPr>
          <p:cNvPr id="3" name="Picture 2"/>
          <p:cNvPicPr>
            <a:picLocks noChangeAspect="1"/>
          </p:cNvPicPr>
          <p:nvPr/>
        </p:nvPicPr>
        <p:blipFill>
          <a:blip r:embed="rId3"/>
          <a:stretch>
            <a:fillRect/>
          </a:stretch>
        </p:blipFill>
        <p:spPr>
          <a:xfrm>
            <a:off x="6537026" y="1407869"/>
            <a:ext cx="4006516" cy="5013501"/>
          </a:xfrm>
          <a:prstGeom prst="rect">
            <a:avLst/>
          </a:prstGeom>
        </p:spPr>
      </p:pic>
      <p:sp>
        <p:nvSpPr>
          <p:cNvPr id="4" name="TextBox 3">
            <a:extLst>
              <a:ext uri="{FF2B5EF4-FFF2-40B4-BE49-F238E27FC236}">
                <a16:creationId xmlns:a16="http://schemas.microsoft.com/office/drawing/2014/main" id="{F851DFC9-33B2-A702-84C7-2FBBA5F2663C}"/>
              </a:ext>
            </a:extLst>
          </p:cNvPr>
          <p:cNvSpPr txBox="1"/>
          <p:nvPr/>
        </p:nvSpPr>
        <p:spPr>
          <a:xfrm>
            <a:off x="3749791" y="207768"/>
            <a:ext cx="5157374" cy="707886"/>
          </a:xfrm>
          <a:prstGeom prst="rect">
            <a:avLst/>
          </a:prstGeom>
          <a:noFill/>
        </p:spPr>
        <p:txBody>
          <a:bodyPr wrap="none" rtlCol="0">
            <a:spAutoFit/>
          </a:bodyPr>
          <a:lstStyle/>
          <a:p>
            <a:r>
              <a:rPr lang="en-US" sz="4000" dirty="0" err="1"/>
              <a:t>PlantUML</a:t>
            </a:r>
            <a:r>
              <a:rPr lang="en-US" sz="4000" dirty="0"/>
              <a:t> Eclipse Plugin</a:t>
            </a:r>
          </a:p>
        </p:txBody>
      </p:sp>
    </p:spTree>
    <p:extLst>
      <p:ext uri="{BB962C8B-B14F-4D97-AF65-F5344CB8AC3E}">
        <p14:creationId xmlns:p14="http://schemas.microsoft.com/office/powerpoint/2010/main" val="214895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533D283-A54D-A098-7941-DA0D50370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152525"/>
            <a:ext cx="10572750" cy="5467350"/>
          </a:xfrm>
          <a:prstGeom prst="rect">
            <a:avLst/>
          </a:prstGeom>
        </p:spPr>
      </p:pic>
      <p:sp>
        <p:nvSpPr>
          <p:cNvPr id="5" name="TextBox 4">
            <a:extLst>
              <a:ext uri="{FF2B5EF4-FFF2-40B4-BE49-F238E27FC236}">
                <a16:creationId xmlns:a16="http://schemas.microsoft.com/office/drawing/2014/main" id="{4FF59491-C871-884E-2FA7-D5D72644559B}"/>
              </a:ext>
            </a:extLst>
          </p:cNvPr>
          <p:cNvSpPr txBox="1"/>
          <p:nvPr/>
        </p:nvSpPr>
        <p:spPr>
          <a:xfrm>
            <a:off x="1493108" y="238125"/>
            <a:ext cx="9205784" cy="707886"/>
          </a:xfrm>
          <a:prstGeom prst="rect">
            <a:avLst/>
          </a:prstGeom>
          <a:noFill/>
        </p:spPr>
        <p:txBody>
          <a:bodyPr wrap="square">
            <a:spAutoFit/>
          </a:bodyPr>
          <a:lstStyle/>
          <a:p>
            <a:r>
              <a:rPr lang="en-US" sz="4000" dirty="0"/>
              <a:t>Generating the UML from Existing Classes</a:t>
            </a:r>
          </a:p>
        </p:txBody>
      </p:sp>
    </p:spTree>
    <p:extLst>
      <p:ext uri="{BB962C8B-B14F-4D97-AF65-F5344CB8AC3E}">
        <p14:creationId xmlns:p14="http://schemas.microsoft.com/office/powerpoint/2010/main" val="138041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34031" y="0"/>
            <a:ext cx="8991600" cy="6721642"/>
          </a:xfrm>
          <a:prstGeom prst="rect">
            <a:avLst/>
          </a:prstGeom>
        </p:spPr>
      </p:pic>
      <p:sp>
        <p:nvSpPr>
          <p:cNvPr id="3" name="TextBox 2"/>
          <p:cNvSpPr txBox="1"/>
          <p:nvPr/>
        </p:nvSpPr>
        <p:spPr>
          <a:xfrm>
            <a:off x="175009" y="364254"/>
            <a:ext cx="4487426" cy="4216539"/>
          </a:xfrm>
          <a:prstGeom prst="rect">
            <a:avLst/>
          </a:prstGeom>
          <a:noFill/>
        </p:spPr>
        <p:txBody>
          <a:bodyPr wrap="square" rtlCol="0">
            <a:spAutoFit/>
          </a:bodyPr>
          <a:lstStyle/>
          <a:p>
            <a:r>
              <a:rPr lang="en-US" sz="3600" dirty="0"/>
              <a:t>Information Overload</a:t>
            </a:r>
          </a:p>
          <a:p>
            <a:endParaRPr lang="en-US" sz="3600" dirty="0"/>
          </a:p>
          <a:p>
            <a:r>
              <a:rPr lang="en-US" sz="2800" dirty="0"/>
              <a:t>As project gets larger</a:t>
            </a:r>
          </a:p>
          <a:p>
            <a:r>
              <a:rPr lang="en-US" sz="2800" dirty="0"/>
              <a:t>It becomes too hard to understand from a giant UML</a:t>
            </a:r>
          </a:p>
          <a:p>
            <a:endParaRPr lang="en-US" sz="2800" dirty="0"/>
          </a:p>
          <a:p>
            <a:endParaRPr lang="en-US" sz="2800" dirty="0"/>
          </a:p>
          <a:p>
            <a:r>
              <a:rPr lang="en-US" sz="2800" dirty="0"/>
              <a:t>You can modify it easy…</a:t>
            </a:r>
          </a:p>
          <a:p>
            <a:r>
              <a:rPr lang="en-US" sz="2800" dirty="0"/>
              <a:t>(Next Slide)</a:t>
            </a:r>
          </a:p>
        </p:txBody>
      </p:sp>
    </p:spTree>
    <p:extLst>
      <p:ext uri="{BB962C8B-B14F-4D97-AF65-F5344CB8AC3E}">
        <p14:creationId xmlns:p14="http://schemas.microsoft.com/office/powerpoint/2010/main" val="137037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086" y="1582003"/>
            <a:ext cx="77724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t="21428" r="15080"/>
          <a:stretch/>
        </p:blipFill>
        <p:spPr>
          <a:xfrm>
            <a:off x="3388425" y="0"/>
            <a:ext cx="2133600" cy="1422400"/>
          </a:xfrm>
          <a:prstGeom prst="rect">
            <a:avLst/>
          </a:prstGeom>
          <a:ln>
            <a:noFill/>
          </a:ln>
          <a:effectLst>
            <a:outerShdw blurRad="190500" algn="tl" rotWithShape="0">
              <a:srgbClr val="000000">
                <a:alpha val="70000"/>
              </a:srgbClr>
            </a:outerShdw>
          </a:effectLst>
        </p:spPr>
      </p:pic>
      <p:sp>
        <p:nvSpPr>
          <p:cNvPr id="3" name="TextBox 2"/>
          <p:cNvSpPr txBox="1"/>
          <p:nvPr/>
        </p:nvSpPr>
        <p:spPr>
          <a:xfrm>
            <a:off x="5522025" y="228600"/>
            <a:ext cx="3581400" cy="830997"/>
          </a:xfrm>
          <a:prstGeom prst="rect">
            <a:avLst/>
          </a:prstGeom>
          <a:noFill/>
        </p:spPr>
        <p:txBody>
          <a:bodyPr wrap="square" rtlCol="0">
            <a:spAutoFit/>
          </a:bodyPr>
          <a:lstStyle/>
          <a:p>
            <a:r>
              <a:rPr lang="en-US" sz="2400" dirty="0"/>
              <a:t>&lt;- Copy UML source and </a:t>
            </a:r>
          </a:p>
          <a:p>
            <a:r>
              <a:rPr lang="en-US" sz="2400" dirty="0"/>
              <a:t>then remove extra  -&gt;</a:t>
            </a:r>
          </a:p>
        </p:txBody>
      </p:sp>
      <p:pic>
        <p:nvPicPr>
          <p:cNvPr id="4" name="Picture 3"/>
          <p:cNvPicPr>
            <a:picLocks noChangeAspect="1"/>
          </p:cNvPicPr>
          <p:nvPr/>
        </p:nvPicPr>
        <p:blipFill>
          <a:blip r:embed="rId4"/>
          <a:stretch>
            <a:fillRect/>
          </a:stretch>
        </p:blipFill>
        <p:spPr>
          <a:xfrm>
            <a:off x="8795732" y="68997"/>
            <a:ext cx="3205032" cy="1981201"/>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24D499F8-B305-81D4-46B7-33FD062149D6}"/>
              </a:ext>
            </a:extLst>
          </p:cNvPr>
          <p:cNvSpPr txBox="1"/>
          <p:nvPr/>
        </p:nvSpPr>
        <p:spPr>
          <a:xfrm>
            <a:off x="500897" y="1819086"/>
            <a:ext cx="2347181" cy="1938992"/>
          </a:xfrm>
          <a:prstGeom prst="rect">
            <a:avLst/>
          </a:prstGeom>
          <a:noFill/>
        </p:spPr>
        <p:txBody>
          <a:bodyPr wrap="none" rtlCol="0">
            <a:spAutoFit/>
          </a:bodyPr>
          <a:lstStyle/>
          <a:p>
            <a:pPr algn="ctr"/>
            <a:r>
              <a:rPr lang="en-US" sz="4000" dirty="0" err="1"/>
              <a:t>PlantUML</a:t>
            </a:r>
            <a:r>
              <a:rPr lang="en-US" sz="4000" dirty="0"/>
              <a:t> </a:t>
            </a:r>
          </a:p>
          <a:p>
            <a:pPr algn="ctr"/>
            <a:r>
              <a:rPr lang="en-US" sz="4000" dirty="0"/>
              <a:t>Eclipse </a:t>
            </a:r>
          </a:p>
          <a:p>
            <a:pPr algn="ctr"/>
            <a:r>
              <a:rPr lang="en-US" sz="4000" dirty="0"/>
              <a:t>Plugin</a:t>
            </a:r>
          </a:p>
        </p:txBody>
      </p:sp>
    </p:spTree>
    <p:extLst>
      <p:ext uri="{BB962C8B-B14F-4D97-AF65-F5344CB8AC3E}">
        <p14:creationId xmlns:p14="http://schemas.microsoft.com/office/powerpoint/2010/main" val="115327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ADF2-4C67-A4E4-3D4B-BD1CCB4D26E7}"/>
              </a:ext>
            </a:extLst>
          </p:cNvPr>
          <p:cNvSpPr>
            <a:spLocks noGrp="1"/>
          </p:cNvSpPr>
          <p:nvPr>
            <p:ph type="title"/>
          </p:nvPr>
        </p:nvSpPr>
        <p:spPr/>
        <p:txBody>
          <a:bodyPr/>
          <a:lstStyle/>
          <a:p>
            <a:r>
              <a:rPr lang="en-US" dirty="0"/>
              <a:t>Tester (Teams of 4)</a:t>
            </a:r>
          </a:p>
        </p:txBody>
      </p:sp>
      <p:pic>
        <p:nvPicPr>
          <p:cNvPr id="4" name="Picture 3">
            <a:extLst>
              <a:ext uri="{FF2B5EF4-FFF2-40B4-BE49-F238E27FC236}">
                <a16:creationId xmlns:a16="http://schemas.microsoft.com/office/drawing/2014/main" id="{00DB0AAC-61A0-DEB1-3634-BB4BF58AA700}"/>
              </a:ext>
            </a:extLst>
          </p:cNvPr>
          <p:cNvPicPr>
            <a:picLocks noChangeAspect="1"/>
          </p:cNvPicPr>
          <p:nvPr/>
        </p:nvPicPr>
        <p:blipFill>
          <a:blip r:embed="rId2"/>
          <a:stretch>
            <a:fillRect/>
          </a:stretch>
        </p:blipFill>
        <p:spPr>
          <a:xfrm>
            <a:off x="450573" y="1543144"/>
            <a:ext cx="11472413" cy="3734534"/>
          </a:xfrm>
          <a:prstGeom prst="rect">
            <a:avLst/>
          </a:prstGeom>
        </p:spPr>
      </p:pic>
    </p:spTree>
    <p:extLst>
      <p:ext uri="{BB962C8B-B14F-4D97-AF65-F5344CB8AC3E}">
        <p14:creationId xmlns:p14="http://schemas.microsoft.com/office/powerpoint/2010/main" val="12412739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13753</TotalTime>
  <Words>516</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Code Review Guidelines</vt:lpstr>
      <vt:lpstr>Final Style and Design Rubric</vt:lpstr>
      <vt:lpstr>CSSE220 Grading Instructions</vt:lpstr>
      <vt:lpstr>PowerPoint Presentation</vt:lpstr>
      <vt:lpstr>PowerPoint Presentation</vt:lpstr>
      <vt:lpstr>PowerPoint Presentation</vt:lpstr>
      <vt:lpstr>PowerPoint Presentation</vt:lpstr>
      <vt:lpstr>PowerPoint Presentation</vt:lpstr>
      <vt:lpstr>Tester (Teams of 4)</vt:lpstr>
      <vt:lpstr>Code Testing Guidelines</vt:lpstr>
      <vt:lpstr>Code Testing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Yoder, Jason</dc:creator>
  <cp:lastModifiedBy>Yoder, Jason</cp:lastModifiedBy>
  <cp:revision>389</cp:revision>
  <dcterms:created xsi:type="dcterms:W3CDTF">2013-07-15T20:26:40Z</dcterms:created>
  <dcterms:modified xsi:type="dcterms:W3CDTF">2025-05-04T17:44:47Z</dcterms:modified>
</cp:coreProperties>
</file>