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handoutMasterIdLst>
    <p:handoutMasterId r:id="rId49"/>
  </p:handoutMasterIdLst>
  <p:sldIdLst>
    <p:sldId id="301" r:id="rId2"/>
    <p:sldId id="258" r:id="rId3"/>
    <p:sldId id="302" r:id="rId4"/>
    <p:sldId id="259" r:id="rId5"/>
    <p:sldId id="358" r:id="rId6"/>
    <p:sldId id="359" r:id="rId7"/>
    <p:sldId id="360" r:id="rId8"/>
    <p:sldId id="361" r:id="rId9"/>
    <p:sldId id="333" r:id="rId10"/>
    <p:sldId id="334" r:id="rId11"/>
    <p:sldId id="337" r:id="rId12"/>
    <p:sldId id="336" r:id="rId13"/>
    <p:sldId id="362" r:id="rId14"/>
    <p:sldId id="363" r:id="rId15"/>
    <p:sldId id="364" r:id="rId16"/>
    <p:sldId id="313" r:id="rId17"/>
    <p:sldId id="340" r:id="rId18"/>
    <p:sldId id="316" r:id="rId19"/>
    <p:sldId id="314" r:id="rId20"/>
    <p:sldId id="330" r:id="rId21"/>
    <p:sldId id="356" r:id="rId22"/>
    <p:sldId id="341" r:id="rId23"/>
    <p:sldId id="319" r:id="rId24"/>
    <p:sldId id="349" r:id="rId25"/>
    <p:sldId id="353" r:id="rId26"/>
    <p:sldId id="342" r:id="rId27"/>
    <p:sldId id="343" r:id="rId28"/>
    <p:sldId id="344" r:id="rId29"/>
    <p:sldId id="355" r:id="rId30"/>
    <p:sldId id="335" r:id="rId31"/>
    <p:sldId id="345" r:id="rId32"/>
    <p:sldId id="350" r:id="rId33"/>
    <p:sldId id="321" r:id="rId34"/>
    <p:sldId id="346" r:id="rId35"/>
    <p:sldId id="347" r:id="rId36"/>
    <p:sldId id="354" r:id="rId37"/>
    <p:sldId id="348" r:id="rId38"/>
    <p:sldId id="322" r:id="rId39"/>
    <p:sldId id="351" r:id="rId40"/>
    <p:sldId id="323" r:id="rId41"/>
    <p:sldId id="327" r:id="rId42"/>
    <p:sldId id="324" r:id="rId43"/>
    <p:sldId id="328" r:id="rId44"/>
    <p:sldId id="325" r:id="rId45"/>
    <p:sldId id="326" r:id="rId46"/>
    <p:sldId id="32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37" autoAdjust="0"/>
    <p:restoredTop sz="96494" autoAdjust="0"/>
  </p:normalViewPr>
  <p:slideViewPr>
    <p:cSldViewPr snapToGrid="0" snapToObjects="1">
      <p:cViewPr varScale="1">
        <p:scale>
          <a:sx n="124" d="100"/>
          <a:sy n="124" d="100"/>
        </p:scale>
        <p:origin x="67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2/24/22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2/24/22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13</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34</a:t>
            </a:fld>
            <a:endParaRPr lang="en-US"/>
          </a:p>
        </p:txBody>
      </p:sp>
    </p:spTree>
    <p:extLst>
      <p:ext uri="{BB962C8B-B14F-4D97-AF65-F5344CB8AC3E}">
        <p14:creationId xmlns:p14="http://schemas.microsoft.com/office/powerpoint/2010/main" val="1768399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35</a:t>
            </a:fld>
            <a:endParaRPr lang="en-US"/>
          </a:p>
        </p:txBody>
      </p:sp>
    </p:spTree>
    <p:extLst>
      <p:ext uri="{BB962C8B-B14F-4D97-AF65-F5344CB8AC3E}">
        <p14:creationId xmlns:p14="http://schemas.microsoft.com/office/powerpoint/2010/main" val="1436180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39</a:t>
            </a:fld>
            <a:endParaRPr lang="en-US"/>
          </a:p>
        </p:txBody>
      </p:sp>
    </p:spTree>
    <p:extLst>
      <p:ext uri="{BB962C8B-B14F-4D97-AF65-F5344CB8AC3E}">
        <p14:creationId xmlns:p14="http://schemas.microsoft.com/office/powerpoint/2010/main" val="1336266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1a – obviously you try to use nouns</a:t>
            </a:r>
            <a:r>
              <a:rPr lang="en-US" baseline="0" dirty="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41</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UML is meant to be a simple way to communicate, we often omit simple methods like getters and setters.</a:t>
            </a:r>
          </a:p>
          <a:p>
            <a:r>
              <a:rPr lang="en-US" baseline="0" dirty="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45</a:t>
            </a:fld>
            <a:endParaRPr lang="en-US"/>
          </a:p>
        </p:txBody>
      </p:sp>
    </p:spTree>
    <p:extLst>
      <p:ext uri="{BB962C8B-B14F-4D97-AF65-F5344CB8AC3E}">
        <p14:creationId xmlns:p14="http://schemas.microsoft.com/office/powerpoint/2010/main" val="918222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46</a:t>
            </a:fld>
            <a:endParaRPr lang="en-US"/>
          </a:p>
        </p:txBody>
      </p:sp>
    </p:spTree>
    <p:extLst>
      <p:ext uri="{BB962C8B-B14F-4D97-AF65-F5344CB8AC3E}">
        <p14:creationId xmlns:p14="http://schemas.microsoft.com/office/powerpoint/2010/main" val="348511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class Main {</a:t>
            </a:r>
          </a:p>
          <a:p>
            <a:r>
              <a:rPr lang="en-US"/>
              <a:t>Main()</a:t>
            </a:r>
          </a:p>
          <a:p>
            <a:r>
              <a:rPr lang="en-US"/>
              <a:t>setAllBValuesTo3()</a:t>
            </a:r>
          </a:p>
          <a:p>
            <a:r>
              <a:rPr lang="en-US"/>
              <a:t>}</a:t>
            </a:r>
          </a:p>
          <a:p>
            <a:r>
              <a:rPr lang="en-US"/>
              <a:t>class A{</a:t>
            </a:r>
          </a:p>
          <a:p>
            <a:r>
              <a:rPr lang="en-US"/>
              <a:t>name</a:t>
            </a:r>
          </a:p>
          <a:p>
            <a:r>
              <a:rPr lang="en-US"/>
              <a:t>A( name )</a:t>
            </a:r>
          </a:p>
          <a:p>
            <a:r>
              <a:rPr lang="en-US" err="1"/>
              <a:t>setBValue</a:t>
            </a:r>
            <a:r>
              <a:rPr lang="en-US"/>
              <a:t>( value)</a:t>
            </a:r>
          </a:p>
          <a:p>
            <a:r>
              <a:rPr lang="en-US"/>
              <a:t>}</a:t>
            </a:r>
          </a:p>
          <a:p>
            <a:r>
              <a:rPr lang="en-US"/>
              <a:t>class B{</a:t>
            </a:r>
          </a:p>
          <a:p>
            <a:r>
              <a:rPr lang="en-US"/>
              <a:t>count</a:t>
            </a:r>
          </a:p>
          <a:p>
            <a:r>
              <a:rPr lang="en-US"/>
              <a:t>B()</a:t>
            </a:r>
          </a:p>
          <a:p>
            <a:r>
              <a:rPr lang="en-US" err="1"/>
              <a:t>setValue</a:t>
            </a:r>
            <a:r>
              <a:rPr lang="en-US"/>
              <a:t>( value )</a:t>
            </a:r>
          </a:p>
          <a:p>
            <a:r>
              <a:rPr lang="en-US"/>
              <a:t>}</a:t>
            </a:r>
          </a:p>
          <a:p>
            <a:r>
              <a:rPr lang="en-US"/>
              <a:t>Main -&gt; "*" A</a:t>
            </a:r>
          </a:p>
          <a:p>
            <a:r>
              <a:rPr lang="en-US"/>
              <a:t>A-&gt;  B</a:t>
            </a:r>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14</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18</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20</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22</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23</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3965317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25</a:t>
            </a:fld>
            <a:endParaRPr lang="en-US"/>
          </a:p>
        </p:txBody>
      </p:sp>
    </p:spTree>
    <p:extLst>
      <p:ext uri="{BB962C8B-B14F-4D97-AF65-F5344CB8AC3E}">
        <p14:creationId xmlns:p14="http://schemas.microsoft.com/office/powerpoint/2010/main" val="391406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33</a:t>
            </a:fld>
            <a:endParaRPr lang="en-US"/>
          </a:p>
        </p:txBody>
      </p:sp>
    </p:spTree>
    <p:extLst>
      <p:ext uri="{BB962C8B-B14F-4D97-AF65-F5344CB8AC3E}">
        <p14:creationId xmlns:p14="http://schemas.microsoft.com/office/powerpoint/2010/main" val="272419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Thursday, February 24,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Thursday, February 24,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Thursday, February 24,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Thursday, February 24,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Thursday, February 24,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Thursday, February 24,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Thursday, February 24,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Thursday, February 24, 2022</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Thursday, February 24,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Thursday, February 24,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Thursday, February 24, 2022</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hyperlink" Target="http://www.plantuml.com/plantuml/" TargetMode="External"/><Relationship Id="rId2" Type="http://schemas.openxmlformats.org/officeDocument/2006/relationships/hyperlink" Target="https://plantuml.com/" TargetMode="Externa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56653"/>
            <a:ext cx="6858000" cy="2387600"/>
          </a:xfrm>
        </p:spPr>
        <p:txBody>
          <a:bodyPr/>
          <a:lstStyle/>
          <a:p>
            <a:r>
              <a:rPr lang="en-US" dirty="0"/>
              <a:t>CSSE 220: Object Design</a:t>
            </a:r>
          </a:p>
        </p:txBody>
      </p:sp>
      <p:sp>
        <p:nvSpPr>
          <p:cNvPr id="5" name="Text Placeholder 4"/>
          <p:cNvSpPr>
            <a:spLocks noGrp="1"/>
          </p:cNvSpPr>
          <p:nvPr>
            <p:ph type="subTitle" idx="1"/>
          </p:nvPr>
        </p:nvSpPr>
        <p:spPr/>
        <p:txBody>
          <a:bodyPr/>
          <a:lstStyle/>
          <a:p>
            <a:r>
              <a:rPr lang="en-US" dirty="0"/>
              <a:t>Part 1 of Many</a:t>
            </a:r>
          </a:p>
          <a:p>
            <a:r>
              <a:rPr lang="en-US" dirty="0"/>
              <a:t>Also Class Diagrams</a:t>
            </a:r>
          </a:p>
        </p:txBody>
      </p:sp>
      <p:sp>
        <p:nvSpPr>
          <p:cNvPr id="7" name="Rectangle 6">
            <a:extLst>
              <a:ext uri="{FF2B5EF4-FFF2-40B4-BE49-F238E27FC236}">
                <a16:creationId xmlns:a16="http://schemas.microsoft.com/office/drawing/2014/main" id="{8C278F77-3A87-5847-99C2-352DD6917346}"/>
              </a:ext>
            </a:extLst>
          </p:cNvPr>
          <p:cNvSpPr/>
          <p:nvPr/>
        </p:nvSpPr>
        <p:spPr>
          <a:xfrm>
            <a:off x="304800" y="4918754"/>
            <a:ext cx="8534400" cy="1565186"/>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PracticeFirstOODesign</a:t>
            </a:r>
            <a:endParaRPr lang="en-US" sz="2400" i="1" dirty="0"/>
          </a:p>
          <a:p>
            <a:pPr marL="342900" indent="-342900">
              <a:buFont typeface="Arial" panose="020B0604020202020204" pitchFamily="34" charset="0"/>
              <a:buChar char="•"/>
            </a:pPr>
            <a:r>
              <a:rPr lang="en-US" sz="2400" i="1" dirty="0" err="1"/>
              <a:t>PracticeFirstOODesignSolution</a:t>
            </a:r>
            <a:endParaRPr lang="en-US" sz="2400" i="1" dirty="0"/>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8" name="Content Placeholder 2">
            <a:extLst>
              <a:ext uri="{FF2B5EF4-FFF2-40B4-BE49-F238E27FC236}">
                <a16:creationId xmlns:a16="http://schemas.microsoft.com/office/drawing/2014/main" id="{6AA63A03-4846-40E4-8297-93C3AA37C19F}"/>
              </a:ext>
            </a:extLst>
          </p:cNvPr>
          <p:cNvSpPr txBox="1">
            <a:spLocks/>
          </p:cNvSpPr>
          <p:nvPr/>
        </p:nvSpPr>
        <p:spPr>
          <a:xfrm>
            <a:off x="1485901" y="6284253"/>
            <a:ext cx="7026332" cy="450655"/>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Explicitly designated fields are often from Java provided types, e.g., int, String, etc.</a:t>
            </a:r>
          </a:p>
        </p:txBody>
      </p:sp>
      <p:cxnSp>
        <p:nvCxnSpPr>
          <p:cNvPr id="20" name="Straight Arrow Connector 19">
            <a:extLst>
              <a:ext uri="{FF2B5EF4-FFF2-40B4-BE49-F238E27FC236}">
                <a16:creationId xmlns:a16="http://schemas.microsoft.com/office/drawing/2014/main" id="{3433B2C1-551D-41FC-B6E6-D88BFC8EED0A}"/>
              </a:ext>
            </a:extLst>
          </p:cNvPr>
          <p:cNvCxnSpPr>
            <a:cxnSpLocks/>
          </p:cNvCxnSpPr>
          <p:nvPr/>
        </p:nvCxnSpPr>
        <p:spPr>
          <a:xfrm flipH="1" flipV="1">
            <a:off x="1963361" y="5164245"/>
            <a:ext cx="2521355" cy="113104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22" name="Rectangle: Rounded Corners 21">
            <a:extLst>
              <a:ext uri="{FF2B5EF4-FFF2-40B4-BE49-F238E27FC236}">
                <a16:creationId xmlns:a16="http://schemas.microsoft.com/office/drawing/2014/main" id="{CE30C77B-6716-4520-BF1D-0C7C1856F98A}"/>
              </a:ext>
            </a:extLst>
          </p:cNvPr>
          <p:cNvSpPr/>
          <p:nvPr/>
        </p:nvSpPr>
        <p:spPr>
          <a:xfrm>
            <a:off x="518507" y="4689544"/>
            <a:ext cx="1490574" cy="4494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95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2297430" y="6109854"/>
            <a:ext cx="5726425" cy="622026"/>
          </a:xfrm>
        </p:spPr>
        <p:txBody>
          <a:bodyPr>
            <a:normAutofit fontScale="85000" lnSpcReduction="10000"/>
          </a:bodyPr>
          <a:lstStyle/>
          <a:p>
            <a:pPr marL="0" indent="0">
              <a:buNone/>
            </a:pPr>
            <a:r>
              <a:rPr lang="en-US" sz="1800" dirty="0"/>
              <a:t>When there’s an arrow to another class, </a:t>
            </a:r>
          </a:p>
          <a:p>
            <a:pPr marL="0" indent="0">
              <a:buNone/>
            </a:pPr>
            <a:r>
              <a:rPr lang="en-US" sz="1800" dirty="0"/>
              <a:t>then we often do NOT explicitly define the field at the tail of the arrow</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flipH="1" flipV="1">
            <a:off x="1828800" y="5319221"/>
            <a:ext cx="468630" cy="97607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91127386-895F-40D5-96A2-19F4C51E1207}"/>
              </a:ext>
            </a:extLst>
          </p:cNvPr>
          <p:cNvCxnSpPr/>
          <p:nvPr/>
        </p:nvCxnSpPr>
        <p:spPr>
          <a:xfrm flipH="1">
            <a:off x="457200" y="5228905"/>
            <a:ext cx="101727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5A73483-D951-4313-9941-148F91A6D7C8}"/>
              </a:ext>
            </a:extLst>
          </p:cNvPr>
          <p:cNvSpPr/>
          <p:nvPr/>
        </p:nvSpPr>
        <p:spPr>
          <a:xfrm>
            <a:off x="461357" y="5094476"/>
            <a:ext cx="1490574" cy="2247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52092D2-304D-45C0-A074-59F3343DE259}"/>
              </a:ext>
            </a:extLst>
          </p:cNvPr>
          <p:cNvCxnSpPr>
            <a:cxnSpLocks/>
          </p:cNvCxnSpPr>
          <p:nvPr/>
        </p:nvCxnSpPr>
        <p:spPr>
          <a:xfrm flipV="1">
            <a:off x="3796665" y="5319221"/>
            <a:ext cx="0" cy="79063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629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F48-A9A6-45F2-926E-B89CA7F3D5BC}"/>
              </a:ext>
            </a:extLst>
          </p:cNvPr>
          <p:cNvSpPr>
            <a:spLocks noGrp="1"/>
          </p:cNvSpPr>
          <p:nvPr>
            <p:ph type="title"/>
          </p:nvPr>
        </p:nvSpPr>
        <p:spPr/>
        <p:txBody>
          <a:bodyPr/>
          <a:lstStyle/>
          <a:p>
            <a:r>
              <a:rPr lang="en-US" dirty="0"/>
              <a:t>Now - practice</a:t>
            </a:r>
          </a:p>
        </p:txBody>
      </p:sp>
      <p:sp>
        <p:nvSpPr>
          <p:cNvPr id="3" name="Content Placeholder 2">
            <a:extLst>
              <a:ext uri="{FF2B5EF4-FFF2-40B4-BE49-F238E27FC236}">
                <a16:creationId xmlns:a16="http://schemas.microsoft.com/office/drawing/2014/main" id="{DE16BA5C-9D59-4C3D-870C-32F783594F59}"/>
              </a:ext>
            </a:extLst>
          </p:cNvPr>
          <p:cNvSpPr>
            <a:spLocks noGrp="1"/>
          </p:cNvSpPr>
          <p:nvPr>
            <p:ph idx="1"/>
          </p:nvPr>
        </p:nvSpPr>
        <p:spPr/>
        <p:txBody>
          <a:bodyPr/>
          <a:lstStyle/>
          <a:p>
            <a:r>
              <a:rPr lang="en-US" dirty="0"/>
              <a:t>From the today’s in-class quiz do questions #1 and #2</a:t>
            </a:r>
          </a:p>
          <a:p>
            <a:r>
              <a:rPr lang="en-US" dirty="0"/>
              <a:t>About 10 minutes</a:t>
            </a:r>
          </a:p>
        </p:txBody>
      </p:sp>
    </p:spTree>
    <p:extLst>
      <p:ext uri="{BB962C8B-B14F-4D97-AF65-F5344CB8AC3E}">
        <p14:creationId xmlns:p14="http://schemas.microsoft.com/office/powerpoint/2010/main" val="93831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BA9A5E-1F45-254F-BB17-005996914178}"/>
              </a:ext>
            </a:extLst>
          </p:cNvPr>
          <p:cNvPicPr>
            <a:picLocks noChangeAspect="1"/>
          </p:cNvPicPr>
          <p:nvPr/>
        </p:nvPicPr>
        <p:blipFill>
          <a:blip r:embed="rId3"/>
          <a:stretch>
            <a:fillRect/>
          </a:stretch>
        </p:blipFill>
        <p:spPr>
          <a:xfrm>
            <a:off x="85060" y="0"/>
            <a:ext cx="8973879" cy="6858000"/>
          </a:xfrm>
          <a:prstGeom prst="rect">
            <a:avLst/>
          </a:prstGeom>
        </p:spPr>
      </p:pic>
    </p:spTree>
    <p:extLst>
      <p:ext uri="{BB962C8B-B14F-4D97-AF65-F5344CB8AC3E}">
        <p14:creationId xmlns:p14="http://schemas.microsoft.com/office/powerpoint/2010/main" val="388080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402" y="41097"/>
            <a:ext cx="5443377" cy="832207"/>
          </a:xfrm>
        </p:spPr>
        <p:txBody>
          <a:bodyPr>
            <a:normAutofit fontScale="90000"/>
          </a:bodyPr>
          <a:lstStyle/>
          <a:p>
            <a:r>
              <a:rPr lang="en-US"/>
              <a:t>Code up a simple UML diagram!</a:t>
            </a:r>
          </a:p>
        </p:txBody>
      </p:sp>
      <p:sp>
        <p:nvSpPr>
          <p:cNvPr id="3" name="Content Placeholder 2"/>
          <p:cNvSpPr>
            <a:spLocks noGrp="1"/>
          </p:cNvSpPr>
          <p:nvPr>
            <p:ph idx="1"/>
          </p:nvPr>
        </p:nvSpPr>
        <p:spPr>
          <a:xfrm>
            <a:off x="195208" y="678095"/>
            <a:ext cx="8650840" cy="2301411"/>
          </a:xfrm>
        </p:spPr>
        <p:txBody>
          <a:bodyPr>
            <a:normAutofit fontScale="92500"/>
          </a:bodyPr>
          <a:lstStyle/>
          <a:p>
            <a:pPr marL="0" indent="0">
              <a:buNone/>
            </a:pPr>
            <a:r>
              <a:rPr lang="en-US" dirty="0"/>
              <a:t>Open up Eclipse and turn the UML diagram below into Java classes/code</a:t>
            </a:r>
          </a:p>
          <a:p>
            <a:pPr marL="234950" indent="-225425">
              <a:buFont typeface="+mj-lt"/>
              <a:buAutoNum type="arabicPeriod"/>
            </a:pPr>
            <a:r>
              <a:rPr lang="en-US" dirty="0"/>
              <a:t>Work in </a:t>
            </a:r>
            <a:r>
              <a:rPr lang="en-US" i="1" dirty="0" err="1"/>
              <a:t>PracticeFirstOODesign</a:t>
            </a:r>
            <a:r>
              <a:rPr lang="en-US" dirty="0"/>
              <a:t> (Imported today)</a:t>
            </a:r>
          </a:p>
          <a:p>
            <a:pPr marL="234950" indent="-225425">
              <a:buFont typeface="+mj-lt"/>
              <a:buAutoNum type="arabicPeriod"/>
            </a:pPr>
            <a:r>
              <a:rPr lang="en-US" dirty="0"/>
              <a:t>Create classes for </a:t>
            </a:r>
            <a:r>
              <a:rPr lang="en-US" i="1" dirty="0"/>
              <a:t>A</a:t>
            </a:r>
            <a:r>
              <a:rPr lang="en-US" dirty="0"/>
              <a:t> and </a:t>
            </a:r>
            <a:r>
              <a:rPr lang="en-US" i="1" dirty="0"/>
              <a:t>B</a:t>
            </a:r>
            <a:r>
              <a:rPr lang="en-US" dirty="0"/>
              <a:t>, class </a:t>
            </a:r>
            <a:r>
              <a:rPr lang="en-US" i="1" dirty="0"/>
              <a:t>Main </a:t>
            </a:r>
            <a:r>
              <a:rPr lang="en-US" dirty="0"/>
              <a:t>has been created for you</a:t>
            </a:r>
            <a:endParaRPr lang="en-US" i="1" dirty="0"/>
          </a:p>
          <a:p>
            <a:pPr marL="234950" indent="-225425">
              <a:buFont typeface="+mj-lt"/>
              <a:buAutoNum type="arabicPeriod"/>
            </a:pPr>
            <a:r>
              <a:rPr lang="en-US" i="1" dirty="0"/>
              <a:t>Stub out</a:t>
            </a:r>
            <a:r>
              <a:rPr lang="en-US" dirty="0"/>
              <a:t> the methods in A and B, i.e., do not provide code between the {  and  }</a:t>
            </a:r>
          </a:p>
          <a:p>
            <a:pPr marL="234950" indent="-225425">
              <a:buFont typeface="+mj-lt"/>
              <a:buAutoNum type="arabicPeriod"/>
            </a:pPr>
            <a:r>
              <a:rPr lang="en-US" dirty="0"/>
              <a:t>Finally, implement the methods in A, B, and Main</a:t>
            </a:r>
          </a:p>
          <a:p>
            <a:pPr marL="352425" indent="-342900"/>
            <a:r>
              <a:rPr lang="en-US" dirty="0"/>
              <a:t>Use data types: String and int</a:t>
            </a:r>
          </a:p>
        </p:txBody>
      </p:sp>
      <p:pic>
        <p:nvPicPr>
          <p:cNvPr id="7" name="Graphic 6">
            <a:extLst>
              <a:ext uri="{FF2B5EF4-FFF2-40B4-BE49-F238E27FC236}">
                <a16:creationId xmlns:a16="http://schemas.microsoft.com/office/drawing/2014/main" id="{794D983B-CF95-8344-843E-28B61AF7E5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4961" y="3328898"/>
            <a:ext cx="3961829" cy="3228891"/>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B27ECCE-4F06-2740-9543-A7009AB7CAA0}"/>
              </a:ext>
            </a:extLst>
          </p:cNvPr>
          <p:cNvPicPr>
            <a:picLocks noChangeAspect="1"/>
          </p:cNvPicPr>
          <p:nvPr/>
        </p:nvPicPr>
        <p:blipFill>
          <a:blip r:embed="rId5"/>
          <a:stretch>
            <a:fillRect/>
          </a:stretch>
        </p:blipFill>
        <p:spPr>
          <a:xfrm>
            <a:off x="2395874" y="2843210"/>
            <a:ext cx="6772075" cy="2221949"/>
          </a:xfrm>
          <a:prstGeom prst="rect">
            <a:avLst/>
          </a:prstGeom>
        </p:spPr>
      </p:pic>
    </p:spTree>
    <p:extLst>
      <p:ext uri="{BB962C8B-B14F-4D97-AF65-F5344CB8AC3E}">
        <p14:creationId xmlns:p14="http://schemas.microsoft.com/office/powerpoint/2010/main" val="155675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958" y="287346"/>
            <a:ext cx="7886700" cy="1215639"/>
          </a:xfrm>
        </p:spPr>
        <p:txBody>
          <a:bodyPr>
            <a:normAutofit fontScale="90000"/>
          </a:bodyPr>
          <a:lstStyle/>
          <a:p>
            <a:r>
              <a:rPr lang="en-US" dirty="0"/>
              <a:t>Now, use </a:t>
            </a:r>
            <a:r>
              <a:rPr lang="en-US" dirty="0" err="1"/>
              <a:t>PlantUML</a:t>
            </a:r>
            <a:r>
              <a:rPr lang="en-US" dirty="0"/>
              <a:t> to recreate</a:t>
            </a:r>
            <a:br>
              <a:rPr lang="en-US" dirty="0"/>
            </a:br>
            <a:r>
              <a:rPr lang="en-US" dirty="0"/>
              <a:t>the diagram below</a:t>
            </a:r>
            <a:br>
              <a:rPr lang="en-US" dirty="0"/>
            </a:br>
            <a:r>
              <a:rPr lang="en-US" dirty="0"/>
              <a:t>Here’s the </a:t>
            </a:r>
            <a:r>
              <a:rPr lang="en-US" dirty="0" err="1"/>
              <a:t>PlantUML</a:t>
            </a:r>
            <a:r>
              <a:rPr lang="en-US" dirty="0"/>
              <a:t> code</a:t>
            </a:r>
          </a:p>
        </p:txBody>
      </p:sp>
      <p:sp>
        <p:nvSpPr>
          <p:cNvPr id="5" name="TextBox 4"/>
          <p:cNvSpPr txBox="1"/>
          <p:nvPr/>
        </p:nvSpPr>
        <p:spPr>
          <a:xfrm>
            <a:off x="956603" y="1793631"/>
            <a:ext cx="4353951" cy="2031325"/>
          </a:xfrm>
          <a:prstGeom prst="rect">
            <a:avLst/>
          </a:prstGeom>
          <a:noFill/>
        </p:spPr>
        <p:txBody>
          <a:bodyPr wrap="square" rtlCol="0">
            <a:spAutoFit/>
          </a:bodyPr>
          <a:lstStyle/>
          <a:p>
            <a:r>
              <a:rPr lang="en-US"/>
              <a:t>General website</a:t>
            </a:r>
            <a:endParaRPr lang="en-US">
              <a:hlinkClick r:id="rId2"/>
            </a:endParaRPr>
          </a:p>
          <a:p>
            <a:r>
              <a:rPr lang="en-US">
                <a:hlinkClick r:id="rId2"/>
              </a:rPr>
              <a:t>https://plantuml.com/</a:t>
            </a:r>
            <a:endParaRPr lang="en-US"/>
          </a:p>
          <a:p>
            <a:endParaRPr lang="en-US"/>
          </a:p>
          <a:p>
            <a:r>
              <a:rPr lang="en-US"/>
              <a:t>Free Browser Based Online Server</a:t>
            </a:r>
          </a:p>
          <a:p>
            <a:r>
              <a:rPr lang="en-US">
                <a:hlinkClick r:id="rId3"/>
              </a:rPr>
              <a:t>http://www.plantuml.com/plantuml/</a:t>
            </a:r>
            <a:endParaRPr lang="en-US"/>
          </a:p>
          <a:p>
            <a:endParaRPr lang="en-US"/>
          </a:p>
          <a:p>
            <a:endParaRPr lang="en-US"/>
          </a:p>
        </p:txBody>
      </p:sp>
      <p:sp>
        <p:nvSpPr>
          <p:cNvPr id="6" name="Rectangle 5"/>
          <p:cNvSpPr/>
          <p:nvPr/>
        </p:nvSpPr>
        <p:spPr>
          <a:xfrm>
            <a:off x="5176912" y="119576"/>
            <a:ext cx="3509889" cy="6548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startuml</a:t>
            </a:r>
            <a:endParaRPr lang="en-US" sz="1600">
              <a:latin typeface="Courier New" panose="02070309020205020404" pitchFamily="49" charset="0"/>
              <a:cs typeface="Courier New" panose="02070309020205020404" pitchFamily="49" charset="0"/>
            </a:endParaRPr>
          </a:p>
          <a:p>
            <a:r>
              <a:rPr lang="en-US" sz="1600" err="1">
                <a:latin typeface="Courier New" panose="02070309020205020404" pitchFamily="49" charset="0"/>
                <a:cs typeface="Courier New" panose="02070309020205020404" pitchFamily="49" charset="0"/>
              </a:rPr>
              <a:t>skinparam</a:t>
            </a:r>
            <a:r>
              <a:rPr lang="en-US" sz="1600">
                <a:latin typeface="Courier New" panose="02070309020205020404" pitchFamily="49" charset="0"/>
                <a:cs typeface="Courier New" panose="02070309020205020404" pitchFamily="49" charset="0"/>
              </a:rPr>
              <a:t> style </a:t>
            </a:r>
            <a:r>
              <a:rPr lang="en-US" sz="1600" err="1">
                <a:latin typeface="Courier New" panose="02070309020205020404" pitchFamily="49" charset="0"/>
                <a:cs typeface="Courier New" panose="02070309020205020404" pitchFamily="49" charset="0"/>
              </a:rPr>
              <a:t>strictuml</a:t>
            </a:r>
            <a:endParaRPr lang="en-US" sz="1600">
              <a:latin typeface="Courier New" panose="02070309020205020404" pitchFamily="49" charset="0"/>
              <a:cs typeface="Courier New" panose="02070309020205020404" pitchFamily="49" charset="0"/>
            </a:endParaRP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Main {</a:t>
            </a:r>
          </a:p>
          <a:p>
            <a:r>
              <a:rPr lang="en-US" sz="1600">
                <a:latin typeface="Courier New" panose="02070309020205020404" pitchFamily="49" charset="0"/>
                <a:cs typeface="Courier New" panose="02070309020205020404" pitchFamily="49" charset="0"/>
              </a:rPr>
              <a:t>   Main()</a:t>
            </a:r>
          </a:p>
          <a:p>
            <a:r>
              <a:rPr lang="en-US" sz="1600">
                <a:latin typeface="Courier New" panose="02070309020205020404" pitchFamily="49" charset="0"/>
                <a:cs typeface="Courier New" panose="02070309020205020404" pitchFamily="49" charset="0"/>
              </a:rPr>
              <a:t>   setAllBValuesTo3()</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A{</a:t>
            </a:r>
          </a:p>
          <a:p>
            <a:r>
              <a:rPr lang="en-US" sz="1600">
                <a:latin typeface="Courier New" panose="02070309020205020404" pitchFamily="49" charset="0"/>
                <a:cs typeface="Courier New" panose="02070309020205020404" pitchFamily="49" charset="0"/>
              </a:rPr>
              <a:t>   name</a:t>
            </a:r>
          </a:p>
          <a:p>
            <a:r>
              <a:rPr lang="en-US" sz="1600">
                <a:latin typeface="Courier New" panose="02070309020205020404" pitchFamily="49" charset="0"/>
                <a:cs typeface="Courier New" panose="02070309020205020404" pitchFamily="49" charset="0"/>
              </a:rPr>
              <a:t>   A(name)</a:t>
            </a:r>
          </a:p>
          <a:p>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setBValue</a:t>
            </a:r>
            <a:r>
              <a:rPr lang="en-US" sz="1600">
                <a:latin typeface="Courier New" panose="02070309020205020404" pitchFamily="49" charset="0"/>
                <a:cs typeface="Courier New" panose="02070309020205020404" pitchFamily="49" charset="0"/>
              </a:rPr>
              <a:t>(value)</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class B{</a:t>
            </a:r>
          </a:p>
          <a:p>
            <a:r>
              <a:rPr lang="en-US" sz="1600">
                <a:latin typeface="Courier New" panose="02070309020205020404" pitchFamily="49" charset="0"/>
                <a:cs typeface="Courier New" panose="02070309020205020404" pitchFamily="49" charset="0"/>
              </a:rPr>
              <a:t>   count</a:t>
            </a:r>
          </a:p>
          <a:p>
            <a:r>
              <a:rPr lang="en-US" sz="1600">
                <a:latin typeface="Courier New" panose="02070309020205020404" pitchFamily="49" charset="0"/>
                <a:cs typeface="Courier New" panose="02070309020205020404" pitchFamily="49" charset="0"/>
              </a:rPr>
              <a:t>   B()</a:t>
            </a:r>
          </a:p>
          <a:p>
            <a:r>
              <a:rPr lang="en-US" sz="1600">
                <a:latin typeface="Courier New" panose="02070309020205020404" pitchFamily="49" charset="0"/>
                <a:cs typeface="Courier New" panose="02070309020205020404" pitchFamily="49" charset="0"/>
              </a:rPr>
              <a:t>   </a:t>
            </a:r>
            <a:r>
              <a:rPr lang="en-US" sz="1600" err="1">
                <a:latin typeface="Courier New" panose="02070309020205020404" pitchFamily="49" charset="0"/>
                <a:cs typeface="Courier New" panose="02070309020205020404" pitchFamily="49" charset="0"/>
              </a:rPr>
              <a:t>setValue</a:t>
            </a:r>
            <a:r>
              <a:rPr lang="en-US" sz="1600">
                <a:latin typeface="Courier New" panose="02070309020205020404" pitchFamily="49" charset="0"/>
                <a:cs typeface="Courier New" panose="02070309020205020404" pitchFamily="49" charset="0"/>
              </a:rPr>
              <a:t>(value)</a:t>
            </a:r>
          </a:p>
          <a:p>
            <a:r>
              <a:rPr lang="en-US" sz="1600">
                <a:latin typeface="Courier New" panose="02070309020205020404" pitchFamily="49" charset="0"/>
                <a:cs typeface="Courier New" panose="02070309020205020404" pitchFamily="49" charset="0"/>
              </a:rPr>
              <a:t>}</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A  -right-&gt;  B</a:t>
            </a:r>
          </a:p>
          <a:p>
            <a:r>
              <a:rPr lang="en-US" sz="1600">
                <a:latin typeface="Courier New" panose="02070309020205020404" pitchFamily="49" charset="0"/>
                <a:cs typeface="Courier New" panose="02070309020205020404" pitchFamily="49" charset="0"/>
              </a:rPr>
              <a:t>Main –down-&gt; "*" A</a:t>
            </a:r>
          </a:p>
          <a:p>
            <a:endParaRPr lang="en-US" sz="1600">
              <a:latin typeface="Courier New" panose="02070309020205020404" pitchFamily="49" charset="0"/>
              <a:cs typeface="Courier New" panose="02070309020205020404" pitchFamily="49" charset="0"/>
            </a:endParaRPr>
          </a:p>
          <a:p>
            <a:r>
              <a:rPr lang="en-US" sz="1600">
                <a:latin typeface="Courier New" panose="02070309020205020404" pitchFamily="49" charset="0"/>
                <a:cs typeface="Courier New" panose="02070309020205020404" pitchFamily="49" charset="0"/>
              </a:rPr>
              <a:t>@</a:t>
            </a:r>
            <a:r>
              <a:rPr lang="en-US" sz="1600" err="1">
                <a:latin typeface="Courier New" panose="02070309020205020404" pitchFamily="49" charset="0"/>
                <a:cs typeface="Courier New" panose="02070309020205020404" pitchFamily="49" charset="0"/>
              </a:rPr>
              <a:t>enduml</a:t>
            </a:r>
            <a:endParaRPr lang="en-US" sz="1600">
              <a:latin typeface="Courier New" panose="02070309020205020404" pitchFamily="49" charset="0"/>
              <a:cs typeface="Courier New" panose="02070309020205020404" pitchFamily="49" charset="0"/>
            </a:endParaRPr>
          </a:p>
          <a:p>
            <a:endParaRPr lang="en-US"/>
          </a:p>
        </p:txBody>
      </p:sp>
      <p:cxnSp>
        <p:nvCxnSpPr>
          <p:cNvPr id="11" name="Straight Arrow Connector 10"/>
          <p:cNvCxnSpPr>
            <a:cxnSpLocks/>
          </p:cNvCxnSpPr>
          <p:nvPr/>
        </p:nvCxnSpPr>
        <p:spPr>
          <a:xfrm flipH="1">
            <a:off x="3965826" y="3986373"/>
            <a:ext cx="1520574" cy="128427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cxnSpLocks/>
          </p:cNvCxnSpPr>
          <p:nvPr/>
        </p:nvCxnSpPr>
        <p:spPr>
          <a:xfrm flipH="1">
            <a:off x="2034284" y="2527443"/>
            <a:ext cx="3482938" cy="275347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a:cxnSpLocks/>
          </p:cNvCxnSpPr>
          <p:nvPr/>
        </p:nvCxnSpPr>
        <p:spPr>
          <a:xfrm flipH="1">
            <a:off x="2342510" y="1294544"/>
            <a:ext cx="3226083" cy="223976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10" name="Graphic 9">
            <a:extLst>
              <a:ext uri="{FF2B5EF4-FFF2-40B4-BE49-F238E27FC236}">
                <a16:creationId xmlns:a16="http://schemas.microsoft.com/office/drawing/2014/main" id="{07EBA617-3FEF-0D4A-849E-56616D5B08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961" y="3328898"/>
            <a:ext cx="3961829" cy="3228891"/>
          </a:xfrm>
          <a:prstGeom prst="rect">
            <a:avLst/>
          </a:prstGeom>
        </p:spPr>
      </p:pic>
      <p:sp>
        <p:nvSpPr>
          <p:cNvPr id="13" name="Freeform 12">
            <a:extLst>
              <a:ext uri="{FF2B5EF4-FFF2-40B4-BE49-F238E27FC236}">
                <a16:creationId xmlns:a16="http://schemas.microsoft.com/office/drawing/2014/main" id="{C6AF0FED-846D-E745-8022-697302C722DF}"/>
              </a:ext>
            </a:extLst>
          </p:cNvPr>
          <p:cNvSpPr/>
          <p:nvPr/>
        </p:nvSpPr>
        <p:spPr>
          <a:xfrm>
            <a:off x="2391157" y="4847686"/>
            <a:ext cx="2848663" cy="977761"/>
          </a:xfrm>
          <a:custGeom>
            <a:avLst/>
            <a:gdLst>
              <a:gd name="connsiteX0" fmla="*/ 2725373 w 2725373"/>
              <a:gd name="connsiteY0" fmla="*/ 474327 h 977761"/>
              <a:gd name="connsiteX1" fmla="*/ 1122605 w 2725373"/>
              <a:gd name="connsiteY1" fmla="*/ 1716 h 977761"/>
              <a:gd name="connsiteX2" fmla="*/ 156834 w 2725373"/>
              <a:gd name="connsiteY2" fmla="*/ 340763 h 977761"/>
              <a:gd name="connsiteX3" fmla="*/ 12996 w 2725373"/>
              <a:gd name="connsiteY3" fmla="*/ 977761 h 977761"/>
            </a:gdLst>
            <a:ahLst/>
            <a:cxnLst>
              <a:cxn ang="0">
                <a:pos x="connsiteX0" y="connsiteY0"/>
              </a:cxn>
              <a:cxn ang="0">
                <a:pos x="connsiteX1" y="connsiteY1"/>
              </a:cxn>
              <a:cxn ang="0">
                <a:pos x="connsiteX2" y="connsiteY2"/>
              </a:cxn>
              <a:cxn ang="0">
                <a:pos x="connsiteX3" y="connsiteY3"/>
              </a:cxn>
            </a:cxnLst>
            <a:rect l="l" t="t" r="r" b="b"/>
            <a:pathLst>
              <a:path w="2725373" h="977761">
                <a:moveTo>
                  <a:pt x="2725373" y="474327"/>
                </a:moveTo>
                <a:cubicBezTo>
                  <a:pt x="2138034" y="249152"/>
                  <a:pt x="1550695" y="23977"/>
                  <a:pt x="1122605" y="1716"/>
                </a:cubicBezTo>
                <a:cubicBezTo>
                  <a:pt x="694515" y="-20545"/>
                  <a:pt x="341769" y="178089"/>
                  <a:pt x="156834" y="340763"/>
                </a:cubicBezTo>
                <a:cubicBezTo>
                  <a:pt x="-28101" y="503437"/>
                  <a:pt x="-7553" y="740599"/>
                  <a:pt x="12996" y="97776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DC88D408-E10E-7A4C-AE84-F2F126103D83}"/>
              </a:ext>
            </a:extLst>
          </p:cNvPr>
          <p:cNvSpPr/>
          <p:nvPr/>
        </p:nvSpPr>
        <p:spPr>
          <a:xfrm>
            <a:off x="134460" y="4539515"/>
            <a:ext cx="5218376" cy="2178710"/>
          </a:xfrm>
          <a:custGeom>
            <a:avLst/>
            <a:gdLst>
              <a:gd name="connsiteX0" fmla="*/ 5218376 w 5218376"/>
              <a:gd name="connsiteY0" fmla="*/ 1152368 h 2178710"/>
              <a:gd name="connsiteX1" fmla="*/ 4098493 w 5218376"/>
              <a:gd name="connsiteY1" fmla="*/ 2077042 h 2178710"/>
              <a:gd name="connsiteX2" fmla="*/ 235410 w 5218376"/>
              <a:gd name="connsiteY2" fmla="*/ 1953752 h 2178710"/>
              <a:gd name="connsiteX3" fmla="*/ 512812 w 5218376"/>
              <a:gd name="connsiteY3" fmla="*/ 289339 h 2178710"/>
              <a:gd name="connsiteX4" fmla="*/ 1232003 w 5218376"/>
              <a:gd name="connsiteY4" fmla="*/ 11937 h 2178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376" h="2178710">
                <a:moveTo>
                  <a:pt x="5218376" y="1152368"/>
                </a:moveTo>
                <a:cubicBezTo>
                  <a:pt x="5073681" y="1547923"/>
                  <a:pt x="4928987" y="1943478"/>
                  <a:pt x="4098493" y="2077042"/>
                </a:cubicBezTo>
                <a:cubicBezTo>
                  <a:pt x="3267999" y="2210606"/>
                  <a:pt x="833023" y="2251702"/>
                  <a:pt x="235410" y="1953752"/>
                </a:cubicBezTo>
                <a:cubicBezTo>
                  <a:pt x="-362203" y="1655802"/>
                  <a:pt x="346713" y="612975"/>
                  <a:pt x="512812" y="289339"/>
                </a:cubicBezTo>
                <a:cubicBezTo>
                  <a:pt x="678911" y="-34297"/>
                  <a:pt x="955457" y="-11180"/>
                  <a:pt x="1232003" y="11937"/>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A51DE845-0FA1-6D44-AD11-B8C604131E82}"/>
              </a:ext>
            </a:extLst>
          </p:cNvPr>
          <p:cNvCxnSpPr>
            <a:cxnSpLocks/>
          </p:cNvCxnSpPr>
          <p:nvPr/>
        </p:nvCxnSpPr>
        <p:spPr>
          <a:xfrm flipV="1">
            <a:off x="4376790" y="811657"/>
            <a:ext cx="800122" cy="472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029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marL="457200" indent="-457200" fontAlgn="base">
              <a:buFont typeface="+mj-lt"/>
              <a:buAutoNum type="arabicPeriod"/>
            </a:pPr>
            <a:r>
              <a:rPr lang="en-US" sz="2400" dirty="0">
                <a:highlight>
                  <a:srgbClr val="FFFF00"/>
                </a:highlight>
              </a:rPr>
              <a:t>Make sure your design </a:t>
            </a:r>
            <a:r>
              <a:rPr lang="en-US" sz="2400" b="1" dirty="0">
                <a:highlight>
                  <a:srgbClr val="FFFF00"/>
                </a:highlight>
              </a:rPr>
              <a:t>allows proper functionality</a:t>
            </a:r>
            <a:endParaRPr lang="en-US" sz="2400" dirty="0">
              <a:highlight>
                <a:srgbClr val="FFFF00"/>
              </a:highlight>
            </a:endParaRPr>
          </a:p>
          <a:p>
            <a:pPr marL="685800" lvl="1" indent="-342900" fontAlgn="base">
              <a:buFont typeface="+mj-lt"/>
              <a:buAutoNum type="alphaLcParenR"/>
            </a:pPr>
            <a:r>
              <a:rPr lang="en-US" dirty="0"/>
              <a:t>Must be able to </a:t>
            </a:r>
            <a:r>
              <a:rPr lang="en-US" b="1" dirty="0"/>
              <a:t>store required information</a:t>
            </a:r>
            <a:r>
              <a:rPr lang="en-US" dirty="0"/>
              <a:t> (one/many to one/many relationships)</a:t>
            </a:r>
          </a:p>
          <a:p>
            <a:pPr marL="685800" lvl="1" indent="-342900" fontAlgn="base">
              <a:buFont typeface="+mj-lt"/>
              <a:buAutoNum type="alphaLcParenR"/>
            </a:pPr>
            <a:r>
              <a:rPr lang="en-US" dirty="0"/>
              <a:t>Must be able to </a:t>
            </a:r>
            <a:r>
              <a:rPr lang="en-US" b="1" dirty="0"/>
              <a:t>access the required information</a:t>
            </a:r>
            <a:r>
              <a:rPr lang="en-US" dirty="0"/>
              <a:t> to accomplish tasks</a:t>
            </a:r>
          </a:p>
          <a:p>
            <a:pPr marL="685800" lvl="1" indent="-34290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eriod"/>
            </a:pPr>
            <a:r>
              <a:rPr lang="en-US" sz="2400" dirty="0">
                <a:highlight>
                  <a:srgbClr val="FFFF00"/>
                </a:highlight>
              </a:rPr>
              <a:t>Structure design </a:t>
            </a:r>
            <a:r>
              <a:rPr lang="en-US" sz="2400" b="1" dirty="0">
                <a:highlight>
                  <a:srgbClr val="FFFF00"/>
                </a:highlight>
              </a:rPr>
              <a:t>around the data</a:t>
            </a:r>
            <a:r>
              <a:rPr lang="en-US" sz="2400" dirty="0">
                <a:highlight>
                  <a:srgbClr val="FFFF00"/>
                </a:highlight>
              </a:rPr>
              <a:t> to be stored</a:t>
            </a:r>
          </a:p>
          <a:p>
            <a:pPr marL="685800" lvl="1" indent="-342900" fontAlgn="base">
              <a:buFont typeface="+mj-lt"/>
              <a:buAutoNum type="alphaLcParenR"/>
            </a:pPr>
            <a:r>
              <a:rPr lang="en-US" b="1" dirty="0"/>
              <a:t>Nouns should become classes</a:t>
            </a:r>
            <a:endParaRPr lang="en-US" dirty="0"/>
          </a:p>
          <a:p>
            <a:pPr marL="685800" lvl="1" indent="-34290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eriod"/>
            </a:pPr>
            <a:r>
              <a:rPr lang="en-US" sz="2400" dirty="0"/>
              <a:t>Functionality should be </a:t>
            </a:r>
            <a:r>
              <a:rPr lang="en-US" sz="2400" b="1" dirty="0"/>
              <a:t>distributed efficiently</a:t>
            </a:r>
            <a:endParaRPr lang="en-US" sz="2400" dirty="0"/>
          </a:p>
          <a:p>
            <a:pPr marL="685800" lvl="1" indent="-342900" fontAlgn="base">
              <a:buFont typeface="+mj-lt"/>
              <a:buAutoNum type="alphaLcParenR"/>
            </a:pPr>
            <a:r>
              <a:rPr lang="en-US" b="1" dirty="0"/>
              <a:t>No class/part should get too large</a:t>
            </a:r>
          </a:p>
          <a:p>
            <a:pPr marL="685800" lvl="1" indent="-34290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eriod"/>
            </a:pPr>
            <a:r>
              <a:rPr lang="en-US" sz="2400" b="1" dirty="0"/>
              <a:t>Minimize dependencies</a:t>
            </a:r>
            <a:r>
              <a:rPr lang="en-US" sz="2400" dirty="0"/>
              <a:t> between objects when it does not disrupt usability or extendibility</a:t>
            </a:r>
          </a:p>
          <a:p>
            <a:pPr marL="685800" lvl="1" indent="-342900" fontAlgn="base">
              <a:buFont typeface="+mj-lt"/>
              <a:buAutoNum type="alphaLcParenR"/>
            </a:pPr>
            <a:r>
              <a:rPr lang="en-US" dirty="0"/>
              <a:t>Tell don't ask</a:t>
            </a:r>
          </a:p>
          <a:p>
            <a:pPr marL="685800" lvl="1" indent="-342900" fontAlgn="base">
              <a:buFont typeface="+mj-lt"/>
              <a:buAutoNum type="alphaLcParenR"/>
            </a:pPr>
            <a:r>
              <a:rPr lang="en-US" dirty="0"/>
              <a:t>Don't have message chains</a:t>
            </a:r>
          </a:p>
          <a:p>
            <a:pPr marL="457200" indent="-457200" fontAlgn="base">
              <a:buFont typeface="+mj-lt"/>
              <a:buAutoNum type="arabicPeriod"/>
            </a:pPr>
            <a:r>
              <a:rPr lang="en-US" sz="2400" b="1" dirty="0"/>
              <a:t>Don't duplicate</a:t>
            </a:r>
            <a:r>
              <a:rPr lang="en-US" sz="2400" dirty="0"/>
              <a:t> code</a:t>
            </a:r>
          </a:p>
          <a:p>
            <a:pPr marL="685800" lvl="1" indent="-342900" fontAlgn="base">
              <a:buFont typeface="+mj-lt"/>
              <a:buAutoNum type="alphaLcParenR"/>
            </a:pPr>
            <a:r>
              <a:rPr lang="en-US" dirty="0"/>
              <a:t>Similar "chunks" of code should be </a:t>
            </a:r>
            <a:r>
              <a:rPr lang="en-US" b="1" dirty="0"/>
              <a:t>unified into functions</a:t>
            </a:r>
            <a:endParaRPr lang="en-US" dirty="0"/>
          </a:p>
          <a:p>
            <a:pPr marL="685800" lvl="1" indent="-342900" fontAlgn="base">
              <a:buFont typeface="+mj-lt"/>
              <a:buAutoNum type="alphaLcParenR"/>
            </a:pPr>
            <a:r>
              <a:rPr lang="en-US" dirty="0"/>
              <a:t>Classes with similar features should be given </a:t>
            </a:r>
            <a:r>
              <a:rPr lang="en-US" b="1" dirty="0"/>
              <a:t>common interfaces</a:t>
            </a:r>
            <a:endParaRPr lang="en-US" dirty="0"/>
          </a:p>
          <a:p>
            <a:pPr marL="685800" lvl="1" indent="-342900">
              <a:buFont typeface="+mj-lt"/>
              <a:buAutoNum type="alphaLcParenR"/>
            </a:pPr>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3813012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5465"/>
            <a:ext cx="7886700" cy="4351338"/>
          </a:xfrm>
        </p:spPr>
        <p:txBody>
          <a:bodyPr>
            <a:noAutofit/>
          </a:bodyPr>
          <a:lstStyle/>
          <a:p>
            <a:pPr marL="0" indent="0" fontAlgn="base">
              <a:buNone/>
            </a:pPr>
            <a:r>
              <a:rPr lang="en-US" sz="3200" dirty="0"/>
              <a:t>1. Make sure your design </a:t>
            </a:r>
            <a:r>
              <a:rPr lang="en-US" sz="3200" b="1" dirty="0"/>
              <a:t>allows proper functionality</a:t>
            </a:r>
            <a:endParaRPr lang="en-US" sz="3200" dirty="0"/>
          </a:p>
          <a:p>
            <a:pPr marL="800100" lvl="1" indent="-457200" fontAlgn="base">
              <a:buFont typeface="+mj-lt"/>
              <a:buAutoNum type="alphaLcParenR"/>
            </a:pPr>
            <a:r>
              <a:rPr lang="en-US" sz="2400" dirty="0"/>
              <a:t>Must be able to </a:t>
            </a:r>
            <a:r>
              <a:rPr lang="en-US" sz="2400" b="1" dirty="0"/>
              <a:t>store required information</a:t>
            </a:r>
            <a:r>
              <a:rPr lang="en-US" sz="2400" dirty="0"/>
              <a:t> (one/many to one/many relationships)</a:t>
            </a:r>
          </a:p>
          <a:p>
            <a:pPr marL="800100" lvl="1" indent="-457200" fontAlgn="base">
              <a:buFont typeface="+mj-lt"/>
              <a:buAutoNum type="alphaLcParenR"/>
            </a:pPr>
            <a:r>
              <a:rPr lang="en-US" sz="2400" dirty="0"/>
              <a:t>Must be able to </a:t>
            </a:r>
            <a:r>
              <a:rPr lang="en-US" sz="2400" b="1" dirty="0"/>
              <a:t>access the required information</a:t>
            </a:r>
            <a:r>
              <a:rPr lang="en-US" sz="2400" dirty="0"/>
              <a:t> to accomplish tasks</a:t>
            </a:r>
          </a:p>
          <a:p>
            <a:pPr marL="800100" lvl="1" indent="-457200" fontAlgn="base">
              <a:buFont typeface="+mj-lt"/>
              <a:buAutoNum type="alphaLcParenR"/>
            </a:pPr>
            <a:r>
              <a:rPr lang="en-US" sz="2400" dirty="0"/>
              <a:t>Data should </a:t>
            </a:r>
            <a:r>
              <a:rPr lang="en-US" sz="2400" b="1" dirty="0"/>
              <a:t>not be duplicated</a:t>
            </a:r>
            <a:r>
              <a:rPr lang="en-US" sz="2400" dirty="0"/>
              <a:t> (id/identifiers are OK!)</a:t>
            </a:r>
            <a:endParaRPr lang="en-US" sz="3200" dirty="0"/>
          </a:p>
        </p:txBody>
      </p:sp>
    </p:spTree>
    <p:extLst>
      <p:ext uri="{BB962C8B-B14F-4D97-AF65-F5344CB8AC3E}">
        <p14:creationId xmlns:p14="http://schemas.microsoft.com/office/powerpoint/2010/main" val="3413767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 Think as a client programmer: Can you access all the necessary data from the new Class? </a:t>
            </a:r>
            <a:br>
              <a:rPr lang="en-US" sz="2900" dirty="0"/>
            </a:br>
            <a:r>
              <a:rPr lang="en-US" sz="2900" dirty="0"/>
              <a:t>If not, then the design of the new class “doesn’t work”</a:t>
            </a:r>
          </a:p>
          <a:p>
            <a:pPr lvl="1" fontAlgn="base"/>
            <a:r>
              <a:rPr lang="en-US" sz="2900" dirty="0"/>
              <a:t>The solution is not to keep 2 copies of the same data, one in the client and one in the new Class, change the new Class</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14" y="441845"/>
            <a:ext cx="8302914" cy="4351338"/>
          </a:xfrm>
        </p:spPr>
        <p:txBody>
          <a:bodyPr>
            <a:noAutofit/>
          </a:bodyPr>
          <a:lstStyle/>
          <a:p>
            <a:pPr marL="0" indent="0">
              <a:buNone/>
            </a:pPr>
            <a:r>
              <a:rPr lang="en-US" sz="3200" dirty="0"/>
              <a:t>2. Structure design </a:t>
            </a:r>
            <a:r>
              <a:rPr lang="en-US" sz="3200" b="1" dirty="0"/>
              <a:t>around the data</a:t>
            </a:r>
            <a:r>
              <a:rPr lang="en-US" sz="3200" dirty="0"/>
              <a:t> to be stored</a:t>
            </a:r>
          </a:p>
          <a:p>
            <a:pPr marL="800100" lvl="1" indent="-457200" fontAlgn="base">
              <a:buFont typeface="+mj-lt"/>
              <a:buAutoNum type="alphaLcParenR"/>
            </a:pPr>
            <a:r>
              <a:rPr lang="en-US" sz="2400" b="1" dirty="0"/>
              <a:t>Nouns should become classes</a:t>
            </a:r>
            <a:endParaRPr lang="en-US" sz="2400" dirty="0"/>
          </a:p>
          <a:p>
            <a:pPr marL="800100" lvl="1" indent="-457200" fontAlgn="base">
              <a:buFont typeface="+mj-lt"/>
              <a:buAutoNum type="alphaLcParenR"/>
            </a:pPr>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a:xfrm>
            <a:off x="457200" y="1481138"/>
            <a:ext cx="8229600" cy="4969538"/>
          </a:xfrm>
        </p:spPr>
        <p:txBody>
          <a:bodyPr/>
          <a:lstStyle/>
          <a:p>
            <a:pPr>
              <a:buFont typeface="Arial" panose="020B0604020202020204" pitchFamily="34" charset="0"/>
              <a:buChar char="•"/>
            </a:pPr>
            <a:r>
              <a:rPr lang="en-US" dirty="0"/>
              <a:t>Programs typically begin as abstract ideas – I want Twitter, for dogs</a:t>
            </a:r>
          </a:p>
          <a:p>
            <a:pPr>
              <a:buFont typeface="Arial" panose="020B0604020202020204" pitchFamily="34" charset="0"/>
              <a:buChar char="•"/>
            </a:pPr>
            <a:r>
              <a:rPr lang="en-US" dirty="0"/>
              <a:t>These ideas form a set of requirements (i.e. what the user wants)</a:t>
            </a:r>
          </a:p>
          <a:p>
            <a:pPr lvl="1"/>
            <a:r>
              <a:rPr lang="en-US" dirty="0"/>
              <a:t>This is a difficult process – see CSSE 371 for learning basics for how to do this</a:t>
            </a:r>
          </a:p>
          <a:p>
            <a:pPr lvl="1"/>
            <a:r>
              <a:rPr lang="en-US" dirty="0"/>
              <a:t>In this class, instructors hand you the requirements – you build the software system from these</a:t>
            </a:r>
          </a:p>
          <a:p>
            <a:pPr>
              <a:buFont typeface="Arial" panose="020B0604020202020204" pitchFamily="34" charset="0"/>
              <a:buChar char="•"/>
            </a:pPr>
            <a:r>
              <a:rPr lang="en-US" dirty="0"/>
              <a:t>We must take these requirements, and figure out an approach for our coding</a:t>
            </a:r>
          </a:p>
          <a:p>
            <a:pPr>
              <a:buFont typeface="Arial" panose="020B0604020202020204" pitchFamily="34" charset="0"/>
              <a:buChar char="•"/>
            </a:pPr>
            <a:r>
              <a:rPr lang="en-US" dirty="0"/>
              <a:t>Usually the approach is not obvious</a:t>
            </a:r>
          </a:p>
          <a:p>
            <a:pPr>
              <a:buFont typeface="Arial" panose="020B0604020202020204" pitchFamily="34" charset="0"/>
              <a:buChar char="•"/>
            </a:pPr>
            <a:r>
              <a:rPr lang="en-US" dirty="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a:xfrm>
            <a:off x="628650" y="1825624"/>
            <a:ext cx="7886700" cy="4667249"/>
          </a:xfrm>
        </p:spPr>
        <p:txBody>
          <a:bodyPr>
            <a:normAutofit lnSpcReduction="10000"/>
          </a:bodyPr>
          <a:lstStyle/>
          <a:p>
            <a:r>
              <a:rPr lang="en-US" sz="3200" dirty="0"/>
              <a:t>Look for the nouns in your problem, consider making each of them a Class</a:t>
            </a:r>
          </a:p>
          <a:p>
            <a:pPr lvl="1"/>
            <a:r>
              <a:rPr lang="is-IS" sz="2900" dirty="0"/>
              <a:t>…i</a:t>
            </a:r>
            <a:r>
              <a:rPr lang="en-US" sz="2900" dirty="0"/>
              <a:t>f work related to that now is complex enough</a:t>
            </a:r>
          </a:p>
          <a:p>
            <a:r>
              <a:rPr lang="en-US" sz="3200" dirty="0"/>
              <a:t>Put the data store as fields in the Class</a:t>
            </a:r>
          </a:p>
          <a:p>
            <a:r>
              <a:rPr lang="en-US" sz="3200" dirty="0"/>
              <a:t>Add operations to the Class to accomplish what your need, i.e., manipulate the internal class fields </a:t>
            </a:r>
          </a:p>
          <a:p>
            <a:r>
              <a:rPr lang="en-US" sz="3200" dirty="0"/>
              <a:t>Avoid Plural Nouns – i.e., Class name singular and know that client can always make multiple object instances of this class</a:t>
            </a:r>
          </a:p>
        </p:txBody>
      </p:sp>
    </p:spTree>
    <p:extLst>
      <p:ext uri="{BB962C8B-B14F-4D97-AF65-F5344CB8AC3E}">
        <p14:creationId xmlns:p14="http://schemas.microsoft.com/office/powerpoint/2010/main" val="44187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You will be presented with a “story problem” for a program(s) that you need to imagine coding.</a:t>
            </a:r>
          </a:p>
          <a:p>
            <a:r>
              <a:rPr lang="en-US" dirty="0"/>
              <a:t>The paragraph of text provides a list of requirements for necessary features that you will need to provide.</a:t>
            </a:r>
          </a:p>
          <a:p>
            <a:r>
              <a:rPr lang="en-US" dirty="0"/>
              <a:t>We want to give you practice designing in two ways:</a:t>
            </a:r>
          </a:p>
          <a:p>
            <a:pPr lvl="1"/>
            <a:r>
              <a:rPr lang="en-US" dirty="0"/>
              <a:t>1) Identifying problems with designs we give you (Red popups)</a:t>
            </a:r>
          </a:p>
          <a:p>
            <a:pPr lvl="1"/>
            <a:r>
              <a:rPr lang="en-US" dirty="0"/>
              <a:t>2) Developing your own design for problems (Blue popups)</a:t>
            </a:r>
          </a:p>
          <a:p>
            <a:r>
              <a:rPr lang="en-US" dirty="0"/>
              <a:t>You will have a number of opportunities to do this:</a:t>
            </a:r>
          </a:p>
          <a:p>
            <a:pPr lvl="1"/>
            <a:r>
              <a:rPr lang="en-US" dirty="0"/>
              <a:t>In-class exercises/ daily quizzes (many!)</a:t>
            </a:r>
          </a:p>
          <a:p>
            <a:pPr lvl="1"/>
            <a:r>
              <a:rPr lang="en-US" dirty="0"/>
              <a:t>Homework Assignments (3)</a:t>
            </a:r>
          </a:p>
          <a:p>
            <a:pPr lvl="1"/>
            <a:r>
              <a:rPr lang="en-US" dirty="0"/>
              <a:t>Exam Questions (1+ on each exam)</a:t>
            </a:r>
          </a:p>
          <a:p>
            <a:pPr lvl="1"/>
            <a:r>
              <a:rPr lang="en-US" dirty="0"/>
              <a:t>Final Project Design (design from scratch)</a:t>
            </a:r>
          </a:p>
          <a:p>
            <a:pPr lvl="1"/>
            <a:endParaRPr lang="en-US" dirty="0"/>
          </a:p>
        </p:txBody>
      </p:sp>
      <p:sp>
        <p:nvSpPr>
          <p:cNvPr id="5" name="Rounded Rectangle 4"/>
          <p:cNvSpPr/>
          <p:nvPr/>
        </p:nvSpPr>
        <p:spPr>
          <a:xfrm>
            <a:off x="4264920" y="5810693"/>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6" name="Rounded Rectangle 5"/>
          <p:cNvSpPr/>
          <p:nvPr/>
        </p:nvSpPr>
        <p:spPr>
          <a:xfrm>
            <a:off x="4189859" y="52306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255576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What is wrong with this design? </a:t>
            </a:r>
            <a:br>
              <a:rPr lang="en-US" dirty="0"/>
            </a:br>
            <a:r>
              <a:rPr lang="en-US"/>
              <a:t>     </a:t>
            </a:r>
            <a:endParaRPr lang="en-US" dirty="0"/>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Tree>
    <p:extLst>
      <p:ext uri="{BB962C8B-B14F-4D97-AF65-F5344CB8AC3E}">
        <p14:creationId xmlns:p14="http://schemas.microsoft.com/office/powerpoint/2010/main" val="934512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SomethingMain</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1559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8"/>
            <a:ext cx="4149090" cy="4655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1383030"/>
            <a:ext cx="227647" cy="257540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We </a:t>
            </a:r>
            <a:r>
              <a:rPr lang="en-US" b="1" i="1" dirty="0">
                <a:solidFill>
                  <a:schemeClr val="tx1"/>
                </a:solidFill>
              </a:rPr>
              <a:t>implicitly</a:t>
            </a:r>
            <a:r>
              <a:rPr lang="en-US" dirty="0">
                <a:solidFill>
                  <a:schemeClr val="tx1"/>
                </a:solidFill>
              </a:rPr>
              <a:t> assume there exists:</a:t>
            </a:r>
          </a:p>
          <a:p>
            <a:pPr algn="ctr"/>
            <a:r>
              <a:rPr lang="en-US" dirty="0">
                <a:solidFill>
                  <a:schemeClr val="tx1"/>
                </a:solidFill>
              </a:rPr>
              <a:t>constructors as needed</a:t>
            </a:r>
          </a:p>
          <a:p>
            <a:pPr algn="ctr"/>
            <a:r>
              <a:rPr lang="en-US" dirty="0">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3291840"/>
            <a:ext cx="1362790" cy="183785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06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dirty="0"/>
              <a:t>"</a:t>
            </a:r>
            <a:r>
              <a:rPr lang="en-US" sz="2000" dirty="0">
                <a:cs typeface="Calibri"/>
              </a:rPr>
              <a:t>handle" methods will have special meaning for us, as they will represent places where user commands enter the system.  </a:t>
            </a:r>
          </a:p>
          <a:p>
            <a:r>
              <a:rPr lang="en-US" sz="2000" dirty="0">
                <a:cs typeface="Calibri"/>
              </a:rPr>
              <a:t>By looking at parameters to the handle methods, you can sometimes get more info on how the various commands in the description should work.</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0416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1143000" y="1494654"/>
            <a:ext cx="3429000" cy="597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145369"/>
            <a:ext cx="947737" cy="177441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19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So… What is wrong with this design?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
        <p:nvSpPr>
          <p:cNvPr id="10" name="Rounded Rectangle 9"/>
          <p:cNvSpPr/>
          <p:nvPr/>
        </p:nvSpPr>
        <p:spPr>
          <a:xfrm>
            <a:off x="3998548" y="9967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0622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481355"/>
            <a:ext cx="707027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Why?</a:t>
            </a:r>
          </a:p>
          <a:p>
            <a:endParaRPr lang="en-US" sz="2400" dirty="0">
              <a:cs typeface="Calibri"/>
            </a:endParaRPr>
          </a:p>
          <a:p>
            <a:pPr marL="457200" indent="-457200">
              <a:buFont typeface="+mj-lt"/>
              <a:buAutoNum type="arabicPeriod"/>
            </a:pPr>
            <a:r>
              <a:rPr lang="en-US" sz="2400" dirty="0">
                <a:cs typeface="Calibri"/>
              </a:rPr>
              <a:t>Main </a:t>
            </a:r>
            <a:r>
              <a:rPr lang="en-US" sz="2400" dirty="0"/>
              <a:t>has only one account, but the system needs to support many.  How do we know that from this diagram?</a:t>
            </a:r>
          </a:p>
          <a:p>
            <a:pPr marL="457200" indent="-457200">
              <a:buFont typeface="+mj-lt"/>
              <a:buAutoNum type="arabicPeriod"/>
            </a:pPr>
            <a:endParaRPr lang="en-US" sz="2400" dirty="0"/>
          </a:p>
          <a:p>
            <a:pPr marL="457200" indent="-457200">
              <a:buFont typeface="+mj-lt"/>
              <a:buAutoNum type="arabicPeriod"/>
            </a:pPr>
            <a:r>
              <a:rPr lang="en-US" sz="2400" dirty="0"/>
              <a:t>Also, computing the data for historic balances is moderately hard.</a:t>
            </a:r>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433281"/>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31646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t>
            </a:r>
          </a:p>
          <a:p>
            <a:endParaRPr lang="en-US" sz="2400" dirty="0">
              <a:cs typeface="Calibri"/>
            </a:endParaRPr>
          </a:p>
          <a:p>
            <a:r>
              <a:rPr lang="en-US" sz="2400" dirty="0">
                <a:cs typeface="Calibri"/>
              </a:rPr>
              <a:t>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dirty="0"/>
          </a:p>
        </p:txBody>
      </p:sp>
    </p:spTree>
    <p:extLst>
      <p:ext uri="{BB962C8B-B14F-4D97-AF65-F5344CB8AC3E}">
        <p14:creationId xmlns:p14="http://schemas.microsoft.com/office/powerpoint/2010/main" val="50563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Propose your own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511785"/>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5267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So we propose designs, then iteratively refine them into something that might work</a:t>
            </a:r>
          </a:p>
          <a:p>
            <a:pPr lvl="1">
              <a:buFont typeface="Arial" panose="020B0604020202020204" pitchFamily="34" charset="0"/>
              <a:buChar char="•"/>
            </a:pPr>
            <a:r>
              <a:rPr lang="en-US" dirty="0"/>
              <a:t>Many bad ideas in the process – as we iteratively define the design, we’ll end up tossing them out</a:t>
            </a:r>
          </a:p>
          <a:p>
            <a:pPr lvl="1">
              <a:buFont typeface="Arial" panose="020B0604020202020204" pitchFamily="34" charset="0"/>
              <a:buChar char="•"/>
            </a:pPr>
            <a:r>
              <a:rPr lang="en-US" dirty="0"/>
              <a:t>We don’t want to go through the effort of implementing bad ideas in code – it’s too time and resource costly to implement an idea in order to determine if it’s an incomplete/inconsistent solution</a:t>
            </a:r>
          </a:p>
          <a:p>
            <a:pPr lvl="1">
              <a:buFont typeface="Arial" panose="020B0604020202020204" pitchFamily="34" charset="0"/>
              <a:buChar char="•"/>
            </a:pPr>
            <a:r>
              <a:rPr lang="en-US" dirty="0"/>
              <a:t>So, we need a way to communicate/think concretely about these half-baked program approaches</a:t>
            </a:r>
          </a:p>
          <a:p>
            <a:pPr>
              <a:buFont typeface="Arial" panose="020B0604020202020204" pitchFamily="34" charset="0"/>
              <a:buChar char="•"/>
            </a:pPr>
            <a:r>
              <a:rPr lang="en-US" dirty="0"/>
              <a:t>We need a diagram language!</a:t>
            </a:r>
          </a:p>
          <a:p>
            <a:pPr lvl="1"/>
            <a:r>
              <a:rPr lang="en-US" dirty="0"/>
              <a:t>With these diagrams, which can be put together with reasonable cost, we can test out idea for solutions, and thus help us eliminate the incomplete/inconsistent approaches early on in the refinement</a:t>
            </a:r>
          </a:p>
          <a:p>
            <a:endParaRPr lang="en-US" dirty="0"/>
          </a:p>
        </p:txBody>
      </p:sp>
    </p:spTree>
    <p:extLst>
      <p:ext uri="{BB962C8B-B14F-4D97-AF65-F5344CB8AC3E}">
        <p14:creationId xmlns:p14="http://schemas.microsoft.com/office/powerpoint/2010/main" val="4263988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a:t>My solution 1</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
        <p:nvSpPr>
          <p:cNvPr id="5" name="Rounded Rectangle 4"/>
          <p:cNvSpPr/>
          <p:nvPr/>
        </p:nvSpPr>
        <p:spPr>
          <a:xfrm>
            <a:off x="1979407" y="4496696"/>
            <a:ext cx="308744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Technically, this class is just a “dumb” data holder and has no intelligence, which is bad!</a:t>
            </a:r>
          </a:p>
        </p:txBody>
      </p:sp>
      <p:cxnSp>
        <p:nvCxnSpPr>
          <p:cNvPr id="8" name="Straight Arrow Connector 7">
            <a:extLst>
              <a:ext uri="{FF2B5EF4-FFF2-40B4-BE49-F238E27FC236}">
                <a16:creationId xmlns:a16="http://schemas.microsoft.com/office/drawing/2014/main" id="{64515D22-5699-4CF0-8804-5E762EB2B61A}"/>
              </a:ext>
            </a:extLst>
          </p:cNvPr>
          <p:cNvCxnSpPr>
            <a:cxnSpLocks/>
          </p:cNvCxnSpPr>
          <p:nvPr/>
        </p:nvCxnSpPr>
        <p:spPr>
          <a:xfrm flipV="1">
            <a:off x="4970034" y="4862456"/>
            <a:ext cx="849853" cy="36576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2414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
        <p:nvSpPr>
          <p:cNvPr id="5" name="Rectangle: Rounded Corners 4">
            <a:extLst>
              <a:ext uri="{FF2B5EF4-FFF2-40B4-BE49-F238E27FC236}">
                <a16:creationId xmlns:a16="http://schemas.microsoft.com/office/drawing/2014/main" id="{74B941C2-FB92-4760-B555-777B49D2A57B}"/>
              </a:ext>
            </a:extLst>
          </p:cNvPr>
          <p:cNvSpPr/>
          <p:nvPr/>
        </p:nvSpPr>
        <p:spPr>
          <a:xfrm>
            <a:off x="5589270" y="2868930"/>
            <a:ext cx="2708910" cy="514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92732CD-72E5-4757-9B45-2F21AF8C2676}"/>
              </a:ext>
            </a:extLst>
          </p:cNvPr>
          <p:cNvSpPr>
            <a:spLocks noGrp="1"/>
          </p:cNvSpPr>
          <p:nvPr>
            <p:ph idx="1"/>
          </p:nvPr>
        </p:nvSpPr>
        <p:spPr>
          <a:xfrm>
            <a:off x="535805" y="4771444"/>
            <a:ext cx="7373755" cy="1316377"/>
          </a:xfrm>
        </p:spPr>
        <p:txBody>
          <a:bodyPr>
            <a:normAutofit/>
          </a:bodyPr>
          <a:lstStyle/>
          <a:p>
            <a:pPr marL="0" indent="0">
              <a:buNone/>
            </a:pPr>
            <a:endParaRPr lang="en-US" sz="1800" dirty="0"/>
          </a:p>
        </p:txBody>
      </p:sp>
      <p:cxnSp>
        <p:nvCxnSpPr>
          <p:cNvPr id="8" name="Straight Arrow Connector 7">
            <a:extLst>
              <a:ext uri="{FF2B5EF4-FFF2-40B4-BE49-F238E27FC236}">
                <a16:creationId xmlns:a16="http://schemas.microsoft.com/office/drawing/2014/main" id="{1371B3F7-E4C0-4155-97D3-7229B14ECAE8}"/>
              </a:ext>
            </a:extLst>
          </p:cNvPr>
          <p:cNvCxnSpPr>
            <a:cxnSpLocks/>
          </p:cNvCxnSpPr>
          <p:nvPr/>
        </p:nvCxnSpPr>
        <p:spPr>
          <a:xfrm flipV="1">
            <a:off x="4572000" y="3429000"/>
            <a:ext cx="960120" cy="13424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525107" y="4771442"/>
            <a:ext cx="738445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i="1" dirty="0">
                <a:solidFill>
                  <a:schemeClr val="tx1"/>
                </a:solidFill>
              </a:rPr>
              <a:t>balances</a:t>
            </a:r>
            <a:r>
              <a:rPr lang="en-US" dirty="0">
                <a:solidFill>
                  <a:schemeClr val="tx1"/>
                </a:solidFill>
              </a:rPr>
              <a:t> &amp; </a:t>
            </a:r>
            <a:r>
              <a:rPr lang="en-US" i="1" dirty="0" err="1">
                <a:solidFill>
                  <a:schemeClr val="tx1"/>
                </a:solidFill>
              </a:rPr>
              <a:t>transactionDateTimes</a:t>
            </a:r>
            <a:r>
              <a:rPr lang="en-US" dirty="0">
                <a:solidFill>
                  <a:schemeClr val="tx1"/>
                </a:solidFill>
              </a:rPr>
              <a:t> – parallel </a:t>
            </a:r>
            <a:r>
              <a:rPr lang="en-US" dirty="0" err="1">
                <a:solidFill>
                  <a:schemeClr val="tx1"/>
                </a:solidFill>
              </a:rPr>
              <a:t>ArrayLists</a:t>
            </a:r>
            <a:r>
              <a:rPr lang="en-US" dirty="0">
                <a:solidFill>
                  <a:schemeClr val="tx1"/>
                </a:solidFill>
              </a:rPr>
              <a:t>, for example</a:t>
            </a:r>
          </a:p>
          <a:p>
            <a:r>
              <a:rPr lang="en-US" dirty="0">
                <a:solidFill>
                  <a:schemeClr val="tx1"/>
                </a:solidFill>
              </a:rPr>
              <a:t>You might change this design to create a Class to capture this functionality </a:t>
            </a:r>
          </a:p>
        </p:txBody>
      </p:sp>
    </p:spTree>
    <p:extLst>
      <p:ext uri="{BB962C8B-B14F-4D97-AF65-F5344CB8AC3E}">
        <p14:creationId xmlns:p14="http://schemas.microsoft.com/office/powerpoint/2010/main" val="36616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318263" cy="523220"/>
          </a:xfrm>
          <a:prstGeom prst="rect">
            <a:avLst/>
          </a:prstGeom>
          <a:noFill/>
        </p:spPr>
        <p:txBody>
          <a:bodyPr wrap="none" rtlCol="0">
            <a:spAutoFit/>
          </a:bodyPr>
          <a:lstStyle/>
          <a:p>
            <a:r>
              <a:rPr lang="en-US" sz="2800" dirty="0"/>
              <a:t>Bad Solution A</a:t>
            </a:r>
            <a:endParaRPr lang="en-US" dirty="0"/>
          </a:p>
        </p:txBody>
      </p:sp>
      <p:sp>
        <p:nvSpPr>
          <p:cNvPr id="7" name="TextBox 6"/>
          <p:cNvSpPr txBox="1"/>
          <p:nvPr/>
        </p:nvSpPr>
        <p:spPr>
          <a:xfrm>
            <a:off x="167884" y="4424552"/>
            <a:ext cx="2318263" cy="523220"/>
          </a:xfrm>
          <a:prstGeom prst="rect">
            <a:avLst/>
          </a:prstGeom>
          <a:noFill/>
        </p:spPr>
        <p:txBody>
          <a:bodyPr wrap="none" rtlCol="0">
            <a:spAutoFit/>
          </a:bodyPr>
          <a:lstStyle/>
          <a:p>
            <a:r>
              <a:rPr lang="en-US" sz="2800" dirty="0"/>
              <a:t>Bad Solution B</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3" name="Rectangle 2">
            <a:extLst>
              <a:ext uri="{FF2B5EF4-FFF2-40B4-BE49-F238E27FC236}">
                <a16:creationId xmlns:a16="http://schemas.microsoft.com/office/drawing/2014/main" id="{2A10AC4C-8C82-4E9E-9FEE-D78D88FB7E02}"/>
              </a:ext>
            </a:extLst>
          </p:cNvPr>
          <p:cNvSpPr/>
          <p:nvPr/>
        </p:nvSpPr>
        <p:spPr>
          <a:xfrm>
            <a:off x="123371" y="6146798"/>
            <a:ext cx="524330"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6-8</a:t>
            </a:r>
          </a:p>
        </p:txBody>
      </p:sp>
      <p:sp>
        <p:nvSpPr>
          <p:cNvPr id="10" name="Rounded Rectangle 9"/>
          <p:cNvSpPr/>
          <p:nvPr/>
        </p:nvSpPr>
        <p:spPr>
          <a:xfrm>
            <a:off x="2674715" y="1577092"/>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1918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spTree>
    <p:extLst>
      <p:ext uri="{BB962C8B-B14F-4D97-AF65-F5344CB8AC3E}">
        <p14:creationId xmlns:p14="http://schemas.microsoft.com/office/powerpoint/2010/main" val="3633402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p:spTree>
    <p:extLst>
      <p:ext uri="{BB962C8B-B14F-4D97-AF65-F5344CB8AC3E}">
        <p14:creationId xmlns:p14="http://schemas.microsoft.com/office/powerpoint/2010/main" val="448454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396346" y="190687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Bad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1173918" y="886669"/>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33862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p:txBody>
          <a:bodyPr/>
          <a:lstStyle/>
          <a:p>
            <a:r>
              <a:rPr lang="en-US">
                <a:cs typeface="Calibri Light"/>
              </a:rPr>
              <a:t>My Solution</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578683" y="1947329"/>
            <a:ext cx="7449486" cy="2171700"/>
          </a:xfrm>
          <a:prstGeom prst="rect">
            <a:avLst/>
          </a:prstGeom>
        </p:spPr>
      </p:pic>
    </p:spTree>
    <p:extLst>
      <p:ext uri="{BB962C8B-B14F-4D97-AF65-F5344CB8AC3E}">
        <p14:creationId xmlns:p14="http://schemas.microsoft.com/office/powerpoint/2010/main" val="70478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most cases non-workable design is caused by…</a:t>
            </a:r>
          </a:p>
        </p:txBody>
      </p:sp>
      <p:sp>
        <p:nvSpPr>
          <p:cNvPr id="3" name="Content Placeholder 2"/>
          <p:cNvSpPr>
            <a:spLocks noGrp="1"/>
          </p:cNvSpPr>
          <p:nvPr>
            <p:ph idx="1"/>
          </p:nvPr>
        </p:nvSpPr>
        <p:spPr/>
        <p:txBody>
          <a:bodyPr>
            <a:normAutofit/>
          </a:bodyPr>
          <a:lstStyle/>
          <a:p>
            <a:r>
              <a:rPr lang="en-US" sz="2800" dirty="0"/>
              <a:t>Not reading the problem carefully or not mapping it to design carefully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288622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Class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Bring your solution to be collected </a:t>
            </a:r>
            <a:r>
              <a:rPr lang="en-US" b="1" dirty="0">
                <a:solidFill>
                  <a:srgbClr val="FF0000"/>
                </a:solidFill>
              </a:rPr>
              <a:t>at the start of </a:t>
            </a:r>
            <a:r>
              <a:rPr lang="en-US" dirty="0"/>
              <a:t>next class</a:t>
            </a:r>
          </a:p>
          <a:p>
            <a:pPr lvl="1"/>
            <a:r>
              <a:rPr lang="en-US" dirty="0"/>
              <a:t>We will go over the solution at the beginning of next class</a:t>
            </a:r>
          </a:p>
          <a:p>
            <a:pPr lvl="1"/>
            <a:r>
              <a:rPr lang="en-US" dirty="0"/>
              <a:t>Anything turned in late will be worth zero points</a:t>
            </a:r>
          </a:p>
          <a:p>
            <a:endParaRPr lang="en-US" dirty="0"/>
          </a:p>
          <a:p>
            <a:r>
              <a:rPr lang="en-US" dirty="0"/>
              <a:t>We’ll discuss more design principles after Exam </a:t>
            </a:r>
            <a:r>
              <a:rPr lang="en-US" dirty="0">
                <a:cs typeface="Calibri"/>
              </a:rPr>
              <a:t>1</a:t>
            </a:r>
          </a:p>
          <a:p>
            <a:endParaRPr lang="en-US" dirty="0"/>
          </a:p>
          <a:p>
            <a:endParaRPr lang="en-US" dirty="0"/>
          </a:p>
        </p:txBody>
      </p:sp>
    </p:spTree>
    <p:extLst>
      <p:ext uri="{BB962C8B-B14F-4D97-AF65-F5344CB8AC3E}">
        <p14:creationId xmlns:p14="http://schemas.microsoft.com/office/powerpoint/2010/main" val="164699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of the Trade - Diagramming</a:t>
            </a:r>
          </a:p>
        </p:txBody>
      </p:sp>
      <p:sp>
        <p:nvSpPr>
          <p:cNvPr id="2" name="Content Placeholder 1"/>
          <p:cNvSpPr>
            <a:spLocks noGrp="1"/>
          </p:cNvSpPr>
          <p:nvPr>
            <p:ph idx="1"/>
          </p:nvPr>
        </p:nvSpPr>
        <p:spPr/>
        <p:txBody>
          <a:bodyPr/>
          <a:lstStyle/>
          <a:p>
            <a:r>
              <a:rPr lang="en-US" dirty="0"/>
              <a:t>Class Diagrams (UML)</a:t>
            </a:r>
          </a:p>
          <a:p>
            <a:r>
              <a:rPr lang="en-US" dirty="0"/>
              <a:t>UML – Unified Modeling Language</a:t>
            </a:r>
          </a:p>
          <a:p>
            <a:pPr lvl="1"/>
            <a:r>
              <a:rPr lang="en-US" sz="2100" dirty="0"/>
              <a:t>Language </a:t>
            </a:r>
            <a:r>
              <a:rPr lang="en-US" sz="2100" dirty="0">
                <a:solidFill>
                  <a:srgbClr val="FF0000"/>
                </a:solidFill>
              </a:rPr>
              <a:t>un</a:t>
            </a:r>
            <a:r>
              <a:rPr lang="en-US" sz="2100" dirty="0"/>
              <a:t>specific</a:t>
            </a:r>
          </a:p>
          <a:p>
            <a:pPr lvl="1"/>
            <a:r>
              <a:rPr lang="en-US" sz="2100" dirty="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112046" y="554645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The player’s color bonus cannot be preserved if he/she loses all their cards of a particular color</a:t>
            </a:r>
          </a:p>
          <a:p>
            <a:pPr marL="0" indent="0">
              <a:buNone/>
            </a:pPr>
            <a:r>
              <a:rPr lang="en-US" dirty="0"/>
              <a:t>It requires iterating over all objects to get the full set of cards in the players hands to move cards or compute final total</a:t>
            </a:r>
          </a:p>
          <a:p>
            <a:pPr marL="0" indent="0">
              <a:buNone/>
            </a:pPr>
            <a:r>
              <a:rPr lang="en-US" dirty="0"/>
              <a:t>1c. </a:t>
            </a:r>
            <a:r>
              <a:rPr lang="en-US" dirty="0" err="1"/>
              <a:t>Playername</a:t>
            </a:r>
            <a:r>
              <a:rPr lang="en-US" dirty="0"/>
              <a:t> &amp; player color bonus are duplicated across cards</a:t>
            </a:r>
          </a:p>
          <a:p>
            <a:pPr marL="0" indent="0">
              <a:buNone/>
            </a:pPr>
            <a:r>
              <a:rPr lang="en-US" dirty="0"/>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dirty="0"/>
          </a:p>
          <a:p>
            <a:pPr marL="0" indent="0">
              <a:buNone/>
            </a:pPr>
            <a:r>
              <a:rPr lang="en-US" sz="2000" dirty="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319270" y="427702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Once a card is added to a players hand, its specific point value is lost so the card cannot be randomly moved to another players hand</a:t>
            </a:r>
          </a:p>
          <a:p>
            <a:pPr marL="0" indent="0">
              <a:buNone/>
            </a:pPr>
            <a:r>
              <a:rPr lang="en-US" dirty="0"/>
              <a:t>2a.  Card (common noun from problem)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154982" y="3428352"/>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28325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a:t>getPoints</a:t>
            </a:r>
            <a:r>
              <a:rPr lang="en-US" dirty="0"/>
              <a:t>(), </a:t>
            </a:r>
            <a:r>
              <a:rPr lang="en-US" dirty="0" err="1"/>
              <a:t>getColor</a:t>
            </a:r>
            <a:r>
              <a:rPr lang="en-US" dirty="0"/>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Reminder:</a:t>
            </a:r>
          </a:p>
          <a:p>
            <a:pPr algn="ctr"/>
            <a:r>
              <a:rPr lang="en-US" dirty="0">
                <a:solidFill>
                  <a:schemeClr val="tx1"/>
                </a:solidFill>
              </a:rPr>
              <a:t>We </a:t>
            </a:r>
            <a:r>
              <a:rPr lang="en-US" b="1" i="1" dirty="0">
                <a:solidFill>
                  <a:schemeClr val="tx1"/>
                </a:solidFill>
              </a:rPr>
              <a:t>implicitly</a:t>
            </a:r>
            <a:r>
              <a:rPr lang="en-US" dirty="0">
                <a:solidFill>
                  <a:schemeClr val="tx1"/>
                </a:solidFill>
              </a:rPr>
              <a:t> assume there exists:</a:t>
            </a:r>
          </a:p>
          <a:p>
            <a:pPr algn="ctr"/>
            <a:r>
              <a:rPr lang="en-US" dirty="0">
                <a:solidFill>
                  <a:schemeClr val="tx1"/>
                </a:solidFill>
              </a:rPr>
              <a:t>constructors as needed</a:t>
            </a:r>
          </a:p>
          <a:p>
            <a:pPr algn="ctr"/>
            <a:r>
              <a:rPr lang="en-US" dirty="0">
                <a:solidFill>
                  <a:schemeClr val="tx1"/>
                </a:solidFill>
              </a:rPr>
              <a:t>getters and setters as needed</a:t>
            </a: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CSSE220:</a:t>
            </a:r>
            <a:br>
              <a:rPr lang="en-US" dirty="0"/>
            </a:br>
            <a:r>
              <a:rPr lang="en-US" dirty="0"/>
              <a:t>Design Problems 1 Homework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These are due Tuesday morning at 7:55AM</a:t>
            </a:r>
          </a:p>
          <a:p>
            <a:pPr lvl="1"/>
            <a:r>
              <a:rPr lang="en-US" b="1" dirty="0"/>
              <a:t>Anything turned in late will be worth zero points</a:t>
            </a:r>
          </a:p>
          <a:p>
            <a:pPr lvl="1"/>
            <a:r>
              <a:rPr lang="en-US" dirty="0"/>
              <a:t>A video going over the solution will be posted that morning</a:t>
            </a:r>
          </a:p>
          <a:p>
            <a:pPr lvl="1"/>
            <a:endParaRPr lang="en-US" dirty="0"/>
          </a:p>
          <a:p>
            <a:r>
              <a:rPr lang="en-US" dirty="0"/>
              <a:t>We’ll discuss more design principles after Exam </a:t>
            </a:r>
            <a:r>
              <a:rPr lang="en-US" dirty="0">
                <a:cs typeface="Calibri"/>
              </a:rPr>
              <a:t>1</a:t>
            </a:r>
          </a:p>
          <a:p>
            <a:endParaRPr lang="en-US" dirty="0"/>
          </a:p>
          <a:p>
            <a:endParaRPr lang="en-US" dirty="0"/>
          </a:p>
        </p:txBody>
      </p:sp>
    </p:spTree>
    <p:extLst>
      <p:ext uri="{BB962C8B-B14F-4D97-AF65-F5344CB8AC3E}">
        <p14:creationId xmlns:p14="http://schemas.microsoft.com/office/powerpoint/2010/main" val="189357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785580"/>
          </a:xfrm>
        </p:spPr>
        <p:txBody>
          <a:bodyPr>
            <a:normAutofit/>
          </a:bodyPr>
          <a:lstStyle/>
          <a:p>
            <a:r>
              <a:rPr lang="en-US"/>
              <a:t>A little class diagram will get you a long way</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Team</a:t>
                      </a:r>
                    </a:p>
                  </a:txBody>
                  <a:tcPr/>
                </a:tc>
                <a:extLst>
                  <a:ext uri="{0D108BD9-81ED-4DB2-BD59-A6C34878D82A}">
                    <a16:rowId xmlns:a16="http://schemas.microsoft.com/office/drawing/2014/main" val="3088865900"/>
                  </a:ext>
                </a:extLst>
              </a:tr>
              <a:tr h="498763">
                <a:tc>
                  <a:txBody>
                    <a:bodyPr/>
                    <a:lstStyle/>
                    <a:p>
                      <a:r>
                        <a:rPr lang="en-US" err="1"/>
                        <a:t>teamAverage</a:t>
                      </a:r>
                      <a:endParaRPr lang="en-US"/>
                    </a:p>
                    <a:p>
                      <a:r>
                        <a:rPr lang="en-US"/>
                        <a:t>name</a:t>
                      </a:r>
                    </a:p>
                    <a:p>
                      <a:r>
                        <a:rPr lang="en-US"/>
                        <a:t>students</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r>
                        <a:rPr lang="en-US" err="1"/>
                        <a:t>getTeamAverage</a:t>
                      </a:r>
                      <a:r>
                        <a:rPr lang="en-US"/>
                        <a:t>()</a:t>
                      </a:r>
                    </a:p>
                    <a:p>
                      <a:endParaRPr lang="en-US"/>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3503815" y="41832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Student</a:t>
                      </a:r>
                    </a:p>
                  </a:txBody>
                  <a:tcPr/>
                </a:tc>
                <a:extLst>
                  <a:ext uri="{0D108BD9-81ED-4DB2-BD59-A6C34878D82A}">
                    <a16:rowId xmlns:a16="http://schemas.microsoft.com/office/drawing/2014/main" val="3088865900"/>
                  </a:ext>
                </a:extLst>
              </a:tr>
              <a:tr h="498763">
                <a:tc>
                  <a:txBody>
                    <a:bodyPr/>
                    <a:lstStyle/>
                    <a:p>
                      <a:r>
                        <a:rPr lang="en-US"/>
                        <a:t>grades</a:t>
                      </a:r>
                    </a:p>
                    <a:p>
                      <a:r>
                        <a:rPr lang="en-US"/>
                        <a:t>name</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endParaRPr lang="en-US"/>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err="1"/>
                        <a:t>ClassName</a:t>
                      </a:r>
                      <a:endParaRPr lang="en-US"/>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200329"/>
          </a:xfrm>
          <a:prstGeom prst="rect">
            <a:avLst/>
          </a:prstGeom>
          <a:noFill/>
        </p:spPr>
        <p:txBody>
          <a:bodyPr wrap="square" rtlCol="0">
            <a:spAutoFit/>
          </a:bodyPr>
          <a:lstStyle/>
          <a:p>
            <a:pPr marL="285750" indent="-285750">
              <a:buFont typeface="Arial" panose="020B0604020202020204" pitchFamily="34" charset="0"/>
              <a:buChar char="•"/>
            </a:pPr>
            <a:r>
              <a:rPr lang="en-US"/>
              <a:t>Classes are represented by a diagram with 3 sections</a:t>
            </a:r>
          </a:p>
          <a:p>
            <a:pPr marL="285750" indent="-285750">
              <a:buFont typeface="Arial" panose="020B0604020202020204" pitchFamily="34" charset="0"/>
              <a:buChar char="•"/>
            </a:pPr>
            <a:r>
              <a:rPr lang="en-US"/>
              <a:t>This is the initial version of UML we will teach</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a:t>Example – “Team” class from </a:t>
            </a:r>
            <a:r>
              <a:rPr lang="en-US" b="1" err="1"/>
              <a:t>TeamGradebook</a:t>
            </a:r>
            <a:endParaRPr lang="en-US" b="1"/>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5006C8A-BAC8-194C-94E5-EF95F16B863C}"/>
              </a:ext>
            </a:extLst>
          </p:cNvPr>
          <p:cNvCxnSpPr>
            <a:cxnSpLocks/>
          </p:cNvCxnSpPr>
          <p:nvPr/>
        </p:nvCxnSpPr>
        <p:spPr>
          <a:xfrm flipH="1">
            <a:off x="1746607" y="1777429"/>
            <a:ext cx="3133617" cy="1438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4609AFA-63D2-2748-8870-59F4C11D8108}"/>
              </a:ext>
            </a:extLst>
          </p:cNvPr>
          <p:cNvCxnSpPr>
            <a:cxnSpLocks/>
          </p:cNvCxnSpPr>
          <p:nvPr/>
        </p:nvCxnSpPr>
        <p:spPr>
          <a:xfrm flipH="1">
            <a:off x="1746607" y="1777429"/>
            <a:ext cx="3143893" cy="4417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0B4FEF3-1D5F-D94C-AA24-808F143BDE66}"/>
              </a:ext>
            </a:extLst>
          </p:cNvPr>
          <p:cNvCxnSpPr>
            <a:cxnSpLocks/>
          </p:cNvCxnSpPr>
          <p:nvPr/>
        </p:nvCxnSpPr>
        <p:spPr>
          <a:xfrm flipH="1">
            <a:off x="1683250" y="1777429"/>
            <a:ext cx="3227797" cy="758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7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015883"/>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Team</a:t>
                      </a:r>
                    </a:p>
                  </a:txBody>
                  <a:tcPr/>
                </a:tc>
                <a:extLst>
                  <a:ext uri="{0D108BD9-81ED-4DB2-BD59-A6C34878D82A}">
                    <a16:rowId xmlns:a16="http://schemas.microsoft.com/office/drawing/2014/main" val="3088865900"/>
                  </a:ext>
                </a:extLst>
              </a:tr>
              <a:tr h="498763">
                <a:tc>
                  <a:txBody>
                    <a:bodyPr/>
                    <a:lstStyle/>
                    <a:p>
                      <a:r>
                        <a:rPr lang="en-US" err="1"/>
                        <a:t>teamAverage</a:t>
                      </a:r>
                      <a:endParaRPr lang="en-US"/>
                    </a:p>
                    <a:p>
                      <a:r>
                        <a:rPr lang="en-US"/>
                        <a:t>name</a:t>
                      </a:r>
                    </a:p>
                    <a:p>
                      <a:r>
                        <a:rPr lang="en-US"/>
                        <a:t>students</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r>
                        <a:rPr lang="en-US" err="1"/>
                        <a:t>getTeamAverage</a:t>
                      </a:r>
                      <a:r>
                        <a:rPr lang="en-US"/>
                        <a:t>()</a:t>
                      </a:r>
                    </a:p>
                    <a:p>
                      <a:endParaRPr lang="en-US"/>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3503815" y="2025695"/>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Student</a:t>
                      </a:r>
                    </a:p>
                  </a:txBody>
                  <a:tcPr/>
                </a:tc>
                <a:extLst>
                  <a:ext uri="{0D108BD9-81ED-4DB2-BD59-A6C34878D82A}">
                    <a16:rowId xmlns:a16="http://schemas.microsoft.com/office/drawing/2014/main" val="3088865900"/>
                  </a:ext>
                </a:extLst>
              </a:tr>
              <a:tr h="498763">
                <a:tc>
                  <a:txBody>
                    <a:bodyPr/>
                    <a:lstStyle/>
                    <a:p>
                      <a:r>
                        <a:rPr lang="en-US"/>
                        <a:t>grades</a:t>
                      </a:r>
                    </a:p>
                    <a:p>
                      <a:r>
                        <a:rPr lang="en-US"/>
                        <a:t>name</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endParaRPr lang="en-US"/>
                    </a:p>
                  </a:txBody>
                  <a:tcPr/>
                </a:tc>
                <a:extLst>
                  <a:ext uri="{0D108BD9-81ED-4DB2-BD59-A6C34878D82A}">
                    <a16:rowId xmlns:a16="http://schemas.microsoft.com/office/drawing/2014/main" val="1112117699"/>
                  </a:ext>
                </a:extLst>
              </a:tr>
            </a:tbl>
          </a:graphicData>
        </a:graphic>
      </p:graphicFrame>
      <p:sp>
        <p:nvSpPr>
          <p:cNvPr id="10" name="TextBox 9"/>
          <p:cNvSpPr txBox="1"/>
          <p:nvPr/>
        </p:nvSpPr>
        <p:spPr>
          <a:xfrm>
            <a:off x="457200" y="1263437"/>
            <a:ext cx="5463540" cy="369332"/>
          </a:xfrm>
          <a:prstGeom prst="rect">
            <a:avLst/>
          </a:prstGeom>
          <a:noFill/>
        </p:spPr>
        <p:txBody>
          <a:bodyPr wrap="square" rtlCol="0">
            <a:spAutoFit/>
          </a:bodyPr>
          <a:lstStyle/>
          <a:p>
            <a:r>
              <a:rPr lang="en-US" b="1"/>
              <a:t>Example – “Team” class from </a:t>
            </a:r>
            <a:r>
              <a:rPr lang="en-US" b="1" err="1"/>
              <a:t>TeamGradebook</a:t>
            </a:r>
            <a:endParaRPr lang="en-US" b="1"/>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1358543"/>
            <a:ext cx="2450176" cy="2884690"/>
          </a:xfrm>
        </p:spPr>
        <p:txBody>
          <a:bodyPr>
            <a:normAutofit/>
          </a:bodyPr>
          <a:lstStyle/>
          <a:p>
            <a:r>
              <a:rPr lang="en-US"/>
              <a:t>Sometimes we </a:t>
            </a:r>
            <a:r>
              <a:rPr lang="en-US">
                <a:highlight>
                  <a:srgbClr val="FFFF00"/>
                </a:highlight>
              </a:rPr>
              <a:t>do not designate</a:t>
            </a:r>
            <a:r>
              <a:rPr lang="en-US"/>
              <a:t>:</a:t>
            </a:r>
          </a:p>
          <a:p>
            <a:pPr marL="285750" lvl="1" indent="-174625"/>
            <a:r>
              <a:rPr lang="en-US"/>
              <a:t>type declarations for field names</a:t>
            </a:r>
          </a:p>
          <a:p>
            <a:pPr marL="285750" lvl="1" indent="-174625"/>
            <a:r>
              <a:rPr lang="en-US"/>
              <a:t>types declarations for parameters</a:t>
            </a:r>
          </a:p>
          <a:p>
            <a:pPr marL="285750" lvl="1" indent="-174625"/>
            <a:r>
              <a:rPr lang="en-US"/>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1358542"/>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a:extLst>
              <a:ext uri="{FF2B5EF4-FFF2-40B4-BE49-F238E27FC236}">
                <a16:creationId xmlns:a16="http://schemas.microsoft.com/office/drawing/2014/main" id="{9F4E4C89-ABD0-534C-9181-586B7FB1363A}"/>
              </a:ext>
            </a:extLst>
          </p:cNvPr>
          <p:cNvSpPr txBox="1">
            <a:spLocks/>
          </p:cNvSpPr>
          <p:nvPr/>
        </p:nvSpPr>
        <p:spPr>
          <a:xfrm>
            <a:off x="618376" y="184935"/>
            <a:ext cx="7886700" cy="101714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Types for </a:t>
            </a:r>
            <a:r>
              <a:rPr lang="en-US" i="1"/>
              <a:t>fields</a:t>
            </a:r>
            <a:r>
              <a:rPr lang="en-US"/>
              <a:t>,</a:t>
            </a:r>
            <a:r>
              <a:rPr lang="en-US" i="1"/>
              <a:t> parameters</a:t>
            </a:r>
            <a:r>
              <a:rPr lang="en-US"/>
              <a:t>, and</a:t>
            </a:r>
            <a:r>
              <a:rPr lang="en-US" i="1"/>
              <a:t> return types</a:t>
            </a:r>
          </a:p>
          <a:p>
            <a:pPr algn="ctr"/>
            <a:r>
              <a:rPr lang="en-US">
                <a:highlight>
                  <a:srgbClr val="FFFF00"/>
                </a:highlight>
              </a:rPr>
              <a:t>Undesignated</a:t>
            </a:r>
          </a:p>
        </p:txBody>
      </p:sp>
      <p:sp>
        <p:nvSpPr>
          <p:cNvPr id="16" name="Freeform 15">
            <a:extLst>
              <a:ext uri="{FF2B5EF4-FFF2-40B4-BE49-F238E27FC236}">
                <a16:creationId xmlns:a16="http://schemas.microsoft.com/office/drawing/2014/main" id="{F4F36377-B6F6-9047-A1B7-A474FA5E4071}"/>
              </a:ext>
            </a:extLst>
          </p:cNvPr>
          <p:cNvSpPr/>
          <p:nvPr/>
        </p:nvSpPr>
        <p:spPr>
          <a:xfrm>
            <a:off x="3976100" y="2167853"/>
            <a:ext cx="2630184" cy="380144"/>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20837871-C8E4-FA4F-971A-56CB003A70C7}"/>
              </a:ext>
            </a:extLst>
          </p:cNvPr>
          <p:cNvSpPr/>
          <p:nvPr/>
        </p:nvSpPr>
        <p:spPr>
          <a:xfrm>
            <a:off x="4643920" y="2681561"/>
            <a:ext cx="1962364" cy="368158"/>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FBF5F604-BCCA-014B-A8A1-F6FD08DBDE2A}"/>
              </a:ext>
            </a:extLst>
          </p:cNvPr>
          <p:cNvSpPr/>
          <p:nvPr/>
        </p:nvSpPr>
        <p:spPr>
          <a:xfrm>
            <a:off x="1890445" y="3308285"/>
            <a:ext cx="4705564" cy="808671"/>
          </a:xfrm>
          <a:custGeom>
            <a:avLst/>
            <a:gdLst>
              <a:gd name="connsiteX0" fmla="*/ 4972692 w 4972692"/>
              <a:gd name="connsiteY0" fmla="*/ 0 h 808671"/>
              <a:gd name="connsiteX1" fmla="*/ 3051425 w 4972692"/>
              <a:gd name="connsiteY1" fmla="*/ 801384 h 808671"/>
              <a:gd name="connsiteX2" fmla="*/ 0 w 4972692"/>
              <a:gd name="connsiteY2" fmla="*/ 328773 h 808671"/>
            </a:gdLst>
            <a:ahLst/>
            <a:cxnLst>
              <a:cxn ang="0">
                <a:pos x="connsiteX0" y="connsiteY0"/>
              </a:cxn>
              <a:cxn ang="0">
                <a:pos x="connsiteX1" y="connsiteY1"/>
              </a:cxn>
              <a:cxn ang="0">
                <a:pos x="connsiteX2" y="connsiteY2"/>
              </a:cxn>
            </a:cxnLst>
            <a:rect l="l" t="t" r="r" b="b"/>
            <a:pathLst>
              <a:path w="4972692" h="808671">
                <a:moveTo>
                  <a:pt x="4972692" y="0"/>
                </a:moveTo>
                <a:cubicBezTo>
                  <a:pt x="4426449" y="373294"/>
                  <a:pt x="3880207" y="746588"/>
                  <a:pt x="3051425" y="801384"/>
                </a:cubicBezTo>
                <a:cubicBezTo>
                  <a:pt x="2222643" y="856180"/>
                  <a:pt x="1111321" y="592476"/>
                  <a:pt x="0" y="32877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3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015883"/>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Team</a:t>
                      </a:r>
                    </a:p>
                  </a:txBody>
                  <a:tcPr/>
                </a:tc>
                <a:extLst>
                  <a:ext uri="{0D108BD9-81ED-4DB2-BD59-A6C34878D82A}">
                    <a16:rowId xmlns:a16="http://schemas.microsoft.com/office/drawing/2014/main" val="3088865900"/>
                  </a:ext>
                </a:extLst>
              </a:tr>
              <a:tr h="498763">
                <a:tc>
                  <a:txBody>
                    <a:bodyPr/>
                    <a:lstStyle/>
                    <a:p>
                      <a:r>
                        <a:rPr lang="en-US" err="1"/>
                        <a:t>teamAverage</a:t>
                      </a:r>
                      <a:r>
                        <a:rPr lang="en-US"/>
                        <a:t>: Double</a:t>
                      </a:r>
                    </a:p>
                    <a:p>
                      <a:r>
                        <a:rPr lang="en-US"/>
                        <a:t>name: String</a:t>
                      </a:r>
                    </a:p>
                    <a:p>
                      <a:r>
                        <a:rPr lang="en-US"/>
                        <a:t>students: </a:t>
                      </a:r>
                      <a:r>
                        <a:rPr lang="en-US" err="1"/>
                        <a:t>ArrayList</a:t>
                      </a:r>
                      <a:r>
                        <a:rPr lang="en-US"/>
                        <a:t>&lt;Student&gt;</a:t>
                      </a:r>
                    </a:p>
                  </a:txBody>
                  <a:tcPr/>
                </a:tc>
                <a:extLst>
                  <a:ext uri="{0D108BD9-81ED-4DB2-BD59-A6C34878D82A}">
                    <a16:rowId xmlns:a16="http://schemas.microsoft.com/office/drawing/2014/main" val="4051349719"/>
                  </a:ext>
                </a:extLst>
              </a:tr>
              <a:tr h="714894">
                <a:tc>
                  <a:txBody>
                    <a:bodyPr/>
                    <a:lstStyle/>
                    <a:p>
                      <a:r>
                        <a:rPr lang="en-US" err="1"/>
                        <a:t>addGrade</a:t>
                      </a:r>
                      <a:r>
                        <a:rPr lang="en-US"/>
                        <a:t>(grade: Double)</a:t>
                      </a:r>
                    </a:p>
                    <a:p>
                      <a:r>
                        <a:rPr lang="en-US" err="1"/>
                        <a:t>getTeamAverage</a:t>
                      </a:r>
                      <a:r>
                        <a:rPr lang="en-US"/>
                        <a:t>():Double</a:t>
                      </a:r>
                    </a:p>
                    <a:p>
                      <a:endParaRPr lang="en-US"/>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3503815" y="2025695"/>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Student</a:t>
                      </a:r>
                    </a:p>
                  </a:txBody>
                  <a:tcPr/>
                </a:tc>
                <a:extLst>
                  <a:ext uri="{0D108BD9-81ED-4DB2-BD59-A6C34878D82A}">
                    <a16:rowId xmlns:a16="http://schemas.microsoft.com/office/drawing/2014/main" val="3088865900"/>
                  </a:ext>
                </a:extLst>
              </a:tr>
              <a:tr h="498763">
                <a:tc>
                  <a:txBody>
                    <a:bodyPr/>
                    <a:lstStyle/>
                    <a:p>
                      <a:r>
                        <a:rPr lang="en-US"/>
                        <a:t>grades: </a:t>
                      </a:r>
                      <a:r>
                        <a:rPr lang="en-US" err="1"/>
                        <a:t>ArrayList</a:t>
                      </a:r>
                      <a:r>
                        <a:rPr lang="en-US"/>
                        <a:t>&lt;Double&gt;</a:t>
                      </a:r>
                    </a:p>
                    <a:p>
                      <a:r>
                        <a:rPr lang="en-US"/>
                        <a:t>name: String</a:t>
                      </a:r>
                    </a:p>
                  </a:txBody>
                  <a:tcPr/>
                </a:tc>
                <a:extLst>
                  <a:ext uri="{0D108BD9-81ED-4DB2-BD59-A6C34878D82A}">
                    <a16:rowId xmlns:a16="http://schemas.microsoft.com/office/drawing/2014/main" val="4051349719"/>
                  </a:ext>
                </a:extLst>
              </a:tr>
              <a:tr h="714894">
                <a:tc>
                  <a:txBody>
                    <a:bodyPr/>
                    <a:lstStyle/>
                    <a:p>
                      <a:r>
                        <a:rPr lang="en-US" err="1"/>
                        <a:t>addGrade</a:t>
                      </a:r>
                      <a:r>
                        <a:rPr lang="en-US"/>
                        <a:t>(grade: Double)</a:t>
                      </a:r>
                    </a:p>
                    <a:p>
                      <a:endParaRPr lang="en-US"/>
                    </a:p>
                  </a:txBody>
                  <a:tcPr/>
                </a:tc>
                <a:extLst>
                  <a:ext uri="{0D108BD9-81ED-4DB2-BD59-A6C34878D82A}">
                    <a16:rowId xmlns:a16="http://schemas.microsoft.com/office/drawing/2014/main" val="1112117699"/>
                  </a:ext>
                </a:extLst>
              </a:tr>
            </a:tbl>
          </a:graphicData>
        </a:graphic>
      </p:graphicFrame>
      <p:sp>
        <p:nvSpPr>
          <p:cNvPr id="10" name="TextBox 9"/>
          <p:cNvSpPr txBox="1"/>
          <p:nvPr/>
        </p:nvSpPr>
        <p:spPr>
          <a:xfrm>
            <a:off x="457200" y="1263437"/>
            <a:ext cx="5463540" cy="369332"/>
          </a:xfrm>
          <a:prstGeom prst="rect">
            <a:avLst/>
          </a:prstGeom>
          <a:noFill/>
        </p:spPr>
        <p:txBody>
          <a:bodyPr wrap="square" rtlCol="0">
            <a:spAutoFit/>
          </a:bodyPr>
          <a:lstStyle/>
          <a:p>
            <a:r>
              <a:rPr lang="en-US" b="1"/>
              <a:t>Example – “Team” class from </a:t>
            </a:r>
            <a:r>
              <a:rPr lang="en-US" b="1" err="1"/>
              <a:t>TeamGradebook</a:t>
            </a:r>
            <a:endParaRPr lang="en-US" b="1"/>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1358543"/>
            <a:ext cx="2450176" cy="2884690"/>
          </a:xfrm>
        </p:spPr>
        <p:txBody>
          <a:bodyPr>
            <a:normAutofit/>
          </a:bodyPr>
          <a:lstStyle/>
          <a:p>
            <a:r>
              <a:rPr lang="en-US"/>
              <a:t>Other times we </a:t>
            </a:r>
            <a:r>
              <a:rPr lang="en-US">
                <a:highlight>
                  <a:srgbClr val="FFFF00"/>
                </a:highlight>
              </a:rPr>
              <a:t>do designate</a:t>
            </a:r>
            <a:r>
              <a:rPr lang="en-US"/>
              <a:t>:</a:t>
            </a:r>
          </a:p>
          <a:p>
            <a:pPr marL="285750" lvl="1" indent="-174625"/>
            <a:r>
              <a:rPr lang="en-US"/>
              <a:t>type declarations for field names</a:t>
            </a:r>
          </a:p>
          <a:p>
            <a:pPr marL="285750" lvl="1" indent="-174625"/>
            <a:r>
              <a:rPr lang="en-US"/>
              <a:t>types declarations for parameters</a:t>
            </a:r>
          </a:p>
          <a:p>
            <a:pPr marL="285750" lvl="1" indent="-174625"/>
            <a:r>
              <a:rPr lang="en-US"/>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1358542"/>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F4F36377-B6F6-9047-A1B7-A474FA5E4071}"/>
              </a:ext>
            </a:extLst>
          </p:cNvPr>
          <p:cNvSpPr/>
          <p:nvPr/>
        </p:nvSpPr>
        <p:spPr>
          <a:xfrm>
            <a:off x="4941870" y="2167853"/>
            <a:ext cx="1654139" cy="390412"/>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20837871-C8E4-FA4F-971A-56CB003A70C7}"/>
              </a:ext>
            </a:extLst>
          </p:cNvPr>
          <p:cNvSpPr/>
          <p:nvPr/>
        </p:nvSpPr>
        <p:spPr>
          <a:xfrm>
            <a:off x="5137080" y="2681561"/>
            <a:ext cx="1469204" cy="380138"/>
          </a:xfrm>
          <a:custGeom>
            <a:avLst/>
            <a:gdLst>
              <a:gd name="connsiteX0" fmla="*/ 2815119 w 2815119"/>
              <a:gd name="connsiteY0" fmla="*/ 0 h 380144"/>
              <a:gd name="connsiteX1" fmla="*/ 791110 w 2815119"/>
              <a:gd name="connsiteY1" fmla="*/ 164387 h 380144"/>
              <a:gd name="connsiteX2" fmla="*/ 0 w 2815119"/>
              <a:gd name="connsiteY2" fmla="*/ 380144 h 380144"/>
            </a:gdLst>
            <a:ahLst/>
            <a:cxnLst>
              <a:cxn ang="0">
                <a:pos x="connsiteX0" y="connsiteY0"/>
              </a:cxn>
              <a:cxn ang="0">
                <a:pos x="connsiteX1" y="connsiteY1"/>
              </a:cxn>
              <a:cxn ang="0">
                <a:pos x="connsiteX2" y="connsiteY2"/>
              </a:cxn>
            </a:cxnLst>
            <a:rect l="l" t="t" r="r" b="b"/>
            <a:pathLst>
              <a:path w="2815119" h="380144">
                <a:moveTo>
                  <a:pt x="2815119" y="0"/>
                </a:moveTo>
                <a:cubicBezTo>
                  <a:pt x="2037708" y="50515"/>
                  <a:pt x="1260297" y="101030"/>
                  <a:pt x="791110" y="164387"/>
                </a:cubicBezTo>
                <a:cubicBezTo>
                  <a:pt x="321923" y="227744"/>
                  <a:pt x="160961" y="303944"/>
                  <a:pt x="0" y="380144"/>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FBF5F604-BCCA-014B-A8A1-F6FD08DBDE2A}"/>
              </a:ext>
            </a:extLst>
          </p:cNvPr>
          <p:cNvSpPr/>
          <p:nvPr/>
        </p:nvSpPr>
        <p:spPr>
          <a:xfrm>
            <a:off x="2352782" y="3256915"/>
            <a:ext cx="4263775" cy="808671"/>
          </a:xfrm>
          <a:custGeom>
            <a:avLst/>
            <a:gdLst>
              <a:gd name="connsiteX0" fmla="*/ 4972692 w 4972692"/>
              <a:gd name="connsiteY0" fmla="*/ 0 h 808671"/>
              <a:gd name="connsiteX1" fmla="*/ 3051425 w 4972692"/>
              <a:gd name="connsiteY1" fmla="*/ 801384 h 808671"/>
              <a:gd name="connsiteX2" fmla="*/ 0 w 4972692"/>
              <a:gd name="connsiteY2" fmla="*/ 328773 h 808671"/>
            </a:gdLst>
            <a:ahLst/>
            <a:cxnLst>
              <a:cxn ang="0">
                <a:pos x="connsiteX0" y="connsiteY0"/>
              </a:cxn>
              <a:cxn ang="0">
                <a:pos x="connsiteX1" y="connsiteY1"/>
              </a:cxn>
              <a:cxn ang="0">
                <a:pos x="connsiteX2" y="connsiteY2"/>
              </a:cxn>
            </a:cxnLst>
            <a:rect l="l" t="t" r="r" b="b"/>
            <a:pathLst>
              <a:path w="4972692" h="808671">
                <a:moveTo>
                  <a:pt x="4972692" y="0"/>
                </a:moveTo>
                <a:cubicBezTo>
                  <a:pt x="4426449" y="373294"/>
                  <a:pt x="3880207" y="746588"/>
                  <a:pt x="3051425" y="801384"/>
                </a:cubicBezTo>
                <a:cubicBezTo>
                  <a:pt x="2222643" y="856180"/>
                  <a:pt x="1111321" y="592476"/>
                  <a:pt x="0" y="32877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
            <a:extLst>
              <a:ext uri="{FF2B5EF4-FFF2-40B4-BE49-F238E27FC236}">
                <a16:creationId xmlns:a16="http://schemas.microsoft.com/office/drawing/2014/main" id="{B279B2AC-769A-1E41-A7B1-DE53CDEB30A2}"/>
              </a:ext>
            </a:extLst>
          </p:cNvPr>
          <p:cNvSpPr txBox="1">
            <a:spLocks/>
          </p:cNvSpPr>
          <p:nvPr/>
        </p:nvSpPr>
        <p:spPr>
          <a:xfrm>
            <a:off x="618376" y="184935"/>
            <a:ext cx="7886700" cy="101714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Types for </a:t>
            </a:r>
            <a:r>
              <a:rPr lang="en-US" i="1"/>
              <a:t>fields</a:t>
            </a:r>
            <a:r>
              <a:rPr lang="en-US"/>
              <a:t>,</a:t>
            </a:r>
            <a:r>
              <a:rPr lang="en-US" i="1"/>
              <a:t> parameters</a:t>
            </a:r>
            <a:r>
              <a:rPr lang="en-US"/>
              <a:t>, and</a:t>
            </a:r>
            <a:r>
              <a:rPr lang="en-US" i="1"/>
              <a:t> return types</a:t>
            </a:r>
          </a:p>
          <a:p>
            <a:pPr algn="ctr"/>
            <a:r>
              <a:rPr lang="en-US">
                <a:highlight>
                  <a:srgbClr val="FFFF00"/>
                </a:highlight>
              </a:rPr>
              <a:t>Designated</a:t>
            </a:r>
          </a:p>
        </p:txBody>
      </p:sp>
    </p:spTree>
    <p:extLst>
      <p:ext uri="{BB962C8B-B14F-4D97-AF65-F5344CB8AC3E}">
        <p14:creationId xmlns:p14="http://schemas.microsoft.com/office/powerpoint/2010/main" val="92988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a:t>Connections Between Classes Require Arrows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Team</a:t>
                      </a:r>
                    </a:p>
                  </a:txBody>
                  <a:tcPr/>
                </a:tc>
                <a:extLst>
                  <a:ext uri="{0D108BD9-81ED-4DB2-BD59-A6C34878D82A}">
                    <a16:rowId xmlns:a16="http://schemas.microsoft.com/office/drawing/2014/main" val="3088865900"/>
                  </a:ext>
                </a:extLst>
              </a:tr>
              <a:tr h="498763">
                <a:tc>
                  <a:txBody>
                    <a:bodyPr/>
                    <a:lstStyle/>
                    <a:p>
                      <a:r>
                        <a:rPr lang="en-US" err="1"/>
                        <a:t>teamAverage</a:t>
                      </a:r>
                      <a:endParaRPr lang="en-US"/>
                    </a:p>
                    <a:p>
                      <a:r>
                        <a:rPr lang="en-US"/>
                        <a:t>name</a:t>
                      </a:r>
                    </a:p>
                    <a:p>
                      <a:r>
                        <a:rPr lang="en-US"/>
                        <a:t>students</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r>
                        <a:rPr lang="en-US" err="1"/>
                        <a:t>getTeamAverage</a:t>
                      </a:r>
                      <a:r>
                        <a:rPr lang="en-US"/>
                        <a:t>()</a:t>
                      </a:r>
                    </a:p>
                    <a:p>
                      <a:endParaRPr lang="en-US"/>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a:t>Student</a:t>
                      </a:r>
                    </a:p>
                  </a:txBody>
                  <a:tcPr/>
                </a:tc>
                <a:extLst>
                  <a:ext uri="{0D108BD9-81ED-4DB2-BD59-A6C34878D82A}">
                    <a16:rowId xmlns:a16="http://schemas.microsoft.com/office/drawing/2014/main" val="3088865900"/>
                  </a:ext>
                </a:extLst>
              </a:tr>
              <a:tr h="498763">
                <a:tc>
                  <a:txBody>
                    <a:bodyPr/>
                    <a:lstStyle/>
                    <a:p>
                      <a:r>
                        <a:rPr lang="en-US"/>
                        <a:t>grades</a:t>
                      </a:r>
                    </a:p>
                    <a:p>
                      <a:r>
                        <a:rPr lang="en-US"/>
                        <a:t>name</a:t>
                      </a:r>
                    </a:p>
                  </a:txBody>
                  <a:tcPr/>
                </a:tc>
                <a:extLst>
                  <a:ext uri="{0D108BD9-81ED-4DB2-BD59-A6C34878D82A}">
                    <a16:rowId xmlns:a16="http://schemas.microsoft.com/office/drawing/2014/main" val="4051349719"/>
                  </a:ext>
                </a:extLst>
              </a:tr>
              <a:tr h="714894">
                <a:tc>
                  <a:txBody>
                    <a:bodyPr/>
                    <a:lstStyle/>
                    <a:p>
                      <a:r>
                        <a:rPr lang="en-US" err="1"/>
                        <a:t>addGrade</a:t>
                      </a:r>
                      <a:r>
                        <a:rPr lang="en-US"/>
                        <a:t>(grade)</a:t>
                      </a:r>
                    </a:p>
                    <a:p>
                      <a:endParaRPr lang="en-US"/>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A</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a:t>A has a B (as a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a:t>B</a:t>
                      </a:r>
                    </a:p>
                  </a:txBody>
                  <a:tcPr/>
                </a:tc>
                <a:extLst>
                  <a:ext uri="{0D108BD9-81ED-4DB2-BD59-A6C34878D82A}">
                    <a16:rowId xmlns:a16="http://schemas.microsoft.com/office/drawing/2014/main" val="3088865900"/>
                  </a:ext>
                </a:extLst>
              </a:tr>
              <a:tr h="336164">
                <a:tc>
                  <a:txBody>
                    <a:bodyPr/>
                    <a:lstStyle/>
                    <a:p>
                      <a:r>
                        <a:rPr lang="en-US"/>
                        <a:t>Field names</a:t>
                      </a:r>
                    </a:p>
                  </a:txBody>
                  <a:tcPr/>
                </a:tc>
                <a:extLst>
                  <a:ext uri="{0D108BD9-81ED-4DB2-BD59-A6C34878D82A}">
                    <a16:rowId xmlns:a16="http://schemas.microsoft.com/office/drawing/2014/main" val="4051349719"/>
                  </a:ext>
                </a:extLst>
              </a:tr>
              <a:tr h="531747">
                <a:tc>
                  <a:txBody>
                    <a:bodyPr/>
                    <a:lstStyle/>
                    <a:p>
                      <a:r>
                        <a:rPr lang="en-US"/>
                        <a:t>Method names</a:t>
                      </a:r>
                    </a:p>
                    <a:p>
                      <a:endParaRPr lang="en-US"/>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a:latin typeface="Arial Black" panose="020B0A04020102020204" pitchFamily="34" charset="0"/>
              </a:rPr>
              <a:t>*</a:t>
            </a:r>
            <a:endParaRPr lang="en-US">
              <a:latin typeface="Arial Black" panose="020B0A04020102020204" pitchFamily="34" charset="0"/>
            </a:endParaRPr>
          </a:p>
        </p:txBody>
      </p:sp>
      <p:sp>
        <p:nvSpPr>
          <p:cNvPr id="16" name="TextBox 15"/>
          <p:cNvSpPr txBox="1"/>
          <p:nvPr/>
        </p:nvSpPr>
        <p:spPr>
          <a:xfrm>
            <a:off x="4073236" y="3421004"/>
            <a:ext cx="4438997" cy="646331"/>
          </a:xfrm>
          <a:prstGeom prst="rect">
            <a:avLst/>
          </a:prstGeom>
          <a:noFill/>
        </p:spPr>
        <p:txBody>
          <a:bodyPr wrap="square" rtlCol="0">
            <a:spAutoFit/>
          </a:bodyPr>
          <a:lstStyle/>
          <a:p>
            <a:r>
              <a:rPr lang="en-US"/>
              <a:t>Note: the star means several, zero to many. Often stored in a collection, e.g., an </a:t>
            </a:r>
            <a:r>
              <a:rPr lang="en-US" err="1"/>
              <a:t>ArrayList</a:t>
            </a:r>
            <a:endParaRPr lang="en-US"/>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a:t>
            </a:r>
          </a:p>
        </p:txBody>
      </p:sp>
      <p:sp>
        <p:nvSpPr>
          <p:cNvPr id="17" name="Rectangle: Rounded Corners 16">
            <a:extLst>
              <a:ext uri="{FF2B5EF4-FFF2-40B4-BE49-F238E27FC236}">
                <a16:creationId xmlns:a16="http://schemas.microsoft.com/office/drawing/2014/main" id="{5002A076-BFFC-4B71-AF07-FBF949F0EBBE}"/>
              </a:ext>
            </a:extLst>
          </p:cNvPr>
          <p:cNvSpPr/>
          <p:nvPr/>
        </p:nvSpPr>
        <p:spPr>
          <a:xfrm>
            <a:off x="4484716" y="4688378"/>
            <a:ext cx="441961" cy="4506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71FF68B-DDC2-488D-AAEA-940A50C9AA27}"/>
              </a:ext>
            </a:extLst>
          </p:cNvPr>
          <p:cNvCxnSpPr>
            <a:cxnSpLocks/>
          </p:cNvCxnSpPr>
          <p:nvPr/>
        </p:nvCxnSpPr>
        <p:spPr>
          <a:xfrm>
            <a:off x="4717126" y="4057907"/>
            <a:ext cx="0" cy="646331"/>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2" name="Freeform 1">
            <a:extLst>
              <a:ext uri="{FF2B5EF4-FFF2-40B4-BE49-F238E27FC236}">
                <a16:creationId xmlns:a16="http://schemas.microsoft.com/office/drawing/2014/main" id="{59F066AD-A996-0A45-A4D1-F8B188AA3912}"/>
              </a:ext>
            </a:extLst>
          </p:cNvPr>
          <p:cNvSpPr/>
          <p:nvPr/>
        </p:nvSpPr>
        <p:spPr>
          <a:xfrm>
            <a:off x="2609636" y="1387011"/>
            <a:ext cx="1701491" cy="904126"/>
          </a:xfrm>
          <a:custGeom>
            <a:avLst/>
            <a:gdLst>
              <a:gd name="connsiteX0" fmla="*/ 0 w 581608"/>
              <a:gd name="connsiteY0" fmla="*/ 0 h 1017141"/>
              <a:gd name="connsiteX1" fmla="*/ 523982 w 581608"/>
              <a:gd name="connsiteY1" fmla="*/ 493159 h 1017141"/>
              <a:gd name="connsiteX2" fmla="*/ 544531 w 581608"/>
              <a:gd name="connsiteY2" fmla="*/ 1017141 h 1017141"/>
            </a:gdLst>
            <a:ahLst/>
            <a:cxnLst>
              <a:cxn ang="0">
                <a:pos x="connsiteX0" y="connsiteY0"/>
              </a:cxn>
              <a:cxn ang="0">
                <a:pos x="connsiteX1" y="connsiteY1"/>
              </a:cxn>
              <a:cxn ang="0">
                <a:pos x="connsiteX2" y="connsiteY2"/>
              </a:cxn>
            </a:cxnLst>
            <a:rect l="l" t="t" r="r" b="b"/>
            <a:pathLst>
              <a:path w="581608" h="1017141">
                <a:moveTo>
                  <a:pt x="0" y="0"/>
                </a:moveTo>
                <a:cubicBezTo>
                  <a:pt x="216613" y="161818"/>
                  <a:pt x="433227" y="323636"/>
                  <a:pt x="523982" y="493159"/>
                </a:cubicBezTo>
                <a:cubicBezTo>
                  <a:pt x="614737" y="662682"/>
                  <a:pt x="579634" y="839911"/>
                  <a:pt x="544531" y="1017141"/>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390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1624921" y="3434988"/>
            <a:ext cx="5962980" cy="654843"/>
          </a:xfrm>
        </p:spPr>
        <p:txBody>
          <a:bodyPr>
            <a:normAutofit fontScale="92500" lnSpcReduction="10000"/>
          </a:bodyPr>
          <a:lstStyle/>
          <a:p>
            <a:pPr marL="0" indent="0">
              <a:buNone/>
            </a:pPr>
            <a:r>
              <a:rPr lang="en-US" sz="1800" dirty="0"/>
              <a:t>This arrow means, </a:t>
            </a:r>
            <a:r>
              <a:rPr lang="en-US" sz="1800" b="1" dirty="0"/>
              <a:t>Team</a:t>
            </a:r>
            <a:r>
              <a:rPr lang="en-US" sz="1800" dirty="0"/>
              <a:t> </a:t>
            </a:r>
            <a:r>
              <a:rPr lang="en-US" sz="1800" i="1" dirty="0"/>
              <a:t>has a field</a:t>
            </a:r>
            <a:r>
              <a:rPr lang="en-US" sz="1800" dirty="0"/>
              <a:t> of type </a:t>
            </a:r>
            <a:r>
              <a:rPr lang="en-US" sz="1800" b="1" dirty="0"/>
              <a:t>Student</a:t>
            </a:r>
          </a:p>
          <a:p>
            <a:pPr marL="0" indent="0">
              <a:buNone/>
            </a:pPr>
            <a:r>
              <a:rPr lang="en-US" sz="1800" dirty="0"/>
              <a:t>The * says that field stores 0 to many Student objects</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flipH="1">
            <a:off x="3524036" y="3975818"/>
            <a:ext cx="549200" cy="109728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861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14265</TotalTime>
  <Words>3897</Words>
  <Application>Microsoft Macintosh PowerPoint</Application>
  <PresentationFormat>On-screen Show (4:3)</PresentationFormat>
  <Paragraphs>466</Paragraphs>
  <Slides>46</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Black</vt:lpstr>
      <vt:lpstr>Calibri</vt:lpstr>
      <vt:lpstr>Calibri Light</vt:lpstr>
      <vt:lpstr>Courier New</vt:lpstr>
      <vt:lpstr>Office Theme</vt:lpstr>
      <vt:lpstr>CSSE 220: Object Design</vt:lpstr>
      <vt:lpstr>Designing Classes</vt:lpstr>
      <vt:lpstr>Designing Classes</vt:lpstr>
      <vt:lpstr>Tools of the Trade - Diagramming</vt:lpstr>
      <vt:lpstr>A little class diagram will get you a long way</vt:lpstr>
      <vt:lpstr>PowerPoint Presentation</vt:lpstr>
      <vt:lpstr>PowerPoint Presentation</vt:lpstr>
      <vt:lpstr>Connections Between Classes Require Arrows</vt:lpstr>
      <vt:lpstr>Arrows – to illustrate relationships</vt:lpstr>
      <vt:lpstr>Arrows – to illustrate relationships</vt:lpstr>
      <vt:lpstr>Arrows – to illustrate relationships</vt:lpstr>
      <vt:lpstr>Now - practice</vt:lpstr>
      <vt:lpstr>PowerPoint Presentation</vt:lpstr>
      <vt:lpstr>Code up a simple UML diagram!</vt:lpstr>
      <vt:lpstr>Now, use PlantUML to recreate the diagram below Here’s the PlantUML code</vt:lpstr>
      <vt:lpstr>Overview: Principles of Design (for CSSE220)</vt:lpstr>
      <vt:lpstr>PowerPoint Presentation</vt:lpstr>
      <vt:lpstr>An object oriented design must work!</vt:lpstr>
      <vt:lpstr>PowerPoint Presentation</vt:lpstr>
      <vt:lpstr>A good object oriented design is structured around the data</vt:lpstr>
      <vt:lpstr>Design Problems</vt:lpstr>
      <vt:lpstr>What is wrong with this design?       </vt:lpstr>
      <vt:lpstr>Good parts of the design - Main class</vt:lpstr>
      <vt:lpstr>Good parts of the design – “handle” methods</vt:lpstr>
      <vt:lpstr>So… What is wrong with this design?       </vt:lpstr>
      <vt:lpstr>PowerPoint Presentation</vt:lpstr>
      <vt:lpstr>Questions #4 &amp; #5 on today’s quiz</vt:lpstr>
      <vt:lpstr>PowerPoint Presentation</vt:lpstr>
      <vt:lpstr>Questions #4 &amp; #5 on today’s quiz</vt:lpstr>
      <vt:lpstr>My solution 1</vt:lpstr>
      <vt:lpstr>My Solution 2</vt:lpstr>
      <vt:lpstr>My Solution 2</vt:lpstr>
      <vt:lpstr>PowerPoint Presentation</vt:lpstr>
      <vt:lpstr>PowerPoint Presentation</vt:lpstr>
      <vt:lpstr>PowerPoint Presentation</vt:lpstr>
      <vt:lpstr>What would be a better design?</vt:lpstr>
      <vt:lpstr>My Solution</vt:lpstr>
      <vt:lpstr>In most cases non-workable design is caused by…</vt:lpstr>
      <vt:lpstr>For Next Class</vt:lpstr>
      <vt:lpstr>PowerPoint Presentation</vt:lpstr>
      <vt:lpstr>PowerPoint Presentation</vt:lpstr>
      <vt:lpstr>PowerPoint Presentation</vt:lpstr>
      <vt:lpstr>PowerPoint Presentation</vt:lpstr>
      <vt:lpstr>PowerPoint Presentation</vt:lpstr>
      <vt:lpstr>My Solution</vt:lpstr>
      <vt:lpstr>Online CSSE220: Design Problems 1 Homework</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Hollingsworth, Joseph</cp:lastModifiedBy>
  <cp:revision>183</cp:revision>
  <cp:lastPrinted>2017-12-19T13:04:52Z</cp:lastPrinted>
  <dcterms:created xsi:type="dcterms:W3CDTF">2014-09-24T21:55:27Z</dcterms:created>
  <dcterms:modified xsi:type="dcterms:W3CDTF">2022-02-24T21:22:39Z</dcterms:modified>
</cp:coreProperties>
</file>