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335" r:id="rId6"/>
    <p:sldId id="336" r:id="rId7"/>
    <p:sldId id="341" r:id="rId8"/>
    <p:sldId id="309" r:id="rId9"/>
    <p:sldId id="308" r:id="rId10"/>
    <p:sldId id="337" r:id="rId11"/>
    <p:sldId id="338" r:id="rId12"/>
    <p:sldId id="261" r:id="rId13"/>
    <p:sldId id="339" r:id="rId14"/>
    <p:sldId id="262" r:id="rId15"/>
    <p:sldId id="306" r:id="rId16"/>
    <p:sldId id="307" r:id="rId17"/>
    <p:sldId id="305" r:id="rId18"/>
    <p:sldId id="342" r:id="rId19"/>
    <p:sldId id="34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AECF2-8255-A746-948C-FC0A83EA8BEE}" v="1" dt="2022-03-14T03:48:20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/>
    <p:restoredTop sz="77553" autoAdjust="0"/>
  </p:normalViewPr>
  <p:slideViewPr>
    <p:cSldViewPr snapToGrid="0" snapToObjects="1">
      <p:cViewPr varScale="1">
        <p:scale>
          <a:sx n="88" d="100"/>
          <a:sy n="88" d="100"/>
        </p:scale>
        <p:origin x="27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ED5AECF2-8255-A746-948C-FC0A83EA8BEE}"/>
    <pc:docChg chg="addSld modSld">
      <pc:chgData name="Hollingsworth, Joseph" userId="6338ef61-550f-4a52-a8a3-bd9025908f10" providerId="ADAL" clId="{ED5AECF2-8255-A746-948C-FC0A83EA8BEE}" dt="2022-03-14T03:48:20.524" v="0"/>
      <pc:docMkLst>
        <pc:docMk/>
      </pc:docMkLst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262"/>
        </pc:sldMkLst>
      </pc:sldChg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338"/>
        </pc:sldMkLst>
      </pc:sldChg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33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13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1611 24575,'0'2'0,"1"0"0,-1-1 0,0 1 0,0-1 0,0 1 0,1-1 0,-1 1 0,1 0 0,-1-1 0,1 1 0,0-1 0,-1 0 0,1 1 0,0-1 0,0 0 0,0 1 0,0-1 0,0 0 0,1 0 0,-1 0 0,0 0 0,0 0 0,3 1 0,0 0 0,0 0 0,0-1 0,0 1 0,0-1 0,1 0 0,-1 0 0,0-1 0,8 1 0,4-1 0,0-1 0,0-1 0,30-6 0,46-14 0,163-18 0,-228 38 0,-1-2 0,0 0 0,0-2 0,0-1 0,30-12 0,-42 13 0,1-1 0,-2-1 0,1 0 0,-1 0 0,0-2 0,-1 1 0,0-2 0,-1 0 0,0 0 0,11-15 0,17-21 0,1 1 0,63-53 0,-81 81 0,1 1 0,37-20 0,-31 20 0,38-29 0,79-91 0,-106 96 0,2 2 0,1 1 0,50-32 0,-34 32 0,-11 4 0,3 4 0,0 1 0,61-24 0,-2 5 0,-83 34 0,1 1 0,0 1 0,1 2 0,0 1 0,1 1 0,31-4 0,47-2 0,200-55 0,-250 56 0,1 4 0,87-3 0,71-12 0,-144 13 0,1 3 0,129 4 0,-190 3 0,1 0 0,-1-1 0,0-1 0,0 0 0,0-1 0,18-8 0,-15 6 0,0 1 0,0 0 0,26-4 0,12 6 0,73 4 0,38-3 0,-162 2 0,-1 0 0,1 0 0,0 0 0,-1-1 0,1 1 0,0-1 0,-1 0 0,1 0 0,-1 0 0,0 0 0,1 0 0,-1-1 0,0 1 0,0-1 0,0 1 0,4-4 0,-5 4 0,0-1 0,-1 0 0,1 1 0,0-1 0,0 1 0,-1-1 0,1 0 0,-1 1 0,0-1 0,1 0 0,-1 0 0,0 1 0,0-1 0,0 0 0,0 0 0,0 0 0,0 1 0,-2-4 0,0-2 0,0 1 0,-1 0 0,0 0 0,0 0 0,0 0 0,-1 1 0,0-1 0,0 1 0,-1 0 0,1 0 0,-9-7 0,-29-18 0,-88-49 0,107 71 0,23 8 0,0 0 0,0 0 0,-1 0 0,1 0 0,0 1 0,0-1 0,0 0 0,-1 0 0,1 0 0,0 0 0,0 0 0,0 0 0,0 1 0,-1-1 0,1 0 0,0 0 0,0 0 0,0 1 0,0-1 0,0 0 0,-1 0 0,1 0 0,0 1 0,0-1 0,0 0 0,0 0 0,0 1 0,0-1 0,0 0 0,0 0 0,0 0 0,0 1 0,0-1 0,0 0 0,0 0 0,0 1 0,0-1 0,0 0 0,0 0 0,0 0 0,1 1 0,-1-1 0,0 0 0,0 1 0,2 2 0,0 1 0,0 0 0,0 0 0,1-1 0,-1 0 0,1 1 0,0-1 0,4 4 0,79 57 0,-65-50 0,0 1 0,-1 1 0,0 1 0,21 23 0,-38-35 0,1-1 0,-1 2 0,0-1 0,0 0 0,-1 0 0,1 1 0,-1 0 0,-1-1 0,1 1 0,-1 0 0,0 0 0,0 0 0,0 0 0,-1 0 0,0 0 0,0 0 0,-1 0 0,1 0 0,-4 9 0,2-5 0,-1-1 0,-1 0 0,1 0 0,-1-1 0,-1 1 0,0-1 0,0 0 0,-1 0 0,0 0 0,0-1 0,-10 10 0,-14 13-214,-32 41-1,47-53-721,-9 11-5890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1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3320 24575,'1'2'0,"0"-1"0,0 0 0,0 0 0,1 0 0,-1 0 0,0 0 0,0 0 0,0 0 0,1 0 0,-1 0 0,1 0 0,-1-1 0,0 1 0,1-1 0,-1 1 0,1-1 0,0 1 0,-1-1 0,1 0 0,-1 0 0,1 0 0,-1 0 0,3 0 0,0 1 0,39 3 0,0-2 0,0-2 0,1-2 0,-1-1 0,80-18 0,-102 16 0,1-1 0,-2 0 0,1-2 0,-1 0 0,0-1 0,25-16 0,-36 18 0,0 1 0,0-1 0,-1-1 0,0 0 0,0 0 0,-1 0 0,0-1 0,0 0 0,-1 0 0,0-1 0,-1 0 0,0 0 0,-1 0 0,5-13 0,194-557 0,-151 453 0,21-46 0,15-33 0,-57 131 0,16-38 0,67-114 0,5 30 0,-99 160 0,19-35 0,4 2 0,66-84 0,-75 116 0,-20 24 0,-2 0 0,0-1 0,18-28 0,0-4 0,1 2 0,67-72 0,-13 16 0,-71 85 0,2 1 0,-1 0 0,2 1 0,28-19 0,-28 21 0,1 0 0,-2-2 0,0 0 0,25-29 0,-22 23 0,1 1 0,0 0 0,2 2 0,0 1 0,0 0 0,2 2 0,28-14 0,-3 0 0,-35 21 0,1 1 0,1 0 0,-1 0 0,1 2 0,0 0 0,0 1 0,17-2 0,35-7 0,-67 12 0,0 0 0,0-1 0,1 1 0,-1 0 0,0-1 0,0 1 0,0-1 0,0 1 0,0-1 0,0 0 0,0 0 0,0 1 0,0-1 0,0 0 0,0 0 0,0 0 0,-1 0 0,1 0 0,0 0 0,-1 0 0,1 0 0,-1 0 0,1 0 0,-1 0 0,1 0 0,-1 0 0,0-1 0,1 1 0,-1 0 0,0 0 0,0 0 0,0-1 0,0 1 0,0 0 0,0 0 0,0 0 0,-1-1 0,1 1 0,0 0 0,-1 0 0,1 0 0,-1 0 0,1-1 0,-1 1 0,1 0 0,-1 0 0,0 0 0,0-1 0,-6-9 0,0 1 0,-1-1 0,-13-14 0,15 18 0,-13-15 0,-35-40 0,51 59 0,0 0 0,0 1 0,0-1 0,0 1 0,-1 0 0,1-1 0,-1 2 0,1-1 0,-1 0 0,0 1 0,0 0 0,0-1 0,1 2 0,-1-1 0,0 0 0,-5 1 0,8 0 0,-1 0 0,1 1 0,0-1 0,0 1 0,0-1 0,0 1 0,0-1 0,0 1 0,0 0 0,0 0 0,0-1 0,0 1 0,0 0 0,0 0 0,1 0 0,-1 0 0,0 0 0,1 0 0,-1 0 0,1 0 0,-1 1 0,1-1 0,-1 0 0,1 0 0,0 0 0,-1 0 0,1 1 0,0-1 0,0 0 0,0 0 0,0 1 0,0-1 0,0 0 0,1 0 0,0 3 0,8 48 0,-8-48 0,3 9 0,21 71 0,-22-77 0,-1-1 0,1 1 0,1-1 0,-1 0 0,1 1 0,0-1 0,1-1 0,-1 1 0,9 7 0,-12-12 0,1 0 0,-1 0 0,1 0 0,-1 0 0,1 0 0,0 0 0,-1 0 0,1-1 0,0 1 0,0-1 0,0 1 0,0-1 0,-1 0 0,1 1 0,0-1 0,0 0 0,0 0 0,0 0 0,0-1 0,0 1 0,-1 0 0,1-1 0,0 1 0,2-2 0,2-1 0,0-1 0,0 1 0,0-1 0,-1-1 0,7-5 0,1-1 0,-13 10 0,1 1 0,-1 0 0,0-1 0,1 1 0,-1 0 0,0-1 0,1 1 0,-1 0 0,0 0 0,1-1 0,-1 1 0,1 0 0,-1 0 0,1 0 0,-1-1 0,0 1 0,1 0 0,-1 0 0,1 0 0,-1 0 0,1 0 0,-1 0 0,1 0 0,-1 0 0,1 0 0,-1 0 0,1 0 0,-1 0 0,0 1 0,1-1 0,-1 0 0,1 0 0,4 16 0,-9 22 0,4-38 0,-11 48-27,-3-1 0,-1-1-1,-38 78 1,17-43-1229,22-47-5570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2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6309 24575,'413'-35'0,"-218"12"0,276-28 0,365-34 0,-805 82 0,1-2 0,-1-2 0,0 0 0,56-23 0,113-64 0,-72 31 0,148-54 0,154-75 0,-261 109 0,86-50 0,187-129 0,-372 214 0,105-94 0,-25 19 0,130-109 0,-236 190 0,-2-3 0,-1-1 0,64-98 0,-80 104 0,-2-2 0,-1 0 0,-2-1 0,-3-1 0,-1-1 0,-2-1 0,-2 0 0,-2 0 0,5-72 0,14-135 0,-2 45 0,0-145 0,-23 319 0,2 1 0,1 1 0,15-44 0,-10 40 0,-3 0 0,8-51 0,-11-2 0,-8-111 0,0-25 0,5 188 0,0 0 0,3 1 0,1 0 0,12-38 0,-6 31 0,-3 0 0,-1-1 0,-2 0 0,-2 0 0,-2-89 0,-5-411 0,4 515 0,1 0 0,6-30 0,4-40 0,-9 65 0,1 0 0,16-56 0,5-29 0,-22 96 0,1 0 0,1 0 0,1 0 0,1 1 0,1 0 0,1 1 0,1 0 0,0 0 0,2 1 0,27-32 0,-34 45 0,1 1 0,0 0 0,0 0 0,1 1 0,16-8 0,-19 10 0,1 1 0,-1-1 0,0 0 0,0 0 0,0-1 0,0 1 0,-1-1 0,1 0 0,-1-1 0,0 1 0,0-1 0,-1 1 0,1-1 0,3-7 0,-7 10 0,0 1 0,0 0 0,0-1 0,-1 1 0,1 0 0,0-1 0,-1 1 0,1 0 0,0-1 0,-1 1 0,0 0 0,1 0 0,-1 0 0,0-1 0,1 1 0,-1 0 0,0 0 0,0 0 0,0 0 0,0 0 0,0 1 0,0-1 0,0 0 0,0 0 0,-1 1 0,1-1 0,0 0 0,0 1 0,-1-1 0,-1 0 0,-47-16 0,43 15 0,-75-23 0,-142-35 0,264 84 0,45 2 0,-67-21 0,0 0 0,0 0 0,25 13 0,-37-15 0,0 1 0,-1-1 0,1 1 0,-1 0 0,0 1 0,0-1 0,-1 1 0,1 0 0,-1 0 0,0 1 0,0-1 0,-1 1 0,6 11 0,4 19 33,-1 0 0,-2 1 1,9 61-1,-10-47-782,16 52 0,-14-68-6077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56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1233 1 24575,'679'0'0,"-672"-1"0,0 1 0,0 1 0,0-1 0,0 1 0,0 1 0,0-1 0,0 1 0,-1 0 0,1 1 0,-1-1 0,1 1 0,-1 1 0,0-1 0,0 1 0,6 5 0,-5-2 0,-1 0 0,1 1 0,-1 0 0,-1 0 0,1 1 0,-2 0 0,1 0 0,-1 0 0,0 0 0,3 12 0,6 20 0,-1 0 0,7 45 0,-17-72 0,-1 1 0,0 0 0,0 0 0,-2 0 0,0 0 0,0 0 0,-2 0 0,1-1 0,-10 26 0,-5 3 0,-1-2 0,-3 0 0,-1-1 0,-37 49 0,41-65 0,-1-1 0,-1-1 0,-1-1 0,-1-1 0,-1-1 0,-1 0 0,-44 25 0,-68 37 0,-65 34 0,167-98 0,-9 4 0,-65 21 0,71-28 0,1 3 0,0 0 0,-53 36 0,-25 14 0,-20-11 0,69-30 0,25-7 0,-59 39 0,3-3 0,-49 27 0,109-65 0,0 2 0,1 1 0,2 2 0,0 1 0,-37 34 0,69-55 0,0-1 0,0 1 0,0-1 0,-1 0 0,1 0 0,0 0 0,0 0 0,-1 0 0,1 0 0,-1 0 0,1 0 0,-1 0 0,1-1 0,-1 1 0,1 0 0,-1-1 0,1 0 0,-1 1 0,0-1 0,1 0 0,-1 0 0,0 0 0,1 0 0,-1 0 0,0 0 0,1 0 0,-1-1 0,0 1 0,1 0 0,-1-1 0,-1 0 0,-1-3 0,1 1 0,0-1 0,0 1 0,0-1 0,0 0 0,1 0 0,0 0 0,-1 0 0,1-1 0,-2-6 0,-2-10 0,1 0 0,0 0 0,1 0 0,2-1 0,0 1 0,1-1 0,3-25 0,1 107 0,3-1 0,15 64 0,-20-119 0,0 0 0,0 0 0,1 0 0,0 0 0,-1 0 0,1 0 0,1-1 0,-1 1 0,1-1 0,-1 1 0,1-1 0,0 0 0,0 0 0,0 0 0,1 0 0,-1-1 0,1 1 0,-1-1 0,1 0 0,0 0 0,0 0 0,0-1 0,0 1 0,0-1 0,0 0 0,5 1 0,13 1 0,-1 0 0,1-2 0,0 0 0,22-3 0,-10 1 0,209 12-1365,-203-7-5461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1:00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24575,'488'29'0,"-5"36"0,-35-4 0,567 58 0,-657-68 0,71 8 0,-14-13 0,447 57 0,-728-83 0,188 2 0,19-24 0,592 19 0,-629 21 0,-78-8 0,640 83 0,-413-57 0,-139-19 0,180 23 0,-261-16 0,-36-4 0,-133-28 0,99 33 0,31 6 0,-89-27 0,-64-13 0,-1-2 0,83 6 0,12-4 0,252 55 0,-354-58 0,46 18 0,-47-14 0,43 10 0,28-5 0,162 5 0,-133-14 0,-119-6 0,0 1 0,-1 0 0,1 0 0,23 11 0,-22-8 0,0-1 0,1-1 0,22 5 0,9 0 0,0 1 0,50 19 0,-13-3 0,-41-12 0,0 2 0,-1 1 0,42 27 0,-81-43 0,25 11 0,1 0 0,41 11 0,-41-15 0,0 1 0,40 21 0,-31-13 0,49 17 0,-1 0 0,-83-33 0,0 0 0,0 0 0,0 0 0,0 0 0,-1 0 0,1 0 0,0-1 0,0 1 0,0-1 0,1 0 0,-1 1 0,0-1 0,0 0 0,0 0 0,0 0 0,0 0 0,0-1 0,0 1 0,0 0 0,0-1 0,0 0 0,0 1 0,0-1 0,0 0 0,0 0 0,0 0 0,2-2 0,-2 0 0,-1 1 0,0-1 0,1 0 0,-1 0 0,0 1 0,0-1 0,-1 0 0,1 0 0,0 0 0,-1 0 0,0 0 0,0 0 0,0 0 0,0 0 0,0 0 0,-1 0 0,1 0 0,-2-5 0,-10-63 0,2 0 0,4 0 0,4-90 0,1 195 0,1 1 0,2-1 0,1 0 0,2 0 0,1 0 0,12 38 0,-12-56 0,-3-9 0,0 1 0,-1 0 0,1 0 0,-2 0 0,1 0 0,0 13 0,-2-18 0,-1 1 0,1-1 0,-1 0 0,0 0 0,0 0 0,0 0 0,0 0 0,0 0 0,-1 0 0,0 0 0,1 0 0,-1 0 0,0-1 0,0 1 0,0-1 0,-1 0 0,1 1 0,-1-1 0,1 0 0,-1-1 0,-3 3 0,-43 24 0,0-2 0,-87 32 0,13-7 0,104-43-94,-209 90-1177,166-77-5555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dd93c983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dd93c983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 dirty="0">
                <a:solidFill>
                  <a:schemeClr val="dk1"/>
                </a:solidFill>
              </a:rPr>
              <a:t>What ideas do you have? Type them into the chat!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87571e53b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87571e53b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40629"/>
                </a:solidFill>
              </a:rPr>
              <a:t>CAREFUL- if you do not stop the running debugger, you can have multiple instances running and the debugger variables you see might be from a different running </a:t>
            </a:r>
            <a:endParaRPr sz="1800">
              <a:solidFill>
                <a:srgbClr val="8406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spend time on this if you want to show the </a:t>
            </a:r>
            <a:r>
              <a:rPr lang="en-US" dirty="0" err="1"/>
              <a:t>DebugMeTest</a:t>
            </a:r>
            <a:r>
              <a:rPr lang="en-US" dirty="0"/>
              <a:t> examples,</a:t>
            </a:r>
            <a:r>
              <a:rPr lang="en-US" baseline="0" dirty="0"/>
              <a:t> in particular the final test which you can use to demonstrate this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8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uppercaseIfExclaimation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ends up showing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25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/>
              <a:t>isArrayDoubled</a:t>
            </a:r>
            <a:r>
              <a:rPr lang="en-US" i="1" dirty="0"/>
              <a:t> </a:t>
            </a:r>
            <a:r>
              <a:rPr lang="en-US" i="0" dirty="0"/>
              <a:t> is a good example where the .equals comparison </a:t>
            </a:r>
          </a:p>
          <a:p>
            <a:r>
              <a:rPr lang="en-US" i="0" dirty="0"/>
              <a:t>fails because it is not implemented properly in the default .equals method.</a:t>
            </a:r>
          </a:p>
          <a:p>
            <a:r>
              <a:rPr lang="en-US" i="0" dirty="0"/>
              <a:t>Without using the debugger, it could be pretty hard to track down the</a:t>
            </a:r>
          </a:p>
          <a:p>
            <a:r>
              <a:rPr lang="en-US" i="0" dirty="0"/>
              <a:t>specific problem that is occurring.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7571e53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7571e53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7571e53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7571e53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48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141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21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87571e53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87571e53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220 memes via email this week and maybe I’ll add it to the slide deck next week...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87571e53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87571e53b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[Demonstrate the techniques in Eclipse by solving a problem or two from </a:t>
            </a:r>
            <a:r>
              <a:rPr lang="en-US" sz="1200" dirty="0" err="1">
                <a:latin typeface="+mn-lt"/>
                <a:ea typeface="Calibri"/>
                <a:cs typeface="Calibri"/>
                <a:sym typeface="Calibri"/>
              </a:rPr>
              <a:t>DebugMeTest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together, give them time to answer the quiz question, then have them complete </a:t>
            </a:r>
            <a:r>
              <a:rPr lang="en-US" sz="1200" dirty="0" err="1">
                <a:latin typeface="+mn-lt"/>
                <a:ea typeface="Calibri"/>
                <a:cs typeface="Calibri"/>
                <a:sym typeface="Calibri"/>
              </a:rPr>
              <a:t>DebugMeTest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.]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[You can also point them to 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WhackABug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to get more practice when running a Java Application instead of JUnit)]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DebugMeTest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make sure to demo: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uppercaseIfExclaimation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which ends up showing</a:t>
            </a:r>
            <a:r>
              <a: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8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gotcha</a:t>
            </a:r>
            <a:r>
              <a: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“string are immutable” in two slides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855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87571e5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87571e53b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40629"/>
                </a:solidFill>
              </a:rPr>
              <a:t>CAREFUL- if you do not stop the running debugger, you can have multiple instances running and the debugger variables you see might be from a different running </a:t>
            </a:r>
            <a:endParaRPr sz="1800">
              <a:solidFill>
                <a:srgbClr val="8406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78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customXml" Target="../ink/ink1.xml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inite_monkey_theor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Miscellaneous – Debugging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Debugger &amp; JUnit Tests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34B81-F8A8-773E-D5FA-B05995AF6537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PracticeObjectIntroAndMiscSolution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/>
        </p:nvSpPr>
        <p:spPr>
          <a:xfrm>
            <a:off x="4738400" y="3985575"/>
            <a:ext cx="1158000" cy="778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Into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method</a:t>
            </a:r>
            <a:endParaRPr sz="1600"/>
          </a:p>
        </p:txBody>
      </p:sp>
      <p:sp>
        <p:nvSpPr>
          <p:cNvPr id="138" name="Google Shape;138;p27"/>
          <p:cNvSpPr txBox="1"/>
          <p:nvPr/>
        </p:nvSpPr>
        <p:spPr>
          <a:xfrm>
            <a:off x="189650" y="4165575"/>
            <a:ext cx="1384500" cy="1513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Resume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(until next break point or complete)</a:t>
            </a:r>
            <a:endParaRPr sz="1600"/>
          </a:p>
        </p:txBody>
      </p:sp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141350" y="919625"/>
            <a:ext cx="89286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Debugger Controls Up Close</a:t>
            </a:r>
            <a:endParaRPr sz="2400">
              <a:solidFill>
                <a:srgbClr val="840629"/>
              </a:solidFill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64" y="1924439"/>
            <a:ext cx="5436825" cy="9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1709475" y="4165575"/>
            <a:ext cx="1158000" cy="534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Suspend</a:t>
            </a:r>
            <a:endParaRPr sz="1600"/>
          </a:p>
        </p:txBody>
      </p:sp>
      <p:sp>
        <p:nvSpPr>
          <p:cNvPr id="142" name="Google Shape;142;p27"/>
          <p:cNvSpPr txBox="1"/>
          <p:nvPr/>
        </p:nvSpPr>
        <p:spPr>
          <a:xfrm>
            <a:off x="3111100" y="4165575"/>
            <a:ext cx="1158000" cy="534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Terminate</a:t>
            </a:r>
            <a:endParaRPr sz="1600"/>
          </a:p>
        </p:txBody>
      </p:sp>
      <p:sp>
        <p:nvSpPr>
          <p:cNvPr id="143" name="Google Shape;143;p27"/>
          <p:cNvSpPr txBox="1"/>
          <p:nvPr/>
        </p:nvSpPr>
        <p:spPr>
          <a:xfrm>
            <a:off x="5996650" y="3985575"/>
            <a:ext cx="1158000" cy="778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Over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method</a:t>
            </a:r>
            <a:endParaRPr sz="1600"/>
          </a:p>
        </p:txBody>
      </p:sp>
      <p:sp>
        <p:nvSpPr>
          <p:cNvPr id="144" name="Google Shape;144;p27"/>
          <p:cNvSpPr txBox="1"/>
          <p:nvPr/>
        </p:nvSpPr>
        <p:spPr>
          <a:xfrm>
            <a:off x="7332350" y="4024275"/>
            <a:ext cx="1347300" cy="870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Return (Out)</a:t>
            </a:r>
            <a:endParaRPr sz="1600"/>
          </a:p>
        </p:txBody>
      </p:sp>
      <p:cxnSp>
        <p:nvCxnSpPr>
          <p:cNvPr id="145" name="Google Shape;145;p27"/>
          <p:cNvCxnSpPr/>
          <p:nvPr/>
        </p:nvCxnSpPr>
        <p:spPr>
          <a:xfrm rot="10800000" flipH="1">
            <a:off x="835875" y="2850375"/>
            <a:ext cx="1080000" cy="1315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7"/>
          <p:cNvCxnSpPr>
            <a:stCxn id="142" idx="0"/>
          </p:cNvCxnSpPr>
          <p:nvPr/>
        </p:nvCxnSpPr>
        <p:spPr>
          <a:xfrm rot="10800000">
            <a:off x="3639100" y="2721675"/>
            <a:ext cx="51000" cy="144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7"/>
          <p:cNvCxnSpPr>
            <a:stCxn id="141" idx="0"/>
          </p:cNvCxnSpPr>
          <p:nvPr/>
        </p:nvCxnSpPr>
        <p:spPr>
          <a:xfrm rot="10800000" flipH="1">
            <a:off x="2288475" y="2824575"/>
            <a:ext cx="579000" cy="1341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7"/>
          <p:cNvCxnSpPr>
            <a:stCxn id="137" idx="0"/>
          </p:cNvCxnSpPr>
          <p:nvPr/>
        </p:nvCxnSpPr>
        <p:spPr>
          <a:xfrm rot="10800000">
            <a:off x="5027900" y="2811675"/>
            <a:ext cx="289500" cy="117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7"/>
          <p:cNvCxnSpPr>
            <a:stCxn id="143" idx="0"/>
          </p:cNvCxnSpPr>
          <p:nvPr/>
        </p:nvCxnSpPr>
        <p:spPr>
          <a:xfrm rot="10800000">
            <a:off x="5767450" y="2666175"/>
            <a:ext cx="808200" cy="1319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7"/>
          <p:cNvCxnSpPr>
            <a:stCxn id="144" idx="0"/>
          </p:cNvCxnSpPr>
          <p:nvPr/>
        </p:nvCxnSpPr>
        <p:spPr>
          <a:xfrm rot="10800000">
            <a:off x="6621500" y="2740575"/>
            <a:ext cx="1384500" cy="12837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650" y="1873100"/>
            <a:ext cx="3088000" cy="147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6"/>
          <p:cNvCxnSpPr>
            <a:stCxn id="126" idx="0"/>
          </p:cNvCxnSpPr>
          <p:nvPr/>
        </p:nvCxnSpPr>
        <p:spPr>
          <a:xfrm rot="10800000">
            <a:off x="6082100" y="2670450"/>
            <a:ext cx="1337400" cy="1526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26"/>
          <p:cNvSpPr txBox="1"/>
          <p:nvPr/>
        </p:nvSpPr>
        <p:spPr>
          <a:xfrm>
            <a:off x="6249350" y="4196850"/>
            <a:ext cx="2340300" cy="7332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Indicates that the program is still running</a:t>
            </a:r>
            <a:endParaRPr sz="1600"/>
          </a:p>
        </p:txBody>
      </p:sp>
      <p:sp>
        <p:nvSpPr>
          <p:cNvPr id="127" name="Google Shape;127;p26"/>
          <p:cNvSpPr txBox="1"/>
          <p:nvPr/>
        </p:nvSpPr>
        <p:spPr>
          <a:xfrm>
            <a:off x="320725" y="3756000"/>
            <a:ext cx="2803200" cy="16149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Even after you click the red STOP SQUARE, if you ran it multiple times before, you have to repeatedly clear it (or restart Eclipse)</a:t>
            </a:r>
            <a:endParaRPr sz="1600"/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01" y="1975950"/>
            <a:ext cx="3988125" cy="8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5588" y="4196850"/>
            <a:ext cx="1562100" cy="1524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0" name="Google Shape;130;p26"/>
          <p:cNvCxnSpPr/>
          <p:nvPr/>
        </p:nvCxnSpPr>
        <p:spPr>
          <a:xfrm rot="10800000" flipH="1">
            <a:off x="1183000" y="2580125"/>
            <a:ext cx="38700" cy="1183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6"/>
          <p:cNvCxnSpPr>
            <a:endCxn id="129" idx="1"/>
          </p:cNvCxnSpPr>
          <p:nvPr/>
        </p:nvCxnSpPr>
        <p:spPr>
          <a:xfrm>
            <a:off x="2918888" y="4804950"/>
            <a:ext cx="986700" cy="15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141350" y="919625"/>
            <a:ext cx="89286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ALWAYS (1) </a:t>
            </a:r>
            <a:r>
              <a:rPr lang="en" sz="2400" u="sng">
                <a:solidFill>
                  <a:srgbClr val="840629"/>
                </a:solidFill>
              </a:rPr>
              <a:t>stop</a:t>
            </a:r>
            <a:r>
              <a:rPr lang="en" sz="2400">
                <a:solidFill>
                  <a:srgbClr val="840629"/>
                </a:solidFill>
              </a:rPr>
              <a:t> the debugger AND (2) </a:t>
            </a:r>
            <a:r>
              <a:rPr lang="en" sz="2400" u="sng">
                <a:solidFill>
                  <a:srgbClr val="840629"/>
                </a:solidFill>
              </a:rPr>
              <a:t>clear</a:t>
            </a:r>
            <a:r>
              <a:rPr lang="en" sz="2400">
                <a:solidFill>
                  <a:srgbClr val="840629"/>
                </a:solidFill>
              </a:rPr>
              <a:t> it when done!</a:t>
            </a:r>
            <a:endParaRPr sz="2400">
              <a:solidFill>
                <a:srgbClr val="84062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78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Very useful when an exception is happening but you don’t know where or why</a:t>
            </a:r>
          </a:p>
          <a:p>
            <a:r>
              <a:rPr lang="en-US" dirty="0"/>
              <a:t>Exception Tab</a:t>
            </a:r>
          </a:p>
          <a:p>
            <a:r>
              <a:rPr lang="en-US" dirty="0"/>
              <a:t>Exclamation point button</a:t>
            </a:r>
          </a:p>
          <a:p>
            <a:r>
              <a:rPr lang="en-US" dirty="0"/>
              <a:t>Find the exception type you want</a:t>
            </a:r>
          </a:p>
          <a:p>
            <a:r>
              <a:rPr lang="en-US" dirty="0"/>
              <a:t>Add a breakpoint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9740"/>
          <a:stretch/>
        </p:blipFill>
        <p:spPr>
          <a:xfrm>
            <a:off x="176869" y="4599549"/>
            <a:ext cx="8509931" cy="2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1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1770"/>
          </a:xfrm>
        </p:spPr>
        <p:txBody>
          <a:bodyPr/>
          <a:lstStyle/>
          <a:p>
            <a:r>
              <a:rPr lang="en-US" dirty="0"/>
              <a:t>Interpreting a JUnit Test Failure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E5397F3-8D2F-904C-8EC3-781843287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807" y="868495"/>
            <a:ext cx="8435568" cy="5989505"/>
          </a:xfrm>
        </p:spPr>
      </p:pic>
    </p:spTree>
    <p:extLst>
      <p:ext uri="{BB962C8B-B14F-4D97-AF65-F5344CB8AC3E}">
        <p14:creationId xmlns:p14="http://schemas.microsoft.com/office/powerpoint/2010/main" val="140478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</a:t>
            </a:r>
            <a:r>
              <a:rPr lang="en-US" dirty="0" err="1"/>
              <a:t>gotcha</a:t>
            </a:r>
            <a:r>
              <a:rPr lang="en-US" dirty="0"/>
              <a:t>: Strings in java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8042" cy="4525963"/>
          </a:xfrm>
        </p:spPr>
        <p:txBody>
          <a:bodyPr/>
          <a:lstStyle/>
          <a:p>
            <a:r>
              <a:rPr lang="en-US" dirty="0"/>
              <a:t>No method on the string class will </a:t>
            </a:r>
            <a:r>
              <a:rPr lang="en-US" b="1" i="1" dirty="0"/>
              <a:t>modify</a:t>
            </a:r>
            <a:r>
              <a:rPr lang="en-US" dirty="0"/>
              <a:t> the content of a String variable</a:t>
            </a:r>
          </a:p>
          <a:p>
            <a:r>
              <a:rPr lang="en-US" dirty="0"/>
              <a:t>All methods instead </a:t>
            </a:r>
            <a:r>
              <a:rPr lang="en-US" b="1" i="1" dirty="0"/>
              <a:t>return</a:t>
            </a:r>
            <a:r>
              <a:rPr lang="en-US" dirty="0"/>
              <a:t> a reference to a new String object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newSentence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sentence.toUpperCase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0567E-A284-DA45-84C8-2E97F57399C5}"/>
              </a:ext>
            </a:extLst>
          </p:cNvPr>
          <p:cNvSpPr txBox="1"/>
          <p:nvPr/>
        </p:nvSpPr>
        <p:spPr>
          <a:xfrm>
            <a:off x="3574473" y="4690753"/>
            <a:ext cx="435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a new String variable</a:t>
            </a:r>
          </a:p>
          <a:p>
            <a:r>
              <a:rPr lang="en-US" dirty="0"/>
              <a:t>Have new variable </a:t>
            </a:r>
            <a:r>
              <a:rPr lang="en-US" i="1" dirty="0"/>
              <a:t>catch</a:t>
            </a:r>
            <a:r>
              <a:rPr lang="en-US" dirty="0"/>
              <a:t> the returned String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1B56161-2CD4-2749-A29F-5B591F4B79E2}"/>
              </a:ext>
            </a:extLst>
          </p:cNvPr>
          <p:cNvSpPr/>
          <p:nvPr/>
        </p:nvSpPr>
        <p:spPr>
          <a:xfrm>
            <a:off x="2600696" y="4322618"/>
            <a:ext cx="938150" cy="785672"/>
          </a:xfrm>
          <a:custGeom>
            <a:avLst/>
            <a:gdLst>
              <a:gd name="connsiteX0" fmla="*/ 938150 w 938150"/>
              <a:gd name="connsiteY0" fmla="*/ 748146 h 785672"/>
              <a:gd name="connsiteX1" fmla="*/ 308758 w 938150"/>
              <a:gd name="connsiteY1" fmla="*/ 700644 h 785672"/>
              <a:gd name="connsiteX2" fmla="*/ 0 w 938150"/>
              <a:gd name="connsiteY2" fmla="*/ 0 h 78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150" h="785672">
                <a:moveTo>
                  <a:pt x="938150" y="748146"/>
                </a:moveTo>
                <a:cubicBezTo>
                  <a:pt x="701633" y="786740"/>
                  <a:pt x="465116" y="825335"/>
                  <a:pt x="308758" y="700644"/>
                </a:cubicBezTo>
                <a:cubicBezTo>
                  <a:pt x="152400" y="575953"/>
                  <a:pt x="76200" y="287976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3643A2-C2F9-0341-A5FB-FC645440D0B8}"/>
              </a:ext>
            </a:extLst>
          </p:cNvPr>
          <p:cNvSpPr/>
          <p:nvPr/>
        </p:nvSpPr>
        <p:spPr>
          <a:xfrm>
            <a:off x="3538847" y="4702629"/>
            <a:ext cx="4239491" cy="60564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6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2751-43FE-4DEE-ADCD-1D74BB78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110BD-6BE3-8806-EBC7-7EAF0660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7071"/>
            <a:ext cx="3844413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Try to use the debugger to find the bug in </a:t>
            </a:r>
            <a:r>
              <a:rPr lang="en-US" i="1" dirty="0" err="1"/>
              <a:t>isArrayDoubled</a:t>
            </a:r>
            <a:endParaRPr lang="en-US" i="1" dirty="0"/>
          </a:p>
          <a:p>
            <a:r>
              <a:rPr lang="en-US" dirty="0"/>
              <a:t>If you have time, also </a:t>
            </a:r>
            <a:r>
              <a:rPr lang="en-US" i="1" dirty="0" err="1"/>
              <a:t>kPermutations</a:t>
            </a:r>
            <a:r>
              <a:rPr lang="en-US" dirty="0"/>
              <a:t> </a:t>
            </a:r>
          </a:p>
          <a:p>
            <a:r>
              <a:rPr lang="en-US" dirty="0"/>
              <a:t>You can also practice catching an Exception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990F0-373E-30C8-4DB3-027CA20CA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631" y="1818150"/>
            <a:ext cx="5284506" cy="20450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B924ED-D31E-E782-2ED4-2601F258673B}"/>
                  </a:ext>
                </a:extLst>
              </p14:cNvPr>
              <p14:cNvContentPartPr/>
              <p14:nvPr/>
            </p14:nvContentPartPr>
            <p14:xfrm>
              <a:off x="3165732" y="2625124"/>
              <a:ext cx="1480680" cy="596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B924ED-D31E-E782-2ED4-2601F25867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6732" y="2616124"/>
                <a:ext cx="14983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9CD02D-9E8D-660D-2DBF-81720D282FF1}"/>
                  </a:ext>
                </a:extLst>
              </p14:cNvPr>
              <p14:cNvContentPartPr/>
              <p14:nvPr/>
            </p14:nvContentPartPr>
            <p14:xfrm>
              <a:off x="3706452" y="2953804"/>
              <a:ext cx="949320" cy="1203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9CD02D-9E8D-660D-2DBF-81720D282F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7452" y="2945164"/>
                <a:ext cx="96696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426FBBE-2281-D31F-645B-58578A2C22A3}"/>
                  </a:ext>
                </a:extLst>
              </p14:cNvPr>
              <p14:cNvContentPartPr/>
              <p14:nvPr/>
            </p14:nvContentPartPr>
            <p14:xfrm>
              <a:off x="2585412" y="3342964"/>
              <a:ext cx="2050200" cy="2271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426FBBE-2281-D31F-645B-58578A2C22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76772" y="3333964"/>
                <a:ext cx="2067840" cy="22892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0C39248-2F65-3D16-2268-6FDF4DA449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609" y="5933796"/>
            <a:ext cx="8249801" cy="7525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BFC0BB-C1F3-77A0-F02D-8361BDC70A70}"/>
                  </a:ext>
                </a:extLst>
              </p14:cNvPr>
              <p14:cNvContentPartPr/>
              <p14:nvPr/>
            </p14:nvContentPartPr>
            <p14:xfrm>
              <a:off x="2132137" y="5594044"/>
              <a:ext cx="768600" cy="696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BFC0BB-C1F3-77A0-F02D-8361BDC70A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23137" y="5585044"/>
                <a:ext cx="78624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7642963-CC15-1B11-1E89-FDA89190CD9D}"/>
                  </a:ext>
                </a:extLst>
              </p14:cNvPr>
              <p14:cNvContentPartPr/>
              <p14:nvPr/>
            </p14:nvContentPartPr>
            <p14:xfrm>
              <a:off x="2831257" y="5614204"/>
              <a:ext cx="4493520" cy="733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7642963-CC15-1B11-1E89-FDA89190CD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22617" y="5605204"/>
                <a:ext cx="4511160" cy="7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94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CEF342-F65E-F740-5517-747A4D39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More Debugging Practice!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9AB21678-B358-4731-D097-005EC7B04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be called on a main method as well!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this for extra practice</a:t>
            </a:r>
          </a:p>
          <a:p>
            <a:pPr marL="0" indent="0">
              <a:buNone/>
            </a:pPr>
            <a:r>
              <a:rPr lang="en-US" dirty="0"/>
              <a:t>Set breakpoint on main</a:t>
            </a:r>
          </a:p>
          <a:p>
            <a:pPr marL="0" indent="0">
              <a:buNone/>
            </a:pPr>
            <a:r>
              <a:rPr lang="en-US" dirty="0"/>
              <a:t>method calls ( </a:t>
            </a:r>
            <a:r>
              <a:rPr lang="en-US" dirty="0">
                <a:latin typeface="Consolas" panose="020B0609020204030204" pitchFamily="49" charset="0"/>
              </a:rPr>
              <a:t>hasABug1()</a:t>
            </a:r>
            <a:r>
              <a:rPr lang="en-US" dirty="0"/>
              <a:t> ) and then step into methods to see what goes wrong!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8C874-E891-4308-1954-5CB5916E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3" y="2245891"/>
            <a:ext cx="7240010" cy="1676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234A6-369D-822E-9F5A-90421FF62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26" y="2767820"/>
            <a:ext cx="3621574" cy="2309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33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dirty="0">
                <a:solidFill>
                  <a:srgbClr val="840629"/>
                </a:solidFill>
              </a:rPr>
              <a:t>How to identify a problem in your code?</a:t>
            </a:r>
            <a:endParaRPr sz="2400" dirty="0">
              <a:solidFill>
                <a:srgbClr val="840629"/>
              </a:solidFill>
            </a:endParaRPr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32657" y="817200"/>
            <a:ext cx="8802900" cy="406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When you run your code, and you do not pass all the tests...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dirty="0"/>
              <a:t>What can you do?</a:t>
            </a:r>
            <a:endParaRPr sz="2400" dirty="0"/>
          </a:p>
          <a:p>
            <a:pPr indent="-361950">
              <a:buSzPts val="2100"/>
            </a:pPr>
            <a:r>
              <a:rPr lang="en" sz="2400" dirty="0"/>
              <a:t>Try re-running the exact same code 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Do miracles happen for you? </a:t>
            </a:r>
            <a:r>
              <a:rPr lang="en" sz="2400" dirty="0">
                <a:solidFill>
                  <a:srgbClr val="FFFFFF"/>
                </a:solidFill>
              </a:rPr>
              <a:t>(...It’s OK we have all done it...)</a:t>
            </a:r>
            <a:endParaRPr sz="2400" dirty="0">
              <a:solidFill>
                <a:srgbClr val="FFFFFF"/>
              </a:solidFill>
            </a:endParaRPr>
          </a:p>
          <a:p>
            <a:pPr indent="-361950">
              <a:spcBef>
                <a:spcPts val="0"/>
              </a:spcBef>
              <a:buSzPts val="2100"/>
            </a:pPr>
            <a:r>
              <a:rPr lang="en" sz="2400" dirty="0"/>
              <a:t>Try changing code randomly and see if it helps? 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(do you like the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Infinite monkey theorem</a:t>
            </a:r>
            <a:r>
              <a:rPr lang="en" sz="2400" dirty="0"/>
              <a:t>? -&gt;)</a:t>
            </a:r>
            <a:endParaRPr sz="2400"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400" dirty="0"/>
              <a:t>Try to think through through the code and see what goes wrong?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This is HARD! But tracing out on paper can be very helpful!</a:t>
            </a:r>
            <a:endParaRPr sz="2400" dirty="0"/>
          </a:p>
          <a:p>
            <a:pPr marL="0" indent="0">
              <a:buNone/>
            </a:pPr>
            <a:r>
              <a:rPr lang="en" sz="2400" dirty="0"/>
              <a:t>There are better, more powerful and </a:t>
            </a:r>
            <a:r>
              <a:rPr lang="en" sz="2400" b="1" i="1" dirty="0"/>
              <a:t>much FASTER</a:t>
            </a:r>
            <a:r>
              <a:rPr lang="en" sz="2400" dirty="0"/>
              <a:t> approaches</a:t>
            </a:r>
            <a:endParaRPr sz="2400" dirty="0"/>
          </a:p>
          <a:p>
            <a:pPr marL="0" indent="0">
              <a:buNone/>
            </a:pPr>
            <a:endParaRPr sz="2400" b="1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000" dirty="0"/>
          </a:p>
        </p:txBody>
      </p:sp>
      <p:pic>
        <p:nvPicPr>
          <p:cNvPr id="91" name="Google Shape;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022" y="1887593"/>
            <a:ext cx="2327550" cy="18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10886" y="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 dirty="0">
                <a:solidFill>
                  <a:srgbClr val="840629"/>
                </a:solidFill>
              </a:rPr>
              <a:t>How to identify a problem in your code?</a:t>
            </a:r>
            <a:endParaRPr sz="2400" dirty="0">
              <a:solidFill>
                <a:srgbClr val="840629"/>
              </a:solidFill>
            </a:endParaRP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067800" cy="406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800" b="1" i="1" dirty="0"/>
              <a:t>Better, more powerful and much FASTER approaches</a:t>
            </a:r>
            <a:endParaRPr sz="2800" b="1" i="1" dirty="0"/>
          </a:p>
          <a:p>
            <a:pPr indent="-361950">
              <a:buSzPts val="2100"/>
            </a:pPr>
            <a:r>
              <a:rPr lang="en" sz="2800" b="1" u="sng" dirty="0"/>
              <a:t>Read the error messages</a:t>
            </a:r>
            <a:r>
              <a:rPr lang="en" sz="2800" dirty="0"/>
              <a:t> when there are test cases</a:t>
            </a:r>
            <a:endParaRPr sz="2800" dirty="0"/>
          </a:p>
          <a:p>
            <a:pPr lvl="1" indent="-361950">
              <a:buSzPts val="2100"/>
            </a:pPr>
            <a:r>
              <a:rPr lang="en" dirty="0"/>
              <a:t>Examples of errors? How do we see them?</a:t>
            </a:r>
            <a:endParaRPr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800" b="1" u="sng" dirty="0"/>
              <a:t>Examine the test cases</a:t>
            </a:r>
            <a:r>
              <a:rPr lang="en" sz="2800" dirty="0"/>
              <a:t> that fail</a:t>
            </a:r>
            <a:endParaRPr sz="2800" dirty="0"/>
          </a:p>
          <a:p>
            <a:pPr lvl="1" indent="-361950">
              <a:buSzPts val="2100"/>
            </a:pPr>
            <a:r>
              <a:rPr lang="en" dirty="0"/>
              <a:t>What is the </a:t>
            </a:r>
            <a:r>
              <a:rPr lang="en" b="1" dirty="0"/>
              <a:t>INPUT</a:t>
            </a:r>
            <a:r>
              <a:rPr lang="en" dirty="0"/>
              <a:t>? What </a:t>
            </a:r>
            <a:r>
              <a:rPr lang="en" b="1" i="1" dirty="0"/>
              <a:t>SHOULD</a:t>
            </a:r>
            <a:r>
              <a:rPr lang="en" dirty="0"/>
              <a:t> the output be?</a:t>
            </a:r>
            <a:endParaRPr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800" b="1" u="sng" dirty="0"/>
              <a:t>“When in doubt, print it out!”</a:t>
            </a:r>
            <a:r>
              <a:rPr lang="en" sz="2800" dirty="0"/>
              <a:t> </a:t>
            </a:r>
            <a:r>
              <a:rPr lang="en-US" sz="2800" dirty="0"/>
              <a:t> 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myVar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 " +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myVar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);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Arrays.toString( arr) 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Classes? -&gt; obj.toString() 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indent="-361950">
              <a:spcBef>
                <a:spcPts val="0"/>
              </a:spcBef>
              <a:buSzPts val="2100"/>
            </a:pPr>
            <a:r>
              <a:rPr lang="en" sz="2800" dirty="0"/>
              <a:t>For the love of Java... </a:t>
            </a:r>
            <a:r>
              <a:rPr lang="en" sz="2800" b="1" u="sng" dirty="0"/>
              <a:t>Use the Debugger</a:t>
            </a:r>
            <a:r>
              <a:rPr lang="en" sz="2800" dirty="0"/>
              <a:t>!</a:t>
            </a:r>
            <a:endParaRPr sz="2800" dirty="0"/>
          </a:p>
          <a:p>
            <a:pPr lvl="1" indent="-361950">
              <a:buSzPts val="2100"/>
            </a:pPr>
            <a:r>
              <a:rPr lang="en" b="1" dirty="0"/>
              <a:t>no code modification/commenting required!</a:t>
            </a:r>
            <a:endParaRPr b="1" dirty="0"/>
          </a:p>
          <a:p>
            <a:pPr marL="0" indent="0"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10886" y="0"/>
            <a:ext cx="4230615" cy="15310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ctr"/>
            <a:r>
              <a:rPr lang="en" sz="2800" dirty="0">
                <a:solidFill>
                  <a:srgbClr val="840629"/>
                </a:solidFill>
              </a:rPr>
              <a:t>How to identify a problem </a:t>
            </a:r>
            <a:br>
              <a:rPr lang="en" sz="2800" dirty="0">
                <a:solidFill>
                  <a:srgbClr val="840629"/>
                </a:solidFill>
              </a:rPr>
            </a:br>
            <a:r>
              <a:rPr lang="en" sz="2800" dirty="0">
                <a:solidFill>
                  <a:srgbClr val="840629"/>
                </a:solidFill>
              </a:rPr>
              <a:t>in your code?</a:t>
            </a:r>
            <a:endParaRPr sz="2800" dirty="0">
              <a:solidFill>
                <a:srgbClr val="840629"/>
              </a:solidFill>
            </a:endParaRPr>
          </a:p>
        </p:txBody>
      </p:sp>
      <p:pic>
        <p:nvPicPr>
          <p:cNvPr id="2" name="Google Shape;103;p24">
            <a:extLst>
              <a:ext uri="{FF2B5EF4-FFF2-40B4-BE49-F238E27FC236}">
                <a16:creationId xmlns:a16="http://schemas.microsoft.com/office/drawing/2014/main" id="{58A31A05-6657-25BA-6BC6-F613D92D69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01" y="0"/>
            <a:ext cx="48916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2;p24">
            <a:extLst>
              <a:ext uri="{FF2B5EF4-FFF2-40B4-BE49-F238E27FC236}">
                <a16:creationId xmlns:a16="http://schemas.microsoft.com/office/drawing/2014/main" id="{212C8FFD-F753-491A-C64C-791724D4454D}"/>
              </a:ext>
            </a:extLst>
          </p:cNvPr>
          <p:cNvSpPr txBox="1">
            <a:spLocks/>
          </p:cNvSpPr>
          <p:nvPr/>
        </p:nvSpPr>
        <p:spPr>
          <a:xfrm>
            <a:off x="-75807" y="4913748"/>
            <a:ext cx="4404000" cy="15356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kern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840629"/>
                </a:solidFill>
              </a:rPr>
              <a:t>Want to make your own CSSE220 meme? Send it to me this week!</a:t>
            </a:r>
          </a:p>
        </p:txBody>
      </p:sp>
    </p:spTree>
    <p:extLst>
      <p:ext uri="{BB962C8B-B14F-4D97-AF65-F5344CB8AC3E}">
        <p14:creationId xmlns:p14="http://schemas.microsoft.com/office/powerpoint/2010/main" val="195457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200" y="5072332"/>
            <a:ext cx="8229600" cy="1337094"/>
          </a:xfrm>
          <a:prstGeom prst="rect">
            <a:avLst/>
          </a:prstGeom>
        </p:spPr>
        <p:txBody>
          <a:bodyPr/>
          <a:lstStyle/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900" dirty="0"/>
              <a:t>Set a breakpoint on the line where a </a:t>
            </a:r>
            <a:r>
              <a:rPr lang="en-US" sz="2900" u="sng" dirty="0"/>
              <a:t>test case fails</a:t>
            </a:r>
            <a:r>
              <a:rPr lang="en-US" sz="2900" dirty="0"/>
              <a:t>!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900" dirty="0"/>
              <a:t>Then you can pause the execution of the program and </a:t>
            </a:r>
            <a:r>
              <a:rPr lang="en-US" sz="2900" u="sng" dirty="0"/>
              <a:t>WATCH</a:t>
            </a:r>
            <a:r>
              <a:rPr lang="en-US" sz="2900" dirty="0"/>
              <a:t> what goes wrong.</a:t>
            </a:r>
            <a:endParaRPr sz="2900" dirty="0"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188141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400" dirty="0"/>
              <a:t>Setting Breakpoint</a:t>
            </a:r>
            <a:endParaRPr sz="44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B711E5-5E8F-8C41-9E08-C3705187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4942"/>
            <a:ext cx="9144000" cy="27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1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81584" y="1"/>
            <a:ext cx="8229600" cy="6827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4400" dirty="0"/>
              <a:t>Running in Debug Mode</a:t>
            </a:r>
            <a:endParaRPr sz="4400" dirty="0"/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5805A82-B52F-0B42-A535-946683B08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66" y="658368"/>
            <a:ext cx="6247281" cy="60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5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526262" y="40860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4400" dirty="0">
                <a:solidFill>
                  <a:srgbClr val="840629"/>
                </a:solidFill>
              </a:rPr>
              <a:t>Scary first steps…</a:t>
            </a:r>
            <a:endParaRPr sz="4400" dirty="0">
              <a:solidFill>
                <a:srgbClr val="840629"/>
              </a:solidFill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826" y="6094583"/>
            <a:ext cx="7596971" cy="5004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Google Shape;1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081" y="1380520"/>
            <a:ext cx="7449384" cy="3088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814132-11B9-FE50-E133-2A9B466B3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34" y="4610260"/>
            <a:ext cx="7591200" cy="11874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35B4A-1EDD-F0AD-B8BE-2FA453448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85187"/>
            <a:ext cx="959957" cy="9599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49550" y="919625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The Debugger Up Close</a:t>
            </a:r>
            <a:endParaRPr sz="2400">
              <a:solidFill>
                <a:srgbClr val="840629"/>
              </a:solidFill>
            </a:endParaRPr>
          </a:p>
        </p:txBody>
      </p:sp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325" y="1842951"/>
            <a:ext cx="4548200" cy="92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5"/>
          <p:cNvCxnSpPr/>
          <p:nvPr/>
        </p:nvCxnSpPr>
        <p:spPr>
          <a:xfrm rot="10800000" flipH="1">
            <a:off x="6763700" y="2644725"/>
            <a:ext cx="1028700" cy="1182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25"/>
          <p:cNvCxnSpPr/>
          <p:nvPr/>
        </p:nvCxnSpPr>
        <p:spPr>
          <a:xfrm rot="10800000">
            <a:off x="8461025" y="2644650"/>
            <a:ext cx="12900" cy="2044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25"/>
          <p:cNvSpPr txBox="1"/>
          <p:nvPr/>
        </p:nvSpPr>
        <p:spPr>
          <a:xfrm>
            <a:off x="5452100" y="3763325"/>
            <a:ext cx="1684500" cy="398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/>
              <a:t>Java Perspective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7075500" y="4689150"/>
            <a:ext cx="2068500" cy="398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/>
              <a:t>Debugging Perspective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1F24A-0E5A-CAAF-ABE5-05B1BE609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9" y="2104252"/>
            <a:ext cx="3515216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73392-1C9E-E3CF-D777-F000F2139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09" y="3804260"/>
            <a:ext cx="4220164" cy="1438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Debugging Java programs in Eclipse: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lang="en-US" sz="2500" dirty="0"/>
              <a:t>Set a breakpoint where you want to start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lang="en-US"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Launch using the </a:t>
            </a:r>
            <a:r>
              <a:rPr lang="en-US" sz="2500" dirty="0"/>
              <a:t>bug icon</a:t>
            </a:r>
            <a:endParaRPr sz="2500" dirty="0"/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Single stepping: </a:t>
            </a:r>
            <a:r>
              <a:rPr sz="2500" i="1" dirty="0"/>
              <a:t>step over </a:t>
            </a:r>
            <a:r>
              <a:rPr sz="2500" dirty="0"/>
              <a:t>and </a:t>
            </a:r>
            <a:r>
              <a:rPr sz="2500" i="1" dirty="0"/>
              <a:t>step into</a:t>
            </a: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sz="2500" i="1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Inspecting variables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sz="2900" dirty="0"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188141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Debugging—Demo</a:t>
            </a:r>
          </a:p>
        </p:txBody>
      </p:sp>
      <p:pic>
        <p:nvPicPr>
          <p:cNvPr id="1026" name="Picture 2" descr="Image result for step over debu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609" y="4088262"/>
            <a:ext cx="4948191" cy="23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7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B07C09-FF92-4115-A3C4-DCD45D83FC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EBDBBA-925D-4342-9C69-C51A740C4A59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9ddb764-415a-4c38-83b7-908be6382bea"/>
  </ds:schemaRefs>
</ds:datastoreItem>
</file>

<file path=customXml/itemProps3.xml><?xml version="1.0" encoding="utf-8"?>
<ds:datastoreItem xmlns:ds="http://schemas.openxmlformats.org/officeDocument/2006/customXml" ds:itemID="{00C38785-47E6-49BC-BFEC-57787567C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10246</TotalTime>
  <Words>802</Words>
  <Application>Microsoft Office PowerPoint</Application>
  <PresentationFormat>On-screen Show (4:3)</PresentationFormat>
  <Paragraphs>105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Verdana</vt:lpstr>
      <vt:lpstr>Wingdings 3</vt:lpstr>
      <vt:lpstr>Office Theme</vt:lpstr>
      <vt:lpstr>Miscellaneous – Debugging</vt:lpstr>
      <vt:lpstr>How to identify a problem in your code?</vt:lpstr>
      <vt:lpstr>How to identify a problem in your code?</vt:lpstr>
      <vt:lpstr>How to identify a problem  in your code?</vt:lpstr>
      <vt:lpstr>Setting Breakpoint</vt:lpstr>
      <vt:lpstr>Running in Debug Mode</vt:lpstr>
      <vt:lpstr>Scary first steps…</vt:lpstr>
      <vt:lpstr>The Debugger Up Close</vt:lpstr>
      <vt:lpstr>Debugging—Demo</vt:lpstr>
      <vt:lpstr>Debugger Controls Up Close</vt:lpstr>
      <vt:lpstr>ALWAYS (1) stop the debugger AND (2) clear it when done!</vt:lpstr>
      <vt:lpstr>Exception Breakpoint</vt:lpstr>
      <vt:lpstr>Interpreting a JUnit Test Failure</vt:lpstr>
      <vt:lpstr>Important gotcha: Strings in java are immutable</vt:lpstr>
      <vt:lpstr>Debugging Practice!</vt:lpstr>
      <vt:lpstr>More Debugging Practice!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Yoder, Jason</cp:lastModifiedBy>
  <cp:revision>76</cp:revision>
  <dcterms:created xsi:type="dcterms:W3CDTF">2016-08-30T15:29:41Z</dcterms:created>
  <dcterms:modified xsi:type="dcterms:W3CDTF">2022-12-04T23:51:02Z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4400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