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27"/>
  </p:notesMasterIdLst>
  <p:handoutMasterIdLst>
    <p:handoutMasterId r:id="rId28"/>
  </p:handoutMasterIdLst>
  <p:sldIdLst>
    <p:sldId id="300" r:id="rId5"/>
    <p:sldId id="319" r:id="rId6"/>
    <p:sldId id="269" r:id="rId7"/>
    <p:sldId id="302" r:id="rId8"/>
    <p:sldId id="382" r:id="rId9"/>
    <p:sldId id="383" r:id="rId10"/>
    <p:sldId id="310" r:id="rId11"/>
    <p:sldId id="265" r:id="rId12"/>
    <p:sldId id="266" r:id="rId13"/>
    <p:sldId id="268" r:id="rId14"/>
    <p:sldId id="375" r:id="rId15"/>
    <p:sldId id="376" r:id="rId16"/>
    <p:sldId id="377" r:id="rId17"/>
    <p:sldId id="379" r:id="rId18"/>
    <p:sldId id="380" r:id="rId19"/>
    <p:sldId id="378" r:id="rId20"/>
    <p:sldId id="381" r:id="rId21"/>
    <p:sldId id="384" r:id="rId22"/>
    <p:sldId id="270" r:id="rId23"/>
    <p:sldId id="271" r:id="rId24"/>
    <p:sldId id="272" r:id="rId25"/>
    <p:sldId id="273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CFE12-58A5-41F5-B330-9BEFD567C01A}" v="5" dt="2022-03-10T19:35:47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7971" autoAdjust="0"/>
  </p:normalViewPr>
  <p:slideViewPr>
    <p:cSldViewPr snapToGrid="0">
      <p:cViewPr varScale="1">
        <p:scale>
          <a:sx n="89" d="100"/>
          <a:sy n="89" d="100"/>
        </p:scale>
        <p:origin x="127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Note: You will want to use clicker for slides</a:t>
            </a:r>
            <a:r>
              <a:rPr lang="en-US" baseline="0"/>
              <a:t> today!</a:t>
            </a:r>
            <a:endParaRPr lang="en-US"/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Bring hard copy of code from 2DArraysAndMapsS</a:t>
            </a:r>
            <a:r>
              <a:rPr lang="en-US" baseline="0"/>
              <a:t>olution.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/>
              <a:t>Bring copies of 2DArraysAndMapsSamples from Instructor Resources.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9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2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Emphasize to the students that if they feel overwhelmed they are not alone!</a:t>
            </a:r>
          </a:p>
          <a:p>
            <a:endParaRPr lang="en-US"/>
          </a:p>
          <a:p>
            <a:r>
              <a:rPr lang="en-US"/>
              <a:t>Remind them to ask questions and that as a class we can go slower if we need to.</a:t>
            </a:r>
          </a:p>
          <a:p>
            <a:r>
              <a:rPr lang="en-US"/>
              <a:t>As a rule: students really struggle with the enhanced for loop, if there are no questions, people may be scared to ask.</a:t>
            </a:r>
          </a:p>
          <a:p>
            <a:endParaRPr lang="en-US"/>
          </a:p>
          <a:p>
            <a:r>
              <a:rPr lang="en-US"/>
              <a:t>Other topics student</a:t>
            </a:r>
            <a:r>
              <a:rPr lang="en-US" baseline="0"/>
              <a:t> are likely to be confused at this point:</a:t>
            </a:r>
            <a:endParaRPr lang="en-US"/>
          </a:p>
          <a:p>
            <a:endParaRPr lang="en-US"/>
          </a:p>
          <a:p>
            <a:r>
              <a:rPr lang="en-US"/>
              <a:t>different between primitives and classes/objects</a:t>
            </a:r>
          </a:p>
          <a:p>
            <a:r>
              <a:rPr lang="en-US"/>
              <a:t>the idea that memory stores information somewhere and it effectively is an address (null) for objects</a:t>
            </a:r>
          </a:p>
          <a:p>
            <a:r>
              <a:rPr lang="en-US"/>
              <a:t>public vs. private:   could create a little demo class (Person) to show getter and setters with private/public variables (name)   </a:t>
            </a:r>
          </a:p>
          <a:p>
            <a:r>
              <a:rPr lang="en-US"/>
              <a:t>Person p1 = new Person(“Jason”);     p1.name   p1.getName()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Emphasize to the students that if they feel overwhelmed they are not alone!</a:t>
            </a:r>
          </a:p>
          <a:p>
            <a:endParaRPr lang="en-US"/>
          </a:p>
          <a:p>
            <a:r>
              <a:rPr lang="en-US"/>
              <a:t>Remind them to ask questions and that as a class we can go slower if we need to.</a:t>
            </a:r>
          </a:p>
          <a:p>
            <a:r>
              <a:rPr lang="en-US"/>
              <a:t>As a rule: students really struggle with the enhanced for loop, if there are no questions, people may be scared to ask.</a:t>
            </a:r>
          </a:p>
          <a:p>
            <a:endParaRPr lang="en-US"/>
          </a:p>
          <a:p>
            <a:r>
              <a:rPr lang="en-US"/>
              <a:t>Other topics student</a:t>
            </a:r>
            <a:r>
              <a:rPr lang="en-US" baseline="0"/>
              <a:t> are likely to be confused at this point:</a:t>
            </a:r>
            <a:endParaRPr lang="en-US"/>
          </a:p>
          <a:p>
            <a:endParaRPr lang="en-US"/>
          </a:p>
          <a:p>
            <a:r>
              <a:rPr lang="en-US"/>
              <a:t>different between primitives and classes/objects</a:t>
            </a:r>
          </a:p>
          <a:p>
            <a:r>
              <a:rPr lang="en-US"/>
              <a:t>the idea that memory stores information somewhere and it effectively is an address (null) for objects</a:t>
            </a:r>
          </a:p>
          <a:p>
            <a:r>
              <a:rPr lang="en-US"/>
              <a:t>public vs. private:   could create a little demo class (Person) to show getter and setters with private/public variables (name)   </a:t>
            </a:r>
          </a:p>
          <a:p>
            <a:r>
              <a:rPr lang="en-US"/>
              <a:t>Person p1 = new Person(“Jason”);     p1.name   p1.getName()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86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individual assignment, pair programming</a:t>
            </a:r>
            <a:r>
              <a:rPr lang="en-US" baseline="0"/>
              <a:t> is not allowed!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vague than top OK</a:t>
            </a:r>
          </a:p>
          <a:p>
            <a:endParaRPr lang="en-US"/>
          </a:p>
          <a:p>
            <a:r>
              <a:rPr lang="en-US"/>
              <a:t>Less vague than bottom, NOT OK!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05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Exam, just immediately F</a:t>
            </a:r>
          </a:p>
          <a:p>
            <a:r>
              <a:rPr lang="en-US"/>
              <a:t>Worse</a:t>
            </a:r>
            <a:r>
              <a:rPr lang="en-US" baseline="0"/>
              <a:t> than a 0% actually negative 100%</a:t>
            </a:r>
          </a:p>
          <a:p>
            <a:r>
              <a:rPr lang="en-US" baseline="0"/>
              <a:t>1 or 2 lines from </a:t>
            </a:r>
            <a:r>
              <a:rPr lang="en-US" baseline="0" err="1"/>
              <a:t>stackoverflow</a:t>
            </a:r>
            <a:r>
              <a:rPr lang="en-US" baseline="0"/>
              <a:t> is ok, but not 8-10</a:t>
            </a:r>
          </a:p>
          <a:p>
            <a:r>
              <a:rPr lang="en-US" baseline="0"/>
              <a:t>Its ok to ask for help when you have one small thing.</a:t>
            </a:r>
          </a:p>
          <a:p>
            <a:r>
              <a:rPr lang="en-US" baseline="0"/>
              <a:t>Unlimited help with Eclipse </a:t>
            </a:r>
            <a:r>
              <a:rPr lang="en-US" baseline="0" err="1"/>
              <a:t>Git</a:t>
            </a:r>
            <a:r>
              <a:rPr lang="en-US" baseline="0"/>
              <a:t> tools </a:t>
            </a:r>
            <a:r>
              <a:rPr lang="en-US" baseline="0" err="1"/>
              <a:t>etc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6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40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Call-outs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Like python’s “for </a:t>
            </a:r>
            <a:r>
              <a:rPr sz="1200" err="1"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sz="1200" err="1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:”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Convenient when we just need to iterate over the objects.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 two limitations: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We CAN’T USE the indices.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We CAN’T MODIFY the element and stick it back in the array.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CONCURRENT</a:t>
            </a:r>
            <a:r>
              <a:rPr lang="en-US" sz="1200" baseline="0">
                <a:latin typeface="Calibri"/>
                <a:ea typeface="Calibri"/>
                <a:cs typeface="Calibri"/>
                <a:sym typeface="Calibri"/>
              </a:rPr>
              <a:t> MODIFICATION EXCEPTION!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46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2D Arrays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096000"/>
            <a:ext cx="85344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Check out Practice2DArraysAndMaps from </a:t>
            </a:r>
            <a:r>
              <a:rPr lang="en-US" sz="2400" err="1"/>
              <a:t>Git</a:t>
            </a: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4C88F-4BB3-02AE-2A6E-39DB1E04ADB7}"/>
              </a:ext>
            </a:extLst>
          </p:cNvPr>
          <p:cNvSpPr txBox="1"/>
          <p:nvPr/>
        </p:nvSpPr>
        <p:spPr>
          <a:xfrm>
            <a:off x="381000" y="15239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Grab a handout on the back table!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B73AB-063F-EF8F-D2D2-479DA23B4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2" y="748494"/>
            <a:ext cx="3439026" cy="1432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260F8-3BD7-93F1-722A-AB733BBC9B0C}"/>
              </a:ext>
            </a:extLst>
          </p:cNvPr>
          <p:cNvSpPr txBox="1"/>
          <p:nvPr/>
        </p:nvSpPr>
        <p:spPr>
          <a:xfrm>
            <a:off x="4585447" y="-10818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E72923-6EF9-7189-CFCA-04721663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6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/>
              <a:t>Penalties – they are severe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39" y="1000540"/>
            <a:ext cx="8229600" cy="5705060"/>
          </a:xfrm>
        </p:spPr>
        <p:txBody>
          <a:bodyPr/>
          <a:lstStyle/>
          <a:p>
            <a:r>
              <a:rPr lang="en-US"/>
              <a:t>Automatic F in the course</a:t>
            </a:r>
          </a:p>
          <a:p>
            <a:r>
              <a:rPr lang="en-US"/>
              <a:t>Drop 1 letter grade</a:t>
            </a:r>
          </a:p>
          <a:p>
            <a:r>
              <a:rPr lang="en-US"/>
              <a:t>-100% score on assignment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Yes, you can get an automatic F for cheating on one assignment one time.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You should always credit anyone you get help from on an assignment.  If you do, it lets us assign one of the weaker penalties.</a:t>
            </a:r>
          </a:p>
        </p:txBody>
      </p:sp>
    </p:spTree>
    <p:extLst>
      <p:ext uri="{BB962C8B-B14F-4D97-AF65-F5344CB8AC3E}">
        <p14:creationId xmlns:p14="http://schemas.microsoft.com/office/powerpoint/2010/main" val="166671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3C80-8B5A-43FD-B6AF-96F8F8647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9714"/>
            <a:ext cx="3048000" cy="5886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Today’s Handout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available digitally if you ever lose it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235F5-EB49-CBC5-E74A-5426EDD78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277" y="408709"/>
            <a:ext cx="453287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6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4091CE-ADBB-8E8A-37FD-F2ECC3A30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37" y="437732"/>
            <a:ext cx="7173326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5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224F68-241A-2161-C629-18B2E415F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39" y="658426"/>
            <a:ext cx="8156175" cy="3121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F64E37-0886-12F1-7241-1B3FD2A9C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63" y="3780055"/>
            <a:ext cx="8156176" cy="26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11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1EE708-66D0-E271-8641-841406A0C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80" y="520677"/>
            <a:ext cx="8574110" cy="46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8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DA0F87-17D8-3018-463D-DFE17E04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31" y="309127"/>
            <a:ext cx="7249537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67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A8C8FB-2C27-4E38-AC98-8143A25236B9}"/>
              </a:ext>
            </a:extLst>
          </p:cNvPr>
          <p:cNvSpPr txBox="1"/>
          <p:nvPr/>
        </p:nvSpPr>
        <p:spPr>
          <a:xfrm>
            <a:off x="496901" y="3890395"/>
            <a:ext cx="7962436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Ask me a question about a “gray area” right now!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8C2D9B-6D44-42D8-A7D1-714D97575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57" y="314641"/>
            <a:ext cx="8450086" cy="340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89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5158"/>
          </a:xfrm>
        </p:spPr>
        <p:txBody>
          <a:bodyPr>
            <a:normAutofit/>
          </a:bodyPr>
          <a:lstStyle/>
          <a:p>
            <a:r>
              <a:rPr lang="en-US" sz="2800" dirty="0"/>
              <a:t>Post ANY questions to Piazza </a:t>
            </a:r>
            <a:r>
              <a:rPr lang="en-US" sz="2800" b="1" i="1" u="sng" dirty="0"/>
              <a:t>even including code </a:t>
            </a:r>
            <a:r>
              <a:rPr lang="en-US" sz="2800" dirty="0"/>
              <a:t>since this is purely collaborative exercise and the solution code is available to you</a:t>
            </a:r>
          </a:p>
          <a:p>
            <a:r>
              <a:rPr lang="en-US" sz="2800" dirty="0"/>
              <a:t>Please help! Post answers to questions posted by other students</a:t>
            </a:r>
          </a:p>
          <a:p>
            <a:r>
              <a:rPr lang="en-US" sz="2800" dirty="0"/>
              <a:t>Before next class make at least one annotation on the Academic Integrity Guidelines: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E2AB1-7990-4F4B-8CD8-FCAEF398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34" y="5025359"/>
            <a:ext cx="8029815" cy="17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86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trike="sngStrike" dirty="0"/>
              <a:t>Help: Piazza, TA Help Hours, Panopto Videos</a:t>
            </a:r>
          </a:p>
          <a:p>
            <a:r>
              <a:rPr lang="en-US" strike="sngStrike" dirty="0"/>
              <a:t>Quizzes</a:t>
            </a:r>
          </a:p>
          <a:p>
            <a:r>
              <a:rPr lang="en-US" strike="sngStrike" dirty="0"/>
              <a:t>Academic Integrity</a:t>
            </a:r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Coding Gotchas</a:t>
            </a:r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2D Arrays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3075912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Gotchas – the </a:t>
            </a:r>
            <a:r>
              <a:rPr lang="en-US" i="1"/>
              <a:t>size</a:t>
            </a:r>
            <a:r>
              <a:rPr lang="en-US"/>
              <a:t>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[] numbers = { 2, 4, 8, 16};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numbersCount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// Java array uses 'length'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&lt;String&gt; words 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words.add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("Hello!");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wordsCount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words.size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uses 'size()'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String word = "Hello";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characterCount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// String uses length()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9214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How to access slides (locally)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69" y="2196443"/>
            <a:ext cx="4893276" cy="3963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495" y="2347784"/>
            <a:ext cx="3681206" cy="38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1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Enhanced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Convenient Syntax</a:t>
            </a:r>
          </a:p>
          <a:p>
            <a:r>
              <a:rPr lang="en-US"/>
              <a:t>for iterating through collections</a:t>
            </a:r>
          </a:p>
          <a:p>
            <a:r>
              <a:rPr lang="en-US"/>
              <a:t>More readable</a:t>
            </a:r>
          </a:p>
          <a:p>
            <a:r>
              <a:rPr lang="en-US"/>
              <a:t>Less Typing</a:t>
            </a:r>
          </a:p>
          <a:p>
            <a:r>
              <a:rPr lang="en-US"/>
              <a:t>Less Error Prone</a:t>
            </a:r>
          </a:p>
          <a:p>
            <a:r>
              <a:rPr lang="en-US"/>
              <a:t>Works for Arrays, </a:t>
            </a:r>
            <a:r>
              <a:rPr lang="en-US" err="1"/>
              <a:t>ArrayList</a:t>
            </a:r>
            <a:r>
              <a:rPr lang="en-US"/>
              <a:t>, Map (later)</a:t>
            </a:r>
          </a:p>
          <a:p>
            <a:r>
              <a:rPr lang="en-US"/>
              <a:t>Similar to Python: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08201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Loop and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Old school</a:t>
            </a:r>
            <a:br>
              <a:rPr sz="3200"/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scores = …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sum = 0.0;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 b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(int </a:t>
            </a:r>
            <a:r>
              <a:rPr lang="en-US"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&lt;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scores.length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++) {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scores[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];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400">
              <a:solidFill>
                <a:srgbClr val="4F81BD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New, whiz-bang, enhanced for loop</a:t>
            </a:r>
            <a:br>
              <a:rPr sz="3200"/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C3D69B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…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sum = 0.0;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 b="1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(double </a:t>
            </a:r>
            <a:r>
              <a:rPr sz="2400">
                <a:solidFill>
                  <a:srgbClr val="77933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: </a:t>
            </a:r>
            <a:r>
              <a:rPr sz="2400">
                <a:solidFill>
                  <a:srgbClr val="C3D69B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) {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</a:t>
            </a:r>
            <a:r>
              <a:rPr sz="2400">
                <a:solidFill>
                  <a:srgbClr val="77933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400">
              <a:solidFill>
                <a:srgbClr val="9BBB59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grpSp>
        <p:nvGrpSpPr>
          <p:cNvPr id="163" name="Group 163"/>
          <p:cNvGrpSpPr/>
          <p:nvPr/>
        </p:nvGrpSpPr>
        <p:grpSpPr>
          <a:xfrm>
            <a:off x="6400800" y="4191000"/>
            <a:ext cx="2590800" cy="2286000"/>
            <a:chOff x="0" y="0"/>
            <a:chExt cx="2590800" cy="2286000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2590800" cy="2286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161175"/>
              <a:ext cx="2590800" cy="1963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508000" lvl="0" indent="-508000">
                <a:buSzPct val="100000"/>
                <a:buFont typeface="Wingdings"/>
                <a:buChar char="➢"/>
              </a:pPr>
              <a:r>
                <a:rPr sz="2000">
                  <a:solidFill>
                    <a:srgbClr val="FFFFFF"/>
                  </a:solidFill>
                </a:rPr>
                <a:t>No index variable </a:t>
              </a:r>
              <a:r>
                <a:rPr sz="2000" b="1">
                  <a:solidFill>
                    <a:srgbClr val="FFFFFF"/>
                  </a:solidFill>
                </a:rPr>
                <a:t>(easy, but limited in 2 respects)</a:t>
              </a:r>
            </a:p>
            <a:p>
              <a:pPr marL="508000" lvl="0" indent="-508000">
                <a:buSzPct val="100000"/>
                <a:buFont typeface="Wingdings"/>
                <a:buChar char="➢"/>
              </a:pPr>
              <a:r>
                <a:rPr sz="2000">
                  <a:solidFill>
                    <a:srgbClr val="FFFFFF"/>
                  </a:solidFill>
                </a:rPr>
                <a:t>Gives a name (</a:t>
              </a:r>
              <a:r>
                <a:rPr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score</a:t>
              </a:r>
              <a:r>
                <a:rPr sz="2000">
                  <a:solidFill>
                    <a:srgbClr val="FFFFFF"/>
                  </a:solidFill>
                </a:rPr>
                <a:t> here) to each element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3922210" y="5127654"/>
            <a:ext cx="1945190" cy="1188171"/>
            <a:chOff x="0" y="0"/>
            <a:chExt cx="1945189" cy="1188170"/>
          </a:xfrm>
        </p:grpSpPr>
        <p:sp>
          <p:nvSpPr>
            <p:cNvPr id="164" name="Shape 164"/>
            <p:cNvSpPr/>
            <p:nvPr/>
          </p:nvSpPr>
          <p:spPr>
            <a:xfrm>
              <a:off x="573589" y="718270"/>
              <a:ext cx="1371601" cy="469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0"/>
              <a:ext cx="459295" cy="80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224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73589" y="723350"/>
              <a:ext cx="13716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Say “in”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04621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 advAuto="0"/>
      <p:bldP spid="167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and </a:t>
            </a:r>
            <a:r>
              <a:rPr sz="4400" err="1"/>
              <a:t>ArrayList’s</a:t>
            </a:r>
            <a:endParaRPr sz="4400"/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152400" y="1481137"/>
            <a:ext cx="8991600" cy="45259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Clr>
                <a:srgbClr val="9BBB59"/>
              </a:buClr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sz="3200" err="1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&lt;State&gt; states = </a:t>
            </a:r>
            <a:r>
              <a:rPr lang="en-US" sz="3200" b="1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sz="3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int total = 0;</a:t>
            </a:r>
            <a:br>
              <a:rPr sz="3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 (State </a:t>
            </a:r>
            <a:r>
              <a:rPr lang="en-US" sz="3200" err="1">
                <a:latin typeface="Courier New"/>
                <a:ea typeface="Courier New"/>
                <a:cs typeface="Courier New"/>
                <a:sym typeface="Courier New"/>
              </a:rPr>
              <a:t>oneState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 : states) {</a:t>
            </a:r>
          </a:p>
          <a:p>
            <a:pPr marL="0" lvl="0" indent="0">
              <a:buSzTx/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total += </a:t>
            </a:r>
            <a:r>
              <a:rPr lang="en-US" sz="2800" err="1">
                <a:latin typeface="Courier New"/>
                <a:ea typeface="Courier New"/>
                <a:cs typeface="Courier New"/>
                <a:sym typeface="Courier New"/>
              </a:rPr>
              <a:t>oneState</a:t>
            </a:r>
            <a:r>
              <a:rPr sz="2800" err="1">
                <a:latin typeface="Courier New"/>
                <a:ea typeface="Courier New"/>
                <a:cs typeface="Courier New"/>
                <a:sym typeface="Courier New"/>
              </a:rPr>
              <a:t>.getElectoralVotes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lang="en-US"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SzTx/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 // end for	</a:t>
            </a:r>
          </a:p>
          <a:p>
            <a:pPr>
              <a:defRPr sz="1800"/>
            </a:pPr>
            <a:r>
              <a:rPr lang="en-US" sz="3200">
                <a:latin typeface="+mj-lt"/>
                <a:ea typeface="Courier New"/>
                <a:cs typeface="Courier New"/>
                <a:sym typeface="Courier New"/>
              </a:rPr>
              <a:t>State is a user defined class</a:t>
            </a:r>
          </a:p>
          <a:p>
            <a:pPr>
              <a:defRPr sz="1800"/>
            </a:pPr>
            <a:r>
              <a:rPr lang="en-US" sz="3200" err="1">
                <a:latin typeface="+mj-lt"/>
                <a:ea typeface="Courier New"/>
                <a:cs typeface="Courier New"/>
                <a:sym typeface="Courier New"/>
              </a:rPr>
              <a:t>getElectoralVotes</a:t>
            </a:r>
            <a:r>
              <a:rPr lang="en-US" sz="3200">
                <a:latin typeface="+mj-lt"/>
                <a:ea typeface="Courier New"/>
                <a:cs typeface="Courier New"/>
                <a:sym typeface="Courier New"/>
              </a:rPr>
              <a:t>() is a method in State</a:t>
            </a:r>
            <a:br>
              <a:rPr lang="en-US" sz="3200">
                <a:latin typeface="+mj-lt"/>
                <a:ea typeface="Courier New"/>
                <a:cs typeface="Courier New"/>
                <a:sym typeface="Courier New"/>
              </a:rPr>
            </a:br>
            <a:r>
              <a:rPr lang="en-US" sz="3200">
                <a:latin typeface="+mj-lt"/>
                <a:ea typeface="Courier New"/>
                <a:cs typeface="Courier New"/>
                <a:sym typeface="Courier New"/>
              </a:rPr>
              <a:t>which returns an </a:t>
            </a:r>
            <a:r>
              <a:rPr lang="en-US" sz="3200" i="1">
                <a:latin typeface="+mj-lt"/>
                <a:ea typeface="Courier New"/>
                <a:cs typeface="Courier New"/>
                <a:sym typeface="Courier New"/>
              </a:rPr>
              <a:t>int</a:t>
            </a:r>
            <a:endParaRPr sz="3200">
              <a:latin typeface="+mj-lt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853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Help: Piazza, TA Help Hours, Panopto Videos</a:t>
            </a:r>
          </a:p>
          <a:p>
            <a:r>
              <a:rPr lang="en-US" dirty="0"/>
              <a:t>Quizzes</a:t>
            </a:r>
          </a:p>
          <a:p>
            <a:r>
              <a:rPr lang="en-US" dirty="0"/>
              <a:t>Academic Integrity</a:t>
            </a:r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Coding Gotchas</a:t>
            </a:r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2D Arrays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405851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76200"/>
            <a:ext cx="8229600" cy="838200"/>
          </a:xfrm>
        </p:spPr>
        <p:txBody>
          <a:bodyPr/>
          <a:lstStyle/>
          <a:p>
            <a:r>
              <a:rPr lang="en-US"/>
              <a:t>Questions: Post to Piazza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1" y="762000"/>
            <a:ext cx="89916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PLEASE </a:t>
            </a:r>
            <a:r>
              <a:rPr lang="en-US" u="sng"/>
              <a:t>Post All Questions to Piazza</a:t>
            </a:r>
          </a:p>
          <a:p>
            <a:pPr lvl="1"/>
            <a:r>
              <a:rPr lang="en-US"/>
              <a:t>If asking a question about an </a:t>
            </a:r>
            <a:r>
              <a:rPr lang="en-US" b="1"/>
              <a:t>individual assignment</a:t>
            </a:r>
            <a:r>
              <a:rPr lang="en-US"/>
              <a:t> (i.e. </a:t>
            </a:r>
            <a:r>
              <a:rPr lang="en-US" b="1"/>
              <a:t>Homework</a:t>
            </a:r>
            <a:r>
              <a:rPr lang="en-US"/>
              <a:t>) and you must share code (Homework) to ask your question:</a:t>
            </a:r>
          </a:p>
          <a:p>
            <a:pPr lvl="1"/>
            <a:r>
              <a:rPr lang="en-US" b="1"/>
              <a:t>Email instructors ONLY </a:t>
            </a:r>
            <a:r>
              <a:rPr lang="en-US"/>
              <a:t>(see below)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Otherwise: please post questions and look to help </a:t>
            </a:r>
            <a:r>
              <a:rPr lang="en-US" i="1" u="sng"/>
              <a:t>provide hints</a:t>
            </a:r>
            <a:r>
              <a:rPr lang="en-US" i="1"/>
              <a:t> </a:t>
            </a:r>
            <a:r>
              <a:rPr lang="en-US"/>
              <a:t>to other students </a:t>
            </a:r>
          </a:p>
          <a:p>
            <a:r>
              <a:rPr lang="en-US"/>
              <a:t>Collaborative (i.e., in-class activities) or if you don’t have to post code to ask the question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0" y="2667000"/>
            <a:ext cx="3611880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3858"/>
          <a:stretch/>
        </p:blipFill>
        <p:spPr>
          <a:xfrm>
            <a:off x="4176904" y="2678114"/>
            <a:ext cx="4779578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8867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76200"/>
            <a:ext cx="8229600" cy="838200"/>
          </a:xfrm>
        </p:spPr>
        <p:txBody>
          <a:bodyPr/>
          <a:lstStyle/>
          <a:p>
            <a:r>
              <a:rPr lang="en-US" dirty="0"/>
              <a:t>TA Help Hours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0D454C-94BA-AA44-FB1B-EE8F3A70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88" y="1166018"/>
            <a:ext cx="8938624" cy="54279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Linked from Moodle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on links in sheet</a:t>
            </a:r>
          </a:p>
          <a:p>
            <a:r>
              <a:rPr lang="en-US" dirty="0"/>
              <a:t>Opens MS Team Channel</a:t>
            </a:r>
          </a:p>
          <a:p>
            <a:r>
              <a:rPr lang="en-US" dirty="0"/>
              <a:t>Send message and the video call/screen share w/ 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97382E-1E13-0A3B-590C-4E5C8624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187" y="695324"/>
            <a:ext cx="2905125" cy="2733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777EDB-314E-60BE-307E-C3639E284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886" y="3872309"/>
            <a:ext cx="2428875" cy="885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EDE752-9E46-CD13-2ECD-D50361BD3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520" y="4924563"/>
            <a:ext cx="4550065" cy="5537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DA973B-4F6B-D179-69C8-0DEC4E709E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88" y="2024459"/>
            <a:ext cx="5626549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58DD-CAF7-2612-ED73-C6C3BC80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7327"/>
            <a:ext cx="5261020" cy="1143000"/>
          </a:xfrm>
        </p:spPr>
        <p:txBody>
          <a:bodyPr/>
          <a:lstStyle/>
          <a:p>
            <a:r>
              <a:rPr lang="en-US" dirty="0"/>
              <a:t>Panopto Videos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473F3-09C0-C4B4-564D-2E6A325F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645" y="1988"/>
            <a:ext cx="3048000" cy="2581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5E61FA-E3F5-DBD5-1E70-BB906166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5905"/>
            <a:ext cx="9144000" cy="1710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E0E69-E421-855E-80F2-8DE1CA4C5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305" y="3432294"/>
            <a:ext cx="3430995" cy="34309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974377-73D7-7EFE-1948-35DB72C2C542}"/>
              </a:ext>
            </a:extLst>
          </p:cNvPr>
          <p:cNvSpPr txBox="1"/>
          <p:nvPr/>
        </p:nvSpPr>
        <p:spPr>
          <a:xfrm>
            <a:off x="106862" y="4185633"/>
            <a:ext cx="46068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Videos cover the content, sometimes slightly different, but always an options for extra review and practice</a:t>
            </a:r>
          </a:p>
        </p:txBody>
      </p:sp>
    </p:spTree>
    <p:extLst>
      <p:ext uri="{BB962C8B-B14F-4D97-AF65-F5344CB8AC3E}">
        <p14:creationId xmlns:p14="http://schemas.microsoft.com/office/powerpoint/2010/main" val="114188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an online quiz associated with almost every lecture</a:t>
            </a:r>
          </a:p>
          <a:p>
            <a:r>
              <a:rPr lang="en-US" dirty="0"/>
              <a:t>Available on Moodle</a:t>
            </a:r>
          </a:p>
          <a:p>
            <a:r>
              <a:rPr lang="en-US" dirty="0"/>
              <a:t>Each week's quizzes due date are the </a:t>
            </a:r>
            <a:r>
              <a:rPr lang="en-US" dirty="0">
                <a:highlight>
                  <a:srgbClr val="FFFF00"/>
                </a:highlight>
              </a:rPr>
              <a:t>Sunday</a:t>
            </a:r>
            <a:r>
              <a:rPr lang="en-US" dirty="0"/>
              <a:t> of beginning of the following week at 23:55 </a:t>
            </a:r>
          </a:p>
          <a:p>
            <a:r>
              <a:rPr lang="en-US" dirty="0"/>
              <a:t>You can post questions relating to quizzes on Piazza even sharing your code</a:t>
            </a:r>
          </a:p>
        </p:txBody>
      </p:sp>
    </p:spTree>
    <p:extLst>
      <p:ext uri="{BB962C8B-B14F-4D97-AF65-F5344CB8AC3E}">
        <p14:creationId xmlns:p14="http://schemas.microsoft.com/office/powerpoint/2010/main" val="90138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aside: academic honesty in 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/>
              <a:t>Please do not collaborate on homework assignments beyond what is allowed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4702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/>
              <a:t>What is definitely not OK: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2280" y="3505201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/>
              <a:t>Looking at someone else’s solution, “just for a reference” as you write your own code</a:t>
            </a:r>
          </a:p>
          <a:p>
            <a:pPr fontAlgn="auto">
              <a:spcAft>
                <a:spcPts val="0"/>
              </a:spcAft>
            </a:pPr>
            <a:r>
              <a:rPr lang="en-US"/>
              <a:t>Pair programming on an </a:t>
            </a:r>
            <a:r>
              <a:rPr lang="en-US" i="1"/>
              <a:t>individual assignment</a:t>
            </a:r>
          </a:p>
          <a:p>
            <a:pPr fontAlgn="auto">
              <a:spcAft>
                <a:spcPts val="0"/>
              </a:spcAft>
            </a:pPr>
            <a:r>
              <a:rPr lang="en-US"/>
              <a:t>Sitting next to someone as you both work on the assignment, working through any problems you have as a group</a:t>
            </a:r>
          </a:p>
        </p:txBody>
      </p:sp>
    </p:spTree>
    <p:extLst>
      <p:ext uri="{BB962C8B-B14F-4D97-AF65-F5344CB8AC3E}">
        <p14:creationId xmlns:p14="http://schemas.microsoft.com/office/powerpoint/2010/main" val="360841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/>
              <a:t>How much help is too much help?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1"/>
            <a:ext cx="5943600" cy="2514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“So you loop across the array elements, getting each element and seeing if it’s in the </a:t>
            </a:r>
            <a:r>
              <a:rPr lang="en-US" err="1"/>
              <a:t>hashtable</a:t>
            </a:r>
            <a:r>
              <a:rPr lang="en-US"/>
              <a:t>.  If it is, you get the value and increment it…”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3505200"/>
            <a:ext cx="5943600" cy="350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buFont typeface="Arial"/>
              <a:buNone/>
            </a:pPr>
            <a:r>
              <a:rPr lang="en-US"/>
              <a:t>“So you write a for loop, 0 to array length - 1.  Your key variable is </a:t>
            </a:r>
            <a:r>
              <a:rPr lang="en-US" err="1"/>
              <a:t>gonna</a:t>
            </a:r>
            <a:r>
              <a:rPr lang="en-US"/>
              <a:t> be array[</a:t>
            </a:r>
            <a:r>
              <a:rPr lang="en-US" err="1"/>
              <a:t>i</a:t>
            </a:r>
            <a:r>
              <a:rPr lang="en-US"/>
              <a:t>].  You check if </a:t>
            </a:r>
            <a:r>
              <a:rPr lang="en-US" err="1"/>
              <a:t>hashMap.get</a:t>
            </a:r>
            <a:r>
              <a:rPr lang="en-US"/>
              <a:t>(key) is null, if not,  you get the value with get, then </a:t>
            </a:r>
            <a:r>
              <a:rPr lang="en-US" err="1"/>
              <a:t>hashMap.put</a:t>
            </a:r>
            <a:r>
              <a:rPr lang="en-US"/>
              <a:t>(key, </a:t>
            </a:r>
            <a:r>
              <a:rPr lang="en-US" err="1"/>
              <a:t>oldValue</a:t>
            </a:r>
            <a:r>
              <a:rPr lang="en-US"/>
              <a:t> + 1)…”</a:t>
            </a:r>
          </a:p>
        </p:txBody>
      </p:sp>
      <p:sp>
        <p:nvSpPr>
          <p:cNvPr id="6" name="Left Arrow Callout 5"/>
          <p:cNvSpPr/>
          <p:nvPr/>
        </p:nvSpPr>
        <p:spPr>
          <a:xfrm>
            <a:off x="6172200" y="1407096"/>
            <a:ext cx="2514600" cy="10772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Borderline but OK</a:t>
            </a:r>
          </a:p>
        </p:txBody>
      </p:sp>
      <p:sp>
        <p:nvSpPr>
          <p:cNvPr id="7" name="Left Arrow Callout 6"/>
          <p:cNvSpPr/>
          <p:nvPr/>
        </p:nvSpPr>
        <p:spPr>
          <a:xfrm>
            <a:off x="6172200" y="4826914"/>
            <a:ext cx="2743200" cy="86177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Giving away the 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answer.  Cheating.</a:t>
            </a: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65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E211C1-CD9D-46C8-BE98-ADF55AECFF6A}">
  <ds:schemaRefs>
    <ds:schemaRef ds:uri="79ddb764-415a-4c38-83b7-908be6382b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7FAF4A3-64B4-43E8-BB8B-B01EB9ECAC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830662-5179-45C5-B8BB-41FD5024BB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1299</Words>
  <Application>Microsoft Office PowerPoint</Application>
  <PresentationFormat>On-screen Show (4:3)</PresentationFormat>
  <Paragraphs>169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Wingdings</vt:lpstr>
      <vt:lpstr>Wingdings 3</vt:lpstr>
      <vt:lpstr>Office Theme</vt:lpstr>
      <vt:lpstr>CSSE 220</vt:lpstr>
      <vt:lpstr>How to access slides (locally)</vt:lpstr>
      <vt:lpstr>Today’s Agenda</vt:lpstr>
      <vt:lpstr>Questions: Post to Piazza</vt:lpstr>
      <vt:lpstr>TA Help Hours</vt:lpstr>
      <vt:lpstr>Panopto Videos</vt:lpstr>
      <vt:lpstr>Quizzes</vt:lpstr>
      <vt:lpstr>An aside: academic honesty in CS</vt:lpstr>
      <vt:lpstr>How much help is too much help?</vt:lpstr>
      <vt:lpstr>Penalties – they are severe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from Today</vt:lpstr>
      <vt:lpstr>Today’s Agenda</vt:lpstr>
      <vt:lpstr>Coding Gotchas – the size of things</vt:lpstr>
      <vt:lpstr>Enhanced For Loops</vt:lpstr>
      <vt:lpstr>Enhanced For Loop and Arrays</vt:lpstr>
      <vt:lpstr>Enhanced For and ArrayList’s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10</cp:revision>
  <cp:lastPrinted>2012-11-29T20:56:52Z</cp:lastPrinted>
  <dcterms:created xsi:type="dcterms:W3CDTF">2007-11-19T15:20:41Z</dcterms:created>
  <dcterms:modified xsi:type="dcterms:W3CDTF">2022-11-22T19:16:32Z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Order">
    <vt:r8>3400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