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31"/>
  </p:notesMasterIdLst>
  <p:handoutMasterIdLst>
    <p:handoutMasterId r:id="rId32"/>
  </p:handoutMasterIdLst>
  <p:sldIdLst>
    <p:sldId id="259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9" r:id="rId28"/>
    <p:sldId id="257" r:id="rId29"/>
    <p:sldId id="314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71" autoAdjust="0"/>
  </p:normalViewPr>
  <p:slideViewPr>
    <p:cSldViewPr snapToGrid="0">
      <p:cViewPr varScale="1">
        <p:scale>
          <a:sx n="87" d="100"/>
          <a:sy n="87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</a:t>
            </a:r>
            <a:r>
              <a:rPr lang="en-US" baseline="0"/>
              <a:t> it mean when I write down?</a:t>
            </a:r>
          </a:p>
          <a:p>
            <a:r>
              <a:rPr lang="en-US" baseline="0" err="1"/>
              <a:t>int</a:t>
            </a:r>
            <a:r>
              <a:rPr lang="en-US" baseline="0"/>
              <a:t>[]      (an array of type </a:t>
            </a:r>
            <a:r>
              <a:rPr lang="en-US" baseline="0" err="1"/>
              <a:t>int</a:t>
            </a:r>
            <a:r>
              <a:rPr lang="en-US" baseline="0"/>
              <a:t>)</a:t>
            </a:r>
          </a:p>
          <a:p>
            <a:r>
              <a:rPr lang="en-US" baseline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Is </a:t>
            </a:r>
            <a:r>
              <a:rPr lang="en-US" baseline="0" err="1"/>
              <a:t>int</a:t>
            </a:r>
            <a:r>
              <a:rPr lang="en-US" baseline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err="1"/>
              <a:t>int</a:t>
            </a:r>
            <a:r>
              <a:rPr lang="en-US" baseline="0"/>
              <a:t>[][]    (an array of </a:t>
            </a:r>
            <a:r>
              <a:rPr lang="en-US" baseline="0" err="1"/>
              <a:t>int</a:t>
            </a:r>
            <a:r>
              <a:rPr lang="en-US" baseline="0"/>
              <a:t> arrays!)</a:t>
            </a:r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Think of them as an array of arrays</a:t>
            </a:r>
          </a:p>
          <a:p>
            <a:r>
              <a:rPr lang="is-IS"/>
              <a:t>… or</a:t>
            </a:r>
            <a:r>
              <a:rPr lang="en-US"/>
              <a:t> as a grid with rows &amp; columns</a:t>
            </a:r>
          </a:p>
          <a:p>
            <a:pPr marL="0" indent="0">
              <a:buNone/>
            </a:pPr>
            <a:r>
              <a:rPr lang="en-US"/>
              <a:t>When:</a:t>
            </a:r>
          </a:p>
          <a:p>
            <a:pPr lvl="1"/>
            <a:r>
              <a:rPr lang="en-US"/>
              <a:t>Represent 2 dimensional data</a:t>
            </a:r>
          </a:p>
          <a:p>
            <a:pPr lvl="2"/>
            <a:r>
              <a:rPr lang="en-US"/>
              <a:t>Game Boards</a:t>
            </a:r>
          </a:p>
          <a:p>
            <a:pPr lvl="2"/>
            <a:r>
              <a:rPr lang="en-US"/>
              <a:t>Tables</a:t>
            </a:r>
          </a:p>
          <a:p>
            <a:pPr lvl="2"/>
            <a:r>
              <a:rPr lang="en-US"/>
              <a:t>Multiple lists of items</a:t>
            </a:r>
          </a:p>
          <a:p>
            <a:pPr lvl="2"/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/>
              <a:t>How: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char[][]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char[3][3];</a:t>
            </a:r>
          </a:p>
          <a:p>
            <a:r>
              <a:rPr lang="en-US"/>
              <a:t>Retrieving data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accesses the first char[] 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[1][2]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accesses the 2</a:t>
            </a:r>
            <a:r>
              <a:rPr lang="en-US" baseline="30000">
                <a:sym typeface="Wingdings" panose="05000000000000000000" pitchFamily="2" charset="2"/>
              </a:rPr>
              <a:t>nd</a:t>
            </a:r>
            <a:r>
              <a:rPr lang="en-US">
                <a:sym typeface="Wingdings" panose="05000000000000000000" pitchFamily="2" charset="2"/>
              </a:rPr>
              <a:t> row's 3</a:t>
            </a:r>
            <a:r>
              <a:rPr lang="en-US" baseline="30000">
                <a:sym typeface="Wingdings" panose="05000000000000000000" pitchFamily="2" charset="2"/>
              </a:rPr>
              <a:t>rd</a:t>
            </a:r>
            <a:r>
              <a:rPr lang="en-US">
                <a:sym typeface="Wingdings" panose="05000000000000000000" pitchFamily="2" charset="2"/>
              </a:rPr>
              <a:t> column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int[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 rows</a:t>
            </a:r>
          </a:p>
          <a:p>
            <a:r>
              <a:rPr lang="en-US" sz="2800"/>
              <a:t>4 columns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 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r = 0; r &lt; rows; r 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198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Make groups of two (no more than 3, no one can work alone)</a:t>
            </a:r>
          </a:p>
          <a:p>
            <a:r>
              <a:rPr lang="en-US"/>
              <a:t>Read through the 3 2D Array sample problems with your partner and make sure you both understand how they work</a:t>
            </a:r>
          </a:p>
          <a:p>
            <a:r>
              <a:rPr lang="en-US"/>
              <a:t>Then use the code as an example to answer the 2D Array quiz questions</a:t>
            </a:r>
          </a:p>
          <a:p>
            <a:r>
              <a:rPr lang="en-US"/>
              <a:t>Then do the 2d sample problems</a:t>
            </a:r>
          </a:p>
          <a:p>
            <a:r>
              <a:rPr lang="en-US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38989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ADB5-4FA3-7FED-BC83-1F1CC678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699" y="2052212"/>
            <a:ext cx="3859941" cy="1044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96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D1775-5DFD-264D-9DC4-D3F616D7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23838-26FB-C445-A161-AA50C9733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2E085-4E0F-D54F-B197-DF110EED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15396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ticTacToe</a:t>
            </a:r>
            <a:r>
              <a:rPr lang="en-US"/>
              <a:t>[ </a:t>
            </a:r>
            <a:r>
              <a:rPr lang="en-US">
                <a:solidFill>
                  <a:srgbClr val="FF0000"/>
                </a:solidFill>
              </a:rPr>
              <a:t>row</a:t>
            </a:r>
            <a:r>
              <a:rPr lang="en-US"/>
              <a:t> ] [  </a:t>
            </a:r>
            <a:r>
              <a:rPr lang="en-US">
                <a:solidFill>
                  <a:srgbClr val="00B0F0"/>
                </a:solidFill>
              </a:rPr>
              <a:t>column</a:t>
            </a:r>
            <a:r>
              <a:rPr lang="en-US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863</Words>
  <Application>Microsoft Office PowerPoint</Application>
  <PresentationFormat>On-screen Show (4:3)</PresentationFormat>
  <Paragraphs>169</Paragraphs>
  <Slides>26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Office Theme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8</cp:revision>
  <cp:lastPrinted>2012-11-29T20:56:52Z</cp:lastPrinted>
  <dcterms:created xsi:type="dcterms:W3CDTF">2007-11-19T15:20:41Z</dcterms:created>
  <dcterms:modified xsi:type="dcterms:W3CDTF">2022-11-22T17:32:36Z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