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84" r:id="rId5"/>
    <p:sldId id="384" r:id="rId6"/>
    <p:sldId id="385" r:id="rId7"/>
    <p:sldId id="299" r:id="rId8"/>
    <p:sldId id="345" r:id="rId9"/>
    <p:sldId id="300" r:id="rId10"/>
    <p:sldId id="301" r:id="rId11"/>
    <p:sldId id="302"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FDA18-3446-41B1-A408-F82D800A963A}" v="1" dt="2021-09-21T14:46:36.872"/>
    <p1510:client id="{6CCFBCBD-E772-4C62-9B07-40333DA5934E}" v="5" dt="2021-12-17T18:18:11.928"/>
    <p1510:client id="{DFC939C8-6F38-44A3-8ABD-86B6AA420E85}" v="1" dt="2021-09-21T03:12:57.4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6" d="100"/>
          <a:sy n="96"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arthy, Lauren" userId="S::mccartle@rose-hulman.edu::203b3500-82bf-4517-8ee0-e3c690a4347e" providerId="AD" clId="Web-{DFC939C8-6F38-44A3-8ABD-86B6AA420E85}"/>
    <pc:docChg chg="modSld">
      <pc:chgData name="McCarthy, Lauren" userId="S::mccartle@rose-hulman.edu::203b3500-82bf-4517-8ee0-e3c690a4347e" providerId="AD" clId="Web-{DFC939C8-6F38-44A3-8ABD-86B6AA420E85}" dt="2021-09-21T03:12:57.401" v="0" actId="1076"/>
      <pc:docMkLst>
        <pc:docMk/>
      </pc:docMkLst>
      <pc:sldChg chg="modSp">
        <pc:chgData name="McCarthy, Lauren" userId="S::mccartle@rose-hulman.edu::203b3500-82bf-4517-8ee0-e3c690a4347e" providerId="AD" clId="Web-{DFC939C8-6F38-44A3-8ABD-86B6AA420E85}" dt="2021-09-21T03:12:57.401" v="0" actId="1076"/>
        <pc:sldMkLst>
          <pc:docMk/>
          <pc:sldMk cId="574302629" sldId="300"/>
        </pc:sldMkLst>
        <pc:picChg chg="mod">
          <ac:chgData name="McCarthy, Lauren" userId="S::mccartle@rose-hulman.edu::203b3500-82bf-4517-8ee0-e3c690a4347e" providerId="AD" clId="Web-{DFC939C8-6F38-44A3-8ABD-86B6AA420E85}" dt="2021-09-21T03:12:57.401" v="0" actId="1076"/>
          <ac:picMkLst>
            <pc:docMk/>
            <pc:sldMk cId="574302629" sldId="300"/>
            <ac:picMk id="1032" creationId="{00000000-0000-0000-0000-000000000000}"/>
          </ac:picMkLst>
        </pc:picChg>
      </pc:sldChg>
    </pc:docChg>
  </pc:docChgLst>
  <pc:docChgLst>
    <pc:chgData name="Taskan, Deniz" userId="S::taskand@rose-hulman.edu::058fc117-7509-479e-a17c-62a739b0dd62" providerId="AD" clId="Web-{5BEFDA18-3446-41B1-A408-F82D800A963A}"/>
    <pc:docChg chg="modSld">
      <pc:chgData name="Taskan, Deniz" userId="S::taskand@rose-hulman.edu::058fc117-7509-479e-a17c-62a739b0dd62" providerId="AD" clId="Web-{5BEFDA18-3446-41B1-A408-F82D800A963A}" dt="2021-09-21T14:46:36.872" v="0" actId="1076"/>
      <pc:docMkLst>
        <pc:docMk/>
      </pc:docMkLst>
      <pc:sldChg chg="modSp">
        <pc:chgData name="Taskan, Deniz" userId="S::taskand@rose-hulman.edu::058fc117-7509-479e-a17c-62a739b0dd62" providerId="AD" clId="Web-{5BEFDA18-3446-41B1-A408-F82D800A963A}" dt="2021-09-21T14:46:36.872" v="0" actId="1076"/>
        <pc:sldMkLst>
          <pc:docMk/>
          <pc:sldMk cId="882866124" sldId="301"/>
        </pc:sldMkLst>
        <pc:spChg chg="mod">
          <ac:chgData name="Taskan, Deniz" userId="S::taskand@rose-hulman.edu::058fc117-7509-479e-a17c-62a739b0dd62" providerId="AD" clId="Web-{5BEFDA18-3446-41B1-A408-F82D800A963A}" dt="2021-09-21T14:46:36.872" v="0" actId="1076"/>
          <ac:spMkLst>
            <pc:docMk/>
            <pc:sldMk cId="882866124" sldId="301"/>
            <ac:spMk id="2" creationId="{D2DF736C-E80A-4645-A122-4CEF5178C895}"/>
          </ac:spMkLst>
        </pc:spChg>
      </pc:sldChg>
    </pc:docChg>
  </pc:docChgLst>
  <pc:docChgLst>
    <pc:chgData name="Robertson, Miguel" userId="S::robertm4@rose-hulman.edu::f50daf0a-839b-4a95-826e-19f04d2c4018" providerId="AD" clId="Web-{6CCFBCBD-E772-4C62-9B07-40333DA5934E}"/>
    <pc:docChg chg="modSld">
      <pc:chgData name="Robertson, Miguel" userId="S::robertm4@rose-hulman.edu::f50daf0a-839b-4a95-826e-19f04d2c4018" providerId="AD" clId="Web-{6CCFBCBD-E772-4C62-9B07-40333DA5934E}" dt="2021-12-17T18:18:11.740" v="1" actId="20577"/>
      <pc:docMkLst>
        <pc:docMk/>
      </pc:docMkLst>
      <pc:sldChg chg="modSp">
        <pc:chgData name="Robertson, Miguel" userId="S::robertm4@rose-hulman.edu::f50daf0a-839b-4a95-826e-19f04d2c4018" providerId="AD" clId="Web-{6CCFBCBD-E772-4C62-9B07-40333DA5934E}" dt="2021-12-17T18:18:11.740" v="1" actId="20577"/>
        <pc:sldMkLst>
          <pc:docMk/>
          <pc:sldMk cId="4103721323" sldId="299"/>
        </pc:sldMkLst>
        <pc:spChg chg="mod">
          <ac:chgData name="Robertson, Miguel" userId="S::robertm4@rose-hulman.edu::f50daf0a-839b-4a95-826e-19f04d2c4018" providerId="AD" clId="Web-{6CCFBCBD-E772-4C62-9B07-40333DA5934E}" dt="2021-12-17T18:18:11.740" v="1" actId="20577"/>
          <ac:spMkLst>
            <pc:docMk/>
            <pc:sldMk cId="4103721323" sldId="29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11/22/2022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csse220-private\</a:t>
            </a:r>
            <a:r>
              <a:rPr lang="en-US" dirty="0" err="1"/>
              <a:t>HomeworkProjects</a:t>
            </a:r>
            <a:r>
              <a:rPr lang="en-US" dirty="0"/>
              <a:t>\</a:t>
            </a:r>
            <a:r>
              <a:rPr lang="en-US" dirty="0" err="1"/>
              <a:t>DesignProblems</a:t>
            </a:r>
            <a:r>
              <a:rPr lang="en-US" dirty="0"/>
              <a:t>\Slides</a:t>
            </a:r>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247403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11/22/2022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11/22/2022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11/22/2022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11/22/2022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IT-CSSE/csse220/tree/master/Homework/HWImplementingDesign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877141" y="1758832"/>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304800" y="3793435"/>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
        <p:nvSpPr>
          <p:cNvPr id="3" name="Rectangle 2">
            <a:extLst>
              <a:ext uri="{FF2B5EF4-FFF2-40B4-BE49-F238E27FC236}">
                <a16:creationId xmlns:a16="http://schemas.microsoft.com/office/drawing/2014/main" id="{9387B9CF-98DF-42E3-2D6C-AE950BD51C3A}"/>
              </a:ext>
            </a:extLst>
          </p:cNvPr>
          <p:cNvSpPr/>
          <p:nvPr/>
        </p:nvSpPr>
        <p:spPr>
          <a:xfrm>
            <a:off x="304800" y="6019800"/>
            <a:ext cx="8534400" cy="6096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endParaRPr lang="en-US" sz="2400" i="1" dirty="0"/>
          </a:p>
        </p:txBody>
      </p:sp>
      <p:sp>
        <p:nvSpPr>
          <p:cNvPr id="4" name="TextBox 3">
            <a:extLst>
              <a:ext uri="{FF2B5EF4-FFF2-40B4-BE49-F238E27FC236}">
                <a16:creationId xmlns:a16="http://schemas.microsoft.com/office/drawing/2014/main" id="{D3633794-AF69-875A-FC67-32EE27F3DA42}"/>
              </a:ext>
            </a:extLst>
          </p:cNvPr>
          <p:cNvSpPr txBox="1"/>
          <p:nvPr/>
        </p:nvSpPr>
        <p:spPr>
          <a:xfrm>
            <a:off x="4585447" y="-10818"/>
            <a:ext cx="4619625" cy="10464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highlight>
                  <a:srgbClr val="FFFF00"/>
                </a:highlight>
              </a:rPr>
              <a:t>Today’s Attendance password</a:t>
            </a:r>
          </a:p>
          <a:p>
            <a:r>
              <a:rPr lang="en-US" sz="4400" dirty="0">
                <a:highlight>
                  <a:srgbClr val="FFFF00"/>
                </a:highlight>
              </a:rPr>
              <a:t>__________</a:t>
            </a:r>
          </a:p>
        </p:txBody>
      </p:sp>
      <p:pic>
        <p:nvPicPr>
          <p:cNvPr id="5" name="Picture 4">
            <a:extLst>
              <a:ext uri="{FF2B5EF4-FFF2-40B4-BE49-F238E27FC236}">
                <a16:creationId xmlns:a16="http://schemas.microsoft.com/office/drawing/2014/main" id="{72EF4FB9-3F54-F80E-B3A7-924F4B2B816E}"/>
              </a:ext>
            </a:extLst>
          </p:cNvPr>
          <p:cNvPicPr>
            <a:picLocks noChangeAspect="1"/>
          </p:cNvPicPr>
          <p:nvPr/>
        </p:nvPicPr>
        <p:blipFill>
          <a:blip r:embed="rId3"/>
          <a:stretch>
            <a:fillRect/>
          </a:stretch>
        </p:blipFill>
        <p:spPr>
          <a:xfrm>
            <a:off x="5937409" y="1015626"/>
            <a:ext cx="2816626" cy="2439173"/>
          </a:xfrm>
          <a:prstGeom prst="rect">
            <a:avLst/>
          </a:prstGeom>
        </p:spPr>
      </p:pic>
    </p:spTree>
    <p:extLst>
      <p:ext uri="{BB962C8B-B14F-4D97-AF65-F5344CB8AC3E}">
        <p14:creationId xmlns:p14="http://schemas.microsoft.com/office/powerpoint/2010/main" val="3205359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5959-3305-40C5-A493-EE7F6110CA77}"/>
              </a:ext>
            </a:extLst>
          </p:cNvPr>
          <p:cNvSpPr>
            <a:spLocks noGrp="1"/>
          </p:cNvSpPr>
          <p:nvPr>
            <p:ph type="title"/>
          </p:nvPr>
        </p:nvSpPr>
        <p:spPr>
          <a:xfrm>
            <a:off x="457200" y="274638"/>
            <a:ext cx="8229600" cy="3687762"/>
          </a:xfrm>
        </p:spPr>
        <p:txBody>
          <a:bodyPr/>
          <a:lstStyle/>
          <a:p>
            <a:r>
              <a:rPr lang="en-US" dirty="0"/>
              <a:t>Design Problem 2 Solution,</a:t>
            </a:r>
            <a:br>
              <a:rPr lang="en-US" dirty="0"/>
            </a:br>
            <a:br>
              <a:rPr lang="en-US" dirty="0"/>
            </a:br>
            <a:r>
              <a:rPr lang="en-US" dirty="0"/>
              <a:t>next HW:</a:t>
            </a:r>
            <a:br>
              <a:rPr lang="en-US" dirty="0"/>
            </a:br>
            <a:r>
              <a:rPr lang="en-US" dirty="0"/>
              <a:t>Implementing Design 2</a:t>
            </a:r>
          </a:p>
        </p:txBody>
      </p:sp>
      <p:sp>
        <p:nvSpPr>
          <p:cNvPr id="3" name="Content Placeholder 2">
            <a:extLst>
              <a:ext uri="{FF2B5EF4-FFF2-40B4-BE49-F238E27FC236}">
                <a16:creationId xmlns:a16="http://schemas.microsoft.com/office/drawing/2014/main" id="{3577FF26-DDCC-4B1B-BA78-139742233B48}"/>
              </a:ext>
            </a:extLst>
          </p:cNvPr>
          <p:cNvSpPr>
            <a:spLocks noGrp="1"/>
          </p:cNvSpPr>
          <p:nvPr>
            <p:ph idx="1"/>
          </p:nvPr>
        </p:nvSpPr>
        <p:spPr>
          <a:xfrm>
            <a:off x="457200" y="4114800"/>
            <a:ext cx="8229600" cy="2011363"/>
          </a:xfrm>
        </p:spPr>
        <p:txBody>
          <a:bodyPr/>
          <a:lstStyle/>
          <a:p>
            <a:r>
              <a:rPr lang="en-US" dirty="0">
                <a:hlinkClick r:id="rId3"/>
              </a:rPr>
              <a:t>https://github.com/RHIT-CSSE/csse220/tree/master/Homework/HWImplementingDesign2</a:t>
            </a:r>
            <a:endParaRPr lang="en-US" dirty="0"/>
          </a:p>
          <a:p>
            <a:endParaRPr lang="en-US" dirty="0"/>
          </a:p>
        </p:txBody>
      </p:sp>
    </p:spTree>
    <p:extLst>
      <p:ext uri="{BB962C8B-B14F-4D97-AF65-F5344CB8AC3E}">
        <p14:creationId xmlns:p14="http://schemas.microsoft.com/office/powerpoint/2010/main" val="3884633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EA5E-029E-4F31-82CF-714FEDA124EE}"/>
              </a:ext>
            </a:extLst>
          </p:cNvPr>
          <p:cNvSpPr>
            <a:spLocks noGrp="1"/>
          </p:cNvSpPr>
          <p:nvPr>
            <p:ph type="title"/>
          </p:nvPr>
        </p:nvSpPr>
        <p:spPr/>
        <p:txBody>
          <a:bodyPr/>
          <a:lstStyle/>
          <a:p>
            <a:r>
              <a:rPr lang="en-US" dirty="0"/>
              <a:t>Partner for ID2</a:t>
            </a:r>
          </a:p>
        </p:txBody>
      </p:sp>
      <p:sp>
        <p:nvSpPr>
          <p:cNvPr id="3" name="Content Placeholder 2">
            <a:extLst>
              <a:ext uri="{FF2B5EF4-FFF2-40B4-BE49-F238E27FC236}">
                <a16:creationId xmlns:a16="http://schemas.microsoft.com/office/drawing/2014/main" id="{C4264715-2433-4C47-A499-F660D8A431BA}"/>
              </a:ext>
            </a:extLst>
          </p:cNvPr>
          <p:cNvSpPr>
            <a:spLocks noGrp="1"/>
          </p:cNvSpPr>
          <p:nvPr>
            <p:ph idx="1"/>
          </p:nvPr>
        </p:nvSpPr>
        <p:spPr>
          <a:xfrm>
            <a:off x="457200" y="1600200"/>
            <a:ext cx="8534400" cy="4525963"/>
          </a:xfrm>
        </p:spPr>
        <p:txBody>
          <a:bodyPr>
            <a:normAutofit/>
          </a:bodyPr>
          <a:lstStyle/>
          <a:p>
            <a:pPr marL="0" indent="0">
              <a:buNone/>
            </a:pPr>
            <a:r>
              <a:rPr lang="en-US" dirty="0"/>
              <a:t>If you would like to work with a partner for the “Paired” part of Implementing Design 2:</a:t>
            </a:r>
          </a:p>
          <a:p>
            <a:pPr marL="514350" indent="-514350">
              <a:buFont typeface="+mj-lt"/>
              <a:buAutoNum type="arabicPeriod"/>
            </a:pPr>
            <a:r>
              <a:rPr lang="en-US" dirty="0"/>
              <a:t>Decide how you plan to communicate with each other: email, Teams, txt, </a:t>
            </a:r>
            <a:r>
              <a:rPr lang="en-US" dirty="0" err="1"/>
              <a:t>etc</a:t>
            </a:r>
            <a:endParaRPr lang="en-US" dirty="0"/>
          </a:p>
          <a:p>
            <a:pPr marL="514350" indent="-514350">
              <a:buFont typeface="+mj-lt"/>
              <a:buAutoNum type="arabicPeriod"/>
            </a:pPr>
            <a:r>
              <a:rPr lang="en-US" dirty="0"/>
              <a:t>Pick a time you both agree to complete the “Individual” part of Implementing Design 2 so that you can both be ready to work together</a:t>
            </a:r>
          </a:p>
          <a:p>
            <a:pPr marL="514350" indent="-514350">
              <a:buFont typeface="+mj-lt"/>
              <a:buAutoNum type="arabicPeriod"/>
            </a:pPr>
            <a:r>
              <a:rPr lang="en-US"/>
              <a:t>Find times you could work together </a:t>
            </a:r>
            <a:endParaRPr lang="en-US" dirty="0"/>
          </a:p>
          <a:p>
            <a:endParaRPr lang="en-US" dirty="0"/>
          </a:p>
        </p:txBody>
      </p:sp>
      <p:pic>
        <p:nvPicPr>
          <p:cNvPr id="4" name="Picture 2">
            <a:extLst>
              <a:ext uri="{FF2B5EF4-FFF2-40B4-BE49-F238E27FC236}">
                <a16:creationId xmlns:a16="http://schemas.microsoft.com/office/drawing/2014/main" id="{7929FF4F-450B-C9C8-C99C-62E3CC8EBA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592" y="322894"/>
            <a:ext cx="2638408" cy="1055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12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0" indent="0">
              <a:buNone/>
            </a:pPr>
            <a:endParaRPr lang="en-US"/>
          </a:p>
        </p:txBody>
      </p:sp>
      <p:sp>
        <p:nvSpPr>
          <p:cNvPr id="4" name="Rectangle 3"/>
          <p:cNvSpPr/>
          <p:nvPr/>
        </p:nvSpPr>
        <p:spPr>
          <a:xfrm>
            <a:off x="609600" y="4114800"/>
            <a:ext cx="7010400" cy="1384995"/>
          </a:xfrm>
          <a:prstGeom prst="rect">
            <a:avLst/>
          </a:prstGeom>
        </p:spPr>
        <p:txBody>
          <a:bodyPr wrap="square" lIns="91440" tIns="45720" rIns="91440" bIns="45720" anchor="t">
            <a:spAutoFit/>
          </a:bodyPr>
          <a:lstStyle/>
          <a:p>
            <a:pPr fontAlgn="base"/>
            <a:r>
              <a:rPr lang="en-US" sz="2800" dirty="0"/>
              <a:t>Two related Object-Oriented Design terms: </a:t>
            </a:r>
            <a:endParaRPr lang="en-US" sz="2800"/>
          </a:p>
          <a:p>
            <a:pPr lvl="1" fontAlgn="base"/>
            <a:r>
              <a:rPr lang="en-US" sz="2800" b="1" dirty="0"/>
              <a:t>coupling</a:t>
            </a:r>
            <a:endParaRPr lang="en-US" sz="2800" b="1" dirty="0">
              <a:cs typeface="Calibri"/>
            </a:endParaRPr>
          </a:p>
          <a:p>
            <a:pPr lvl="1" fontAlgn="base"/>
            <a:r>
              <a:rPr lang="en-US" sz="2800" b="1" dirty="0"/>
              <a:t>cohesion</a:t>
            </a:r>
            <a:endParaRPr lang="en-US" sz="2800" b="1" dirty="0">
              <a:cs typeface="Calibri"/>
            </a:endParaRPr>
          </a:p>
        </p:txBody>
      </p:sp>
    </p:spTree>
    <p:extLst>
      <p:ext uri="{BB962C8B-B14F-4D97-AF65-F5344CB8AC3E}">
        <p14:creationId xmlns:p14="http://schemas.microsoft.com/office/powerpoint/2010/main" val="4103721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a:t>Make sure your design </a:t>
            </a:r>
            <a:r>
              <a:rPr lang="en-US" sz="2400" b="1"/>
              <a:t>allows proper functionality</a:t>
            </a:r>
            <a:endParaRPr lang="en-US" sz="2400"/>
          </a:p>
          <a:p>
            <a:pPr marL="971550" lvl="1" indent="-514350" fontAlgn="base">
              <a:buFont typeface="+mj-lt"/>
              <a:buAutoNum type="alphaLcParenR"/>
            </a:pPr>
            <a:r>
              <a:rPr lang="en-US"/>
              <a:t>Must be able to </a:t>
            </a:r>
            <a:r>
              <a:rPr lang="en-US" b="1"/>
              <a:t>store required information</a:t>
            </a:r>
            <a:r>
              <a:rPr lang="en-US"/>
              <a:t> (one/many to one/many relationships)</a:t>
            </a:r>
          </a:p>
          <a:p>
            <a:pPr marL="971550" lvl="1" indent="-514350" fontAlgn="base">
              <a:buFont typeface="+mj-lt"/>
              <a:buAutoNum type="alphaLcParenR"/>
            </a:pPr>
            <a:r>
              <a:rPr lang="en-US"/>
              <a:t>Must be able to </a:t>
            </a:r>
            <a:r>
              <a:rPr lang="en-US" b="1"/>
              <a:t>access the required information</a:t>
            </a:r>
            <a:r>
              <a:rPr lang="en-US"/>
              <a:t> to accomplish tasks</a:t>
            </a:r>
          </a:p>
          <a:p>
            <a:pPr marL="971550" lvl="1" indent="-514350" fontAlgn="base">
              <a:buFont typeface="+mj-lt"/>
              <a:buAutoNum type="alphaLcParenR"/>
            </a:pPr>
            <a:r>
              <a:rPr lang="en-US"/>
              <a:t>Data should </a:t>
            </a:r>
            <a:r>
              <a:rPr lang="en-US" b="1"/>
              <a:t>not be duplicated</a:t>
            </a:r>
            <a:r>
              <a:rPr lang="en-US"/>
              <a:t> (id/identifiers are OK!)</a:t>
            </a:r>
            <a:endParaRPr lang="en-US" sz="2400"/>
          </a:p>
          <a:p>
            <a:pPr marL="457200" indent="-457200">
              <a:buFont typeface="+mj-lt"/>
              <a:buAutoNum type="arabicParenR"/>
            </a:pPr>
            <a:r>
              <a:rPr lang="en-US" sz="2400"/>
              <a:t>Structure design </a:t>
            </a:r>
            <a:r>
              <a:rPr lang="en-US" sz="2400" b="1"/>
              <a:t>around the data</a:t>
            </a:r>
            <a:r>
              <a:rPr lang="en-US" sz="2400"/>
              <a:t> to be stored</a:t>
            </a:r>
          </a:p>
          <a:p>
            <a:pPr marL="971550" lvl="1" indent="-514350" fontAlgn="base">
              <a:buFont typeface="+mj-lt"/>
              <a:buAutoNum type="alphaLcParenR"/>
            </a:pPr>
            <a:r>
              <a:rPr lang="en-US" b="1"/>
              <a:t>Nouns should become classes</a:t>
            </a:r>
            <a:endParaRPr lang="en-US"/>
          </a:p>
          <a:p>
            <a:pPr marL="971550" lvl="1" indent="-514350" fontAlgn="base">
              <a:buFont typeface="+mj-lt"/>
              <a:buAutoNum type="alphaLcParenR"/>
            </a:pPr>
            <a:r>
              <a:rPr lang="en-US" b="1"/>
              <a:t>Classes should have intelligent behaviors</a:t>
            </a:r>
            <a:r>
              <a:rPr lang="en-US"/>
              <a:t> (methods) </a:t>
            </a:r>
            <a:r>
              <a:rPr lang="en-US" b="1"/>
              <a:t>that may operate on their data</a:t>
            </a:r>
            <a:endParaRPr lang="en-US"/>
          </a:p>
          <a:p>
            <a:pPr marL="457200" indent="-457200" fontAlgn="base">
              <a:buFont typeface="+mj-lt"/>
              <a:buAutoNum type="arabicParenR"/>
            </a:pPr>
            <a:r>
              <a:rPr lang="en-US" sz="2400"/>
              <a:t>Functionality should be </a:t>
            </a:r>
            <a:r>
              <a:rPr lang="en-US" sz="2400" b="1"/>
              <a:t>distributed efficiently</a:t>
            </a:r>
            <a:endParaRPr lang="en-US" sz="2400"/>
          </a:p>
          <a:p>
            <a:pPr marL="971550" lvl="1" indent="-514350" fontAlgn="base">
              <a:buFont typeface="+mj-lt"/>
              <a:buAutoNum type="alphaLcParenR"/>
            </a:pPr>
            <a:r>
              <a:rPr lang="en-US" b="1"/>
              <a:t>No class/part should get too large</a:t>
            </a:r>
          </a:p>
          <a:p>
            <a:pPr marL="971550" lvl="1" indent="-514350" fontAlgn="base">
              <a:buFont typeface="+mj-lt"/>
              <a:buAutoNum type="alphaLcParenR"/>
            </a:pPr>
            <a:r>
              <a:rPr lang="en-US" b="1"/>
              <a:t>Each class should have a single responsibility</a:t>
            </a:r>
            <a:r>
              <a:rPr lang="en-US"/>
              <a:t> it accomplishes</a:t>
            </a:r>
          </a:p>
          <a:p>
            <a:pPr marL="457200" indent="-457200" fontAlgn="base">
              <a:buFont typeface="+mj-lt"/>
              <a:buAutoNum type="arabicParenR"/>
            </a:pPr>
            <a:r>
              <a:rPr lang="en-US" sz="2400" b="1"/>
              <a:t>Minimize dependencies</a:t>
            </a:r>
            <a:r>
              <a:rPr lang="en-US" sz="2400"/>
              <a:t> between objects when it does not disrupt usability or </a:t>
            </a:r>
            <a:r>
              <a:rPr lang="en-US" sz="2400" err="1"/>
              <a:t>extendability</a:t>
            </a:r>
            <a:endParaRPr lang="en-US" sz="2400"/>
          </a:p>
          <a:p>
            <a:pPr marL="971550" lvl="1" indent="-514350" fontAlgn="base">
              <a:buFont typeface="+mj-lt"/>
              <a:buAutoNum type="alphaLcParenR"/>
            </a:pPr>
            <a:r>
              <a:rPr lang="en-US"/>
              <a:t>Tell don't ask</a:t>
            </a:r>
          </a:p>
          <a:p>
            <a:pPr marL="971550" lvl="1" indent="-514350" fontAlgn="base">
              <a:buFont typeface="+mj-lt"/>
              <a:buAutoNum type="alphaLcParenR"/>
            </a:pPr>
            <a:r>
              <a:rPr lang="en-US"/>
              <a:t>Don't have message chains</a:t>
            </a:r>
          </a:p>
          <a:p>
            <a:pPr marL="457200" indent="-457200" fontAlgn="base">
              <a:buFont typeface="+mj-lt"/>
              <a:buAutoNum type="arabicParenR"/>
            </a:pPr>
            <a:r>
              <a:rPr lang="en-US" sz="2400" b="1"/>
              <a:t>Don't duplicate</a:t>
            </a:r>
            <a:r>
              <a:rPr lang="en-US" sz="2400"/>
              <a:t> code</a:t>
            </a:r>
          </a:p>
          <a:p>
            <a:pPr marL="971550" lvl="1" indent="-514350" fontAlgn="base">
              <a:buFont typeface="+mj-lt"/>
              <a:buAutoNum type="alphaLcParenR"/>
            </a:pPr>
            <a:r>
              <a:rPr lang="en-US"/>
              <a:t>Similar "chunks" of code should be </a:t>
            </a:r>
            <a:r>
              <a:rPr lang="en-US" b="1"/>
              <a:t>unified into functions</a:t>
            </a:r>
            <a:endParaRPr lang="en-US"/>
          </a:p>
          <a:p>
            <a:pPr marL="971550" lvl="1" indent="-514350" fontAlgn="base">
              <a:buFont typeface="+mj-lt"/>
              <a:buAutoNum type="alphaLcParenR"/>
            </a:pPr>
            <a:r>
              <a:rPr lang="en-US"/>
              <a:t>Classes with similar features should be given </a:t>
            </a:r>
            <a:r>
              <a:rPr lang="en-US" b="1"/>
              <a:t>common interfaces</a:t>
            </a:r>
            <a:endParaRPr lang="en-US"/>
          </a:p>
          <a:p>
            <a:pPr marL="971550" lvl="1" indent="-514350">
              <a:buFont typeface="+mj-lt"/>
              <a:buAutoNum type="alphaLcParenR"/>
            </a:pPr>
            <a:r>
              <a:rPr lang="en-US"/>
              <a:t>Classes with similar internals should be simplified using </a:t>
            </a:r>
            <a:r>
              <a:rPr lang="en-US" b="1"/>
              <a:t>inheritance</a:t>
            </a:r>
            <a:endParaRPr lang="en-US"/>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360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574302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86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868041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91297AD-09B4-48F4-A74A-E2F1A2E57F0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D88F84C-A15C-4D5E-8101-314F782FE478}">
  <ds:schemaRefs>
    <ds:schemaRef ds:uri="http://schemas.microsoft.com/sharepoint/v3/contenttype/forms"/>
  </ds:schemaRefs>
</ds:datastoreItem>
</file>

<file path=customXml/itemProps3.xml><?xml version="1.0" encoding="utf-8"?>
<ds:datastoreItem xmlns:ds="http://schemas.openxmlformats.org/officeDocument/2006/customXml" ds:itemID="{879406AE-5713-4671-BBC1-437712C87B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TotalTime>
  <Words>534</Words>
  <Application>Microsoft Office PowerPoint</Application>
  <PresentationFormat>On-screen Show (4:3)</PresentationFormat>
  <Paragraphs>61</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CSSE 220</vt:lpstr>
      <vt:lpstr>Design Problem 2 Solution,  next HW: Implementing Design 2</vt:lpstr>
      <vt:lpstr>Partner for ID2</vt:lpstr>
      <vt:lpstr>Today’s topics</vt:lpstr>
      <vt:lpstr>Principles of Design (for CSSE220)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Yoder, Jason</cp:lastModifiedBy>
  <cp:revision>9</cp:revision>
  <cp:lastPrinted>2016-09-28T11:28:01Z</cp:lastPrinted>
  <dcterms:created xsi:type="dcterms:W3CDTF">2013-12-22T20:42:02Z</dcterms:created>
  <dcterms:modified xsi:type="dcterms:W3CDTF">2022-11-22T19:19:23Z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