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84" r:id="rId5"/>
    <p:sldId id="311" r:id="rId6"/>
    <p:sldId id="368" r:id="rId7"/>
    <p:sldId id="310" r:id="rId8"/>
    <p:sldId id="313" r:id="rId9"/>
    <p:sldId id="366" r:id="rId10"/>
    <p:sldId id="314" r:id="rId11"/>
    <p:sldId id="320" r:id="rId12"/>
    <p:sldId id="322" r:id="rId13"/>
    <p:sldId id="377" r:id="rId14"/>
    <p:sldId id="369" r:id="rId15"/>
    <p:sldId id="324" r:id="rId16"/>
    <p:sldId id="38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AA05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64394B-B832-4501-9EC7-FB415C6A4888}" v="1" dt="2021-09-21T14:23:23.922"/>
    <p1510:client id="{27926F14-478E-40FE-A773-CA0785329433}" v="3" dt="2021-12-27T21:36:27.250"/>
    <p1510:client id="{37BA3A65-F193-46AF-9069-75364F143632}" v="2" dt="2021-09-21T13:25:01.779"/>
    <p1510:client id="{6AB22EBC-706A-9B5C-251F-7AB530541375}" v="5" dt="2022-01-26T03:33:09.684"/>
    <p1510:client id="{8654B735-54CF-66FA-818C-E0869D2407DC}" v="2" dt="2021-09-21T13:29:50.770"/>
    <p1510:client id="{A1496493-C317-415C-9D63-00543ED5B243}" v="2" dt="2021-09-21T15:32:39.625"/>
    <p1510:client id="{A48DD35D-0164-428A-BF42-B1ADBF4F738D}" v="3" dt="2021-12-19T23:10:40.0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7483"/>
  </p:normalViewPr>
  <p:slideViewPr>
    <p:cSldViewPr snapToGrid="0">
      <p:cViewPr varScale="1">
        <p:scale>
          <a:sx n="88" d="100"/>
          <a:sy n="88" d="100"/>
        </p:scale>
        <p:origin x="130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bbe, Jacob" userId="S::tebbejd@rose-hulman.edu::935d442a-f1f0-490b-8cd1-9b3471c18dee" providerId="AD" clId="Web-{2764394B-B832-4501-9EC7-FB415C6A4888}"/>
    <pc:docChg chg="modSld">
      <pc:chgData name="Tebbe, Jacob" userId="S::tebbejd@rose-hulman.edu::935d442a-f1f0-490b-8cd1-9b3471c18dee" providerId="AD" clId="Web-{2764394B-B832-4501-9EC7-FB415C6A4888}" dt="2021-09-21T14:23:23.922" v="0" actId="1076"/>
      <pc:docMkLst>
        <pc:docMk/>
      </pc:docMkLst>
      <pc:sldChg chg="modSp">
        <pc:chgData name="Tebbe, Jacob" userId="S::tebbejd@rose-hulman.edu::935d442a-f1f0-490b-8cd1-9b3471c18dee" providerId="AD" clId="Web-{2764394B-B832-4501-9EC7-FB415C6A4888}" dt="2021-09-21T14:23:23.922" v="0" actId="1076"/>
        <pc:sldMkLst>
          <pc:docMk/>
          <pc:sldMk cId="2020600533" sldId="322"/>
        </pc:sldMkLst>
        <pc:spChg chg="mod">
          <ac:chgData name="Tebbe, Jacob" userId="S::tebbejd@rose-hulman.edu::935d442a-f1f0-490b-8cd1-9b3471c18dee" providerId="AD" clId="Web-{2764394B-B832-4501-9EC7-FB415C6A4888}" dt="2021-09-21T14:23:23.922" v="0" actId="1076"/>
          <ac:spMkLst>
            <pc:docMk/>
            <pc:sldMk cId="2020600533" sldId="322"/>
            <ac:spMk id="4" creationId="{00000000-0000-0000-0000-000000000000}"/>
          </ac:spMkLst>
        </pc:spChg>
      </pc:sldChg>
    </pc:docChg>
  </pc:docChgLst>
  <pc:docChgLst>
    <pc:chgData name="Johnson, Blake" userId="S::johnsobd@rose-hulman.edu::a7d6ae62-5854-480c-9a8c-fb8adceffe2d" providerId="AD" clId="Web-{37BA3A65-F193-46AF-9069-75364F143632}"/>
    <pc:docChg chg="modSld">
      <pc:chgData name="Johnson, Blake" userId="S::johnsobd@rose-hulman.edu::a7d6ae62-5854-480c-9a8c-fb8adceffe2d" providerId="AD" clId="Web-{37BA3A65-F193-46AF-9069-75364F143632}" dt="2021-09-21T13:25:01.779" v="1" actId="1076"/>
      <pc:docMkLst>
        <pc:docMk/>
      </pc:docMkLst>
      <pc:sldChg chg="modSp">
        <pc:chgData name="Johnson, Blake" userId="S::johnsobd@rose-hulman.edu::a7d6ae62-5854-480c-9a8c-fb8adceffe2d" providerId="AD" clId="Web-{37BA3A65-F193-46AF-9069-75364F143632}" dt="2021-09-21T13:25:01.779" v="1" actId="1076"/>
        <pc:sldMkLst>
          <pc:docMk/>
          <pc:sldMk cId="2020600533" sldId="322"/>
        </pc:sldMkLst>
        <pc:spChg chg="mod">
          <ac:chgData name="Johnson, Blake" userId="S::johnsobd@rose-hulman.edu::a7d6ae62-5854-480c-9a8c-fb8adceffe2d" providerId="AD" clId="Web-{37BA3A65-F193-46AF-9069-75364F143632}" dt="2021-09-21T13:25:01.779" v="1" actId="1076"/>
          <ac:spMkLst>
            <pc:docMk/>
            <pc:sldMk cId="2020600533" sldId="322"/>
            <ac:spMk id="4" creationId="{00000000-0000-0000-0000-000000000000}"/>
          </ac:spMkLst>
        </pc:spChg>
      </pc:sldChg>
    </pc:docChg>
  </pc:docChgLst>
  <pc:docChgLst>
    <pc:chgData name="Boykins, Jamison" userId="S::boykinjt@rose-hulman.edu::ebe8c5b5-eb90-4627-8322-f7405e833b84" providerId="AD" clId="Web-{8654B735-54CF-66FA-818C-E0869D2407DC}"/>
    <pc:docChg chg="modSld">
      <pc:chgData name="Boykins, Jamison" userId="S::boykinjt@rose-hulman.edu::ebe8c5b5-eb90-4627-8322-f7405e833b84" providerId="AD" clId="Web-{8654B735-54CF-66FA-818C-E0869D2407DC}" dt="2021-09-21T13:29:50.770" v="1" actId="1076"/>
      <pc:docMkLst>
        <pc:docMk/>
      </pc:docMkLst>
      <pc:sldChg chg="modSp">
        <pc:chgData name="Boykins, Jamison" userId="S::boykinjt@rose-hulman.edu::ebe8c5b5-eb90-4627-8322-f7405e833b84" providerId="AD" clId="Web-{8654B735-54CF-66FA-818C-E0869D2407DC}" dt="2021-09-21T13:29:50.770" v="1" actId="1076"/>
        <pc:sldMkLst>
          <pc:docMk/>
          <pc:sldMk cId="3730371703" sldId="324"/>
        </pc:sldMkLst>
        <pc:picChg chg="mod">
          <ac:chgData name="Boykins, Jamison" userId="S::boykinjt@rose-hulman.edu::ebe8c5b5-eb90-4627-8322-f7405e833b84" providerId="AD" clId="Web-{8654B735-54CF-66FA-818C-E0869D2407DC}" dt="2021-09-21T13:29:50.770" v="1" actId="1076"/>
          <ac:picMkLst>
            <pc:docMk/>
            <pc:sldMk cId="3730371703" sldId="324"/>
            <ac:picMk id="10242" creationId="{00000000-0000-0000-0000-000000000000}"/>
          </ac:picMkLst>
        </pc:picChg>
      </pc:sldChg>
    </pc:docChg>
  </pc:docChgLst>
  <pc:docChgLst>
    <pc:chgData name="Scheibe, Jacob" userId="S::scheibje@rose-hulman.edu::97e2d844-0f32-4731-8f3c-1d6d0399d527" providerId="AD" clId="Web-{27926F14-478E-40FE-A773-CA0785329433}"/>
    <pc:docChg chg="modSld">
      <pc:chgData name="Scheibe, Jacob" userId="S::scheibje@rose-hulman.edu::97e2d844-0f32-4731-8f3c-1d6d0399d527" providerId="AD" clId="Web-{27926F14-478E-40FE-A773-CA0785329433}" dt="2021-12-27T21:36:27.250" v="2" actId="14100"/>
      <pc:docMkLst>
        <pc:docMk/>
      </pc:docMkLst>
      <pc:sldChg chg="modSp">
        <pc:chgData name="Scheibe, Jacob" userId="S::scheibje@rose-hulman.edu::97e2d844-0f32-4731-8f3c-1d6d0399d527" providerId="AD" clId="Web-{27926F14-478E-40FE-A773-CA0785329433}" dt="2021-12-27T21:36:27.250" v="2" actId="14100"/>
        <pc:sldMkLst>
          <pc:docMk/>
          <pc:sldMk cId="3730371703" sldId="324"/>
        </pc:sldMkLst>
        <pc:picChg chg="mod">
          <ac:chgData name="Scheibe, Jacob" userId="S::scheibje@rose-hulman.edu::97e2d844-0f32-4731-8f3c-1d6d0399d527" providerId="AD" clId="Web-{27926F14-478E-40FE-A773-CA0785329433}" dt="2021-12-27T21:36:27.250" v="2" actId="14100"/>
          <ac:picMkLst>
            <pc:docMk/>
            <pc:sldMk cId="3730371703" sldId="324"/>
            <ac:picMk id="10242" creationId="{00000000-0000-0000-0000-000000000000}"/>
          </ac:picMkLst>
        </pc:picChg>
      </pc:sldChg>
    </pc:docChg>
  </pc:docChgLst>
  <pc:docChgLst>
    <pc:chgData name="Carlson, Nicholas" userId="S::carlsond@rose-hulman.edu::51acec8e-5f25-4389-9c55-1ea51242bb70" providerId="AD" clId="Web-{A48DD35D-0164-428A-BF42-B1ADBF4F738D}"/>
    <pc:docChg chg="sldOrd">
      <pc:chgData name="Carlson, Nicholas" userId="S::carlsond@rose-hulman.edu::51acec8e-5f25-4389-9c55-1ea51242bb70" providerId="AD" clId="Web-{A48DD35D-0164-428A-BF42-B1ADBF4F738D}" dt="2021-12-19T23:10:40.080" v="2"/>
      <pc:docMkLst>
        <pc:docMk/>
      </pc:docMkLst>
      <pc:sldChg chg="ord">
        <pc:chgData name="Carlson, Nicholas" userId="S::carlsond@rose-hulman.edu::51acec8e-5f25-4389-9c55-1ea51242bb70" providerId="AD" clId="Web-{A48DD35D-0164-428A-BF42-B1ADBF4F738D}" dt="2021-12-19T23:10:40.080" v="2"/>
        <pc:sldMkLst>
          <pc:docMk/>
          <pc:sldMk cId="1762503582" sldId="323"/>
        </pc:sldMkLst>
      </pc:sldChg>
      <pc:sldChg chg="ord">
        <pc:chgData name="Carlson, Nicholas" userId="S::carlsond@rose-hulman.edu::51acec8e-5f25-4389-9c55-1ea51242bb70" providerId="AD" clId="Web-{A48DD35D-0164-428A-BF42-B1ADBF4F738D}" dt="2021-12-19T23:09:43.987" v="0"/>
        <pc:sldMkLst>
          <pc:docMk/>
          <pc:sldMk cId="3730371703" sldId="324"/>
        </pc:sldMkLst>
      </pc:sldChg>
    </pc:docChg>
  </pc:docChgLst>
  <pc:docChgLst>
    <pc:chgData name="Toftner, Bennett" userId="S::toftnebj@rose-hulman.edu::5a3b30f9-8c6d-4fad-8617-26fa812dced8" providerId="AD" clId="Web-{A1496493-C317-415C-9D63-00543ED5B243}"/>
    <pc:docChg chg="sldOrd">
      <pc:chgData name="Toftner, Bennett" userId="S::toftnebj@rose-hulman.edu::5a3b30f9-8c6d-4fad-8617-26fa812dced8" providerId="AD" clId="Web-{A1496493-C317-415C-9D63-00543ED5B243}" dt="2021-09-21T15:32:39.625" v="1"/>
      <pc:docMkLst>
        <pc:docMk/>
      </pc:docMkLst>
      <pc:sldChg chg="ord">
        <pc:chgData name="Toftner, Bennett" userId="S::toftnebj@rose-hulman.edu::5a3b30f9-8c6d-4fad-8617-26fa812dced8" providerId="AD" clId="Web-{A1496493-C317-415C-9D63-00543ED5B243}" dt="2021-09-21T15:32:39.625" v="1"/>
        <pc:sldMkLst>
          <pc:docMk/>
          <pc:sldMk cId="1762503582" sldId="323"/>
        </pc:sldMkLst>
      </pc:sldChg>
      <pc:sldChg chg="ord">
        <pc:chgData name="Toftner, Bennett" userId="S::toftnebj@rose-hulman.edu::5a3b30f9-8c6d-4fad-8617-26fa812dced8" providerId="AD" clId="Web-{A1496493-C317-415C-9D63-00543ED5B243}" dt="2021-09-21T15:32:33.202" v="0"/>
        <pc:sldMkLst>
          <pc:docMk/>
          <pc:sldMk cId="3730371703" sldId="324"/>
        </pc:sldMkLst>
      </pc:sldChg>
    </pc:docChg>
  </pc:docChgLst>
  <pc:docChgLst>
    <pc:chgData name="Zhang, Frank" userId="S::zhangn2@rose-hulman.edu::8e30b5d1-c229-4107-8340-00a21acb7098" providerId="AD" clId="Web-{6AB22EBC-706A-9B5C-251F-7AB530541375}"/>
    <pc:docChg chg="modSld">
      <pc:chgData name="Zhang, Frank" userId="S::zhangn2@rose-hulman.edu::8e30b5d1-c229-4107-8340-00a21acb7098" providerId="AD" clId="Web-{6AB22EBC-706A-9B5C-251F-7AB530541375}" dt="2022-01-26T03:33:09.684" v="4" actId="1076"/>
      <pc:docMkLst>
        <pc:docMk/>
      </pc:docMkLst>
      <pc:sldChg chg="modSp">
        <pc:chgData name="Zhang, Frank" userId="S::zhangn2@rose-hulman.edu::8e30b5d1-c229-4107-8340-00a21acb7098" providerId="AD" clId="Web-{6AB22EBC-706A-9B5C-251F-7AB530541375}" dt="2022-01-26T03:33:09.684" v="4" actId="1076"/>
        <pc:sldMkLst>
          <pc:docMk/>
          <pc:sldMk cId="3730371703" sldId="324"/>
        </pc:sldMkLst>
        <pc:picChg chg="mod">
          <ac:chgData name="Zhang, Frank" userId="S::zhangn2@rose-hulman.edu::8e30b5d1-c229-4107-8340-00a21acb7098" providerId="AD" clId="Web-{6AB22EBC-706A-9B5C-251F-7AB530541375}" dt="2022-01-26T03:33:09.684" v="4" actId="1076"/>
          <ac:picMkLst>
            <pc:docMk/>
            <pc:sldMk cId="3730371703" sldId="324"/>
            <ac:picMk id="10242"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374350-B736-4AC1-A1E7-19777DF1B0E1}" type="datetimeFigureOut">
              <a:rPr lang="en-US" smtClean="0"/>
              <a:t>11/22/2022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522A93-4968-4B29-BB16-64A778254383}" type="slidenum">
              <a:rPr lang="en-US" smtClean="0"/>
              <a:t>‹#›</a:t>
            </a:fld>
            <a:endParaRPr lang="en-US"/>
          </a:p>
        </p:txBody>
      </p:sp>
    </p:spTree>
    <p:extLst>
      <p:ext uri="{BB962C8B-B14F-4D97-AF65-F5344CB8AC3E}">
        <p14:creationId xmlns:p14="http://schemas.microsoft.com/office/powerpoint/2010/main" val="2726937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a:noFill/>
          <a:ln/>
        </p:spPr>
        <p:txBody>
          <a:bodyPr/>
          <a:lstStyle/>
          <a:p>
            <a:pPr eaLnBrk="1" hangingPunct="1">
              <a:spcBef>
                <a:spcPct val="0"/>
              </a:spcBef>
            </a:pPr>
            <a:endParaRPr lang="en-US"/>
          </a:p>
        </p:txBody>
      </p:sp>
      <p:sp>
        <p:nvSpPr>
          <p:cNvPr id="25604" name="Slide Number Placeholder 3"/>
          <p:cNvSpPr>
            <a:spLocks noGrp="1"/>
          </p:cNvSpPr>
          <p:nvPr>
            <p:ph type="sldNum" sz="quarter" idx="5"/>
          </p:nvPr>
        </p:nvSpPr>
        <p:spPr>
          <a:noFill/>
        </p:spPr>
        <p:txBody>
          <a:bodyPr/>
          <a:lstStyle/>
          <a:p>
            <a:fld id="{5EEE6D3C-5914-49B3-8B90-EF6D0ACD5512}" type="slidenum">
              <a:rPr lang="en-US" smtClean="0">
                <a:latin typeface="Calibri" pitchFamily="-106" charset="0"/>
              </a:rPr>
              <a:pPr/>
              <a:t>1</a:t>
            </a:fld>
            <a:endParaRPr lang="en-US">
              <a:latin typeface="Calibri" pitchFamily="-106" charset="0"/>
            </a:endParaRPr>
          </a:p>
        </p:txBody>
      </p:sp>
    </p:spTree>
    <p:extLst>
      <p:ext uri="{BB962C8B-B14F-4D97-AF65-F5344CB8AC3E}">
        <p14:creationId xmlns:p14="http://schemas.microsoft.com/office/powerpoint/2010/main" val="4165748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we suddenly</a:t>
            </a:r>
            <a:r>
              <a:rPr lang="en-US" baseline="0" dirty="0"/>
              <a:t> wanted to add a second solar system…</a:t>
            </a:r>
          </a:p>
          <a:p>
            <a:r>
              <a:rPr lang="en-US" baseline="0" dirty="0"/>
              <a:t>Static makes for bad design, i.e. hard to use/reuse/</a:t>
            </a:r>
            <a:r>
              <a:rPr lang="en-US" b="1" baseline="0" dirty="0"/>
              <a:t>extend</a:t>
            </a:r>
            <a:endParaRPr lang="en-US" b="1"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13</a:t>
            </a:fld>
            <a:endParaRPr lang="en-US"/>
          </a:p>
        </p:txBody>
      </p:sp>
    </p:spTree>
    <p:extLst>
      <p:ext uri="{BB962C8B-B14F-4D97-AF65-F5344CB8AC3E}">
        <p14:creationId xmlns:p14="http://schemas.microsoft.com/office/powerpoint/2010/main" val="1012682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t>
            </a:r>
            <a:r>
              <a:rPr lang="en-US" dirty="0" err="1"/>
              <a:t>EventManager</a:t>
            </a:r>
            <a:r>
              <a:rPr lang="en-US" dirty="0"/>
              <a:t> depends on Student</a:t>
            </a:r>
          </a:p>
          <a:p>
            <a:r>
              <a:rPr lang="en-US" dirty="0"/>
              <a:t>But Student</a:t>
            </a:r>
            <a:r>
              <a:rPr lang="en-US" baseline="0" dirty="0"/>
              <a:t> </a:t>
            </a:r>
            <a:r>
              <a:rPr lang="en-US" dirty="0"/>
              <a:t>does NOT depend on </a:t>
            </a:r>
            <a:r>
              <a:rPr lang="en-US" dirty="0" err="1"/>
              <a:t>EventManager</a:t>
            </a:r>
            <a:endParaRPr lang="en-US" dirty="0"/>
          </a:p>
          <a:p>
            <a:endParaRPr lang="en-US" dirty="0"/>
          </a:p>
          <a:p>
            <a:r>
              <a:rPr lang="en-US" dirty="0"/>
              <a:t>@startuml</a:t>
            </a:r>
          </a:p>
          <a:p>
            <a:r>
              <a:rPr lang="en-US" dirty="0" err="1"/>
              <a:t>EventManager</a:t>
            </a:r>
            <a:r>
              <a:rPr lang="en-US" dirty="0"/>
              <a:t> ..&gt; Student</a:t>
            </a:r>
          </a:p>
          <a:p>
            <a:endParaRPr lang="en-US" dirty="0"/>
          </a:p>
          <a:p>
            <a:r>
              <a:rPr lang="en-US" dirty="0"/>
              <a:t>class </a:t>
            </a:r>
            <a:r>
              <a:rPr lang="en-US" dirty="0" err="1"/>
              <a:t>EventManager</a:t>
            </a:r>
            <a:r>
              <a:rPr lang="en-US" dirty="0"/>
              <a:t>{</a:t>
            </a:r>
          </a:p>
          <a:p>
            <a:r>
              <a:rPr lang="en-US" dirty="0"/>
              <a:t> add( students: </a:t>
            </a:r>
            <a:r>
              <a:rPr lang="en-US" dirty="0" err="1"/>
              <a:t>ArrayList</a:t>
            </a:r>
            <a:r>
              <a:rPr lang="en-US" dirty="0"/>
              <a:t>&lt;Student&gt; )</a:t>
            </a:r>
          </a:p>
          <a:p>
            <a:r>
              <a:rPr lang="en-US" dirty="0"/>
              <a:t>}</a:t>
            </a:r>
          </a:p>
          <a:p>
            <a:endParaRPr lang="en-US" dirty="0"/>
          </a:p>
          <a:p>
            <a:r>
              <a:rPr lang="en-US" dirty="0"/>
              <a:t>class Student {</a:t>
            </a:r>
          </a:p>
          <a:p>
            <a:r>
              <a:rPr lang="en-US" dirty="0"/>
              <a:t>  name</a:t>
            </a:r>
          </a:p>
          <a:p>
            <a:r>
              <a:rPr lang="en-US" dirty="0"/>
              <a:t>}</a:t>
            </a:r>
          </a:p>
          <a:p>
            <a:r>
              <a:rPr lang="en-US" dirty="0"/>
              <a:t>@enduml</a:t>
            </a:r>
          </a:p>
        </p:txBody>
      </p:sp>
      <p:sp>
        <p:nvSpPr>
          <p:cNvPr id="4" name="Slide Number Placeholder 3"/>
          <p:cNvSpPr>
            <a:spLocks noGrp="1"/>
          </p:cNvSpPr>
          <p:nvPr>
            <p:ph type="sldNum" sz="quarter" idx="10"/>
          </p:nvPr>
        </p:nvSpPr>
        <p:spPr/>
        <p:txBody>
          <a:bodyPr/>
          <a:lstStyle/>
          <a:p>
            <a:pPr>
              <a:defRPr/>
            </a:pPr>
            <a:fld id="{8DFC2F88-2260-47C2-A0F1-192B4CA5C87E}" type="slidenum">
              <a:rPr lang="en-US" smtClean="0"/>
              <a:pPr>
                <a:defRPr/>
              </a:pPr>
              <a:t>3</a:t>
            </a:fld>
            <a:endParaRPr lang="en-US"/>
          </a:p>
        </p:txBody>
      </p:sp>
    </p:spTree>
    <p:extLst>
      <p:ext uri="{BB962C8B-B14F-4D97-AF65-F5344CB8AC3E}">
        <p14:creationId xmlns:p14="http://schemas.microsoft.com/office/powerpoint/2010/main" val="3609533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r>
              <a:rPr lang="en-US" err="1"/>
              <a:t>startuml</a:t>
            </a:r>
            <a:endParaRPr lang="en-US"/>
          </a:p>
          <a:p>
            <a:r>
              <a:rPr lang="en-US" err="1"/>
              <a:t>skinparam</a:t>
            </a:r>
            <a:r>
              <a:rPr lang="en-US"/>
              <a:t> style </a:t>
            </a:r>
            <a:r>
              <a:rPr lang="en-US" err="1"/>
              <a:t>strictuml</a:t>
            </a:r>
            <a:endParaRPr lang="en-US"/>
          </a:p>
          <a:p>
            <a:r>
              <a:rPr lang="en-US"/>
              <a:t>hide methods</a:t>
            </a:r>
          </a:p>
          <a:p>
            <a:r>
              <a:rPr lang="en-US"/>
              <a:t>hide fields</a:t>
            </a:r>
          </a:p>
          <a:p>
            <a:endParaRPr lang="en-US"/>
          </a:p>
          <a:p>
            <a:r>
              <a:rPr lang="en-US"/>
              <a:t>class </a:t>
            </a:r>
            <a:r>
              <a:rPr lang="en-US" err="1"/>
              <a:t>YourCode</a:t>
            </a:r>
            <a:r>
              <a:rPr lang="en-US"/>
              <a:t> {</a:t>
            </a:r>
          </a:p>
          <a:p>
            <a:r>
              <a:rPr lang="en-US"/>
              <a:t>}</a:t>
            </a:r>
          </a:p>
          <a:p>
            <a:endParaRPr lang="en-US"/>
          </a:p>
          <a:p>
            <a:r>
              <a:rPr lang="en-US" err="1"/>
              <a:t>YourCode</a:t>
            </a:r>
            <a:r>
              <a:rPr lang="en-US"/>
              <a:t> -&gt; </a:t>
            </a:r>
            <a:r>
              <a:rPr lang="en-US" err="1"/>
              <a:t>JFrame</a:t>
            </a:r>
            <a:endParaRPr lang="en-US"/>
          </a:p>
          <a:p>
            <a:r>
              <a:rPr lang="en-US" err="1"/>
              <a:t>JFrame</a:t>
            </a:r>
            <a:r>
              <a:rPr lang="en-US"/>
              <a:t> -&gt; </a:t>
            </a:r>
            <a:r>
              <a:rPr lang="en-US" err="1"/>
              <a:t>BufferStrategy</a:t>
            </a:r>
            <a:endParaRPr lang="en-US"/>
          </a:p>
          <a:p>
            <a:r>
              <a:rPr lang="en-US" err="1"/>
              <a:t>BufferStrategy</a:t>
            </a:r>
            <a:r>
              <a:rPr lang="en-US"/>
              <a:t> -&gt; </a:t>
            </a:r>
            <a:r>
              <a:rPr lang="en-US" err="1"/>
              <a:t>BufferCapabilities</a:t>
            </a:r>
            <a:endParaRPr lang="en-US"/>
          </a:p>
          <a:p>
            <a:r>
              <a:rPr lang="en-US" err="1"/>
              <a:t>BufferCapabilities</a:t>
            </a:r>
            <a:r>
              <a:rPr lang="en-US"/>
              <a:t> -&gt; </a:t>
            </a:r>
            <a:r>
              <a:rPr lang="en-US" err="1"/>
              <a:t>FlipContents</a:t>
            </a:r>
            <a:endParaRPr lang="en-US"/>
          </a:p>
          <a:p>
            <a:r>
              <a:rPr lang="en-US" err="1"/>
              <a:t>YourCode</a:t>
            </a:r>
            <a:r>
              <a:rPr lang="en-US"/>
              <a:t> .&gt; </a:t>
            </a:r>
            <a:r>
              <a:rPr lang="en-US" err="1"/>
              <a:t>BufferStrategy</a:t>
            </a:r>
            <a:endParaRPr lang="en-US"/>
          </a:p>
          <a:p>
            <a:r>
              <a:rPr lang="en-US" err="1"/>
              <a:t>YourCode</a:t>
            </a:r>
            <a:r>
              <a:rPr lang="en-US"/>
              <a:t> .&gt; </a:t>
            </a:r>
            <a:r>
              <a:rPr lang="en-US" err="1"/>
              <a:t>BufferCapabilities</a:t>
            </a:r>
            <a:endParaRPr lang="en-US"/>
          </a:p>
          <a:p>
            <a:r>
              <a:rPr lang="en-US" err="1"/>
              <a:t>YourCode</a:t>
            </a:r>
            <a:r>
              <a:rPr lang="en-US"/>
              <a:t> .&gt; </a:t>
            </a:r>
            <a:r>
              <a:rPr lang="en-US" err="1"/>
              <a:t>FlipContents</a:t>
            </a:r>
            <a:endParaRPr lang="en-US"/>
          </a:p>
          <a:p>
            <a:r>
              <a:rPr lang="en-US"/>
              <a:t>@</a:t>
            </a:r>
            <a:r>
              <a:rPr lang="en-US" err="1"/>
              <a:t>enduml</a:t>
            </a:r>
            <a:endParaRPr lang="en-US"/>
          </a:p>
        </p:txBody>
      </p:sp>
      <p:sp>
        <p:nvSpPr>
          <p:cNvPr id="4" name="Slide Number Placeholder 3"/>
          <p:cNvSpPr>
            <a:spLocks noGrp="1"/>
          </p:cNvSpPr>
          <p:nvPr>
            <p:ph type="sldNum" sz="quarter" idx="10"/>
          </p:nvPr>
        </p:nvSpPr>
        <p:spPr/>
        <p:txBody>
          <a:bodyPr/>
          <a:lstStyle/>
          <a:p>
            <a:fld id="{AC522A93-4968-4B29-BB16-64A778254383}" type="slidenum">
              <a:rPr lang="en-US" smtClean="0"/>
              <a:t>5</a:t>
            </a:fld>
            <a:endParaRPr lang="en-US"/>
          </a:p>
        </p:txBody>
      </p:sp>
    </p:spTree>
    <p:extLst>
      <p:ext uri="{BB962C8B-B14F-4D97-AF65-F5344CB8AC3E}">
        <p14:creationId xmlns:p14="http://schemas.microsoft.com/office/powerpoint/2010/main" val="3630513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r>
              <a:rPr lang="en-US" err="1"/>
              <a:t>startuml</a:t>
            </a:r>
            <a:endParaRPr lang="en-US"/>
          </a:p>
          <a:p>
            <a:r>
              <a:rPr lang="en-US" err="1"/>
              <a:t>skinparam</a:t>
            </a:r>
            <a:r>
              <a:rPr lang="en-US"/>
              <a:t> style </a:t>
            </a:r>
            <a:r>
              <a:rPr lang="en-US" err="1"/>
              <a:t>strictuml</a:t>
            </a:r>
            <a:endParaRPr lang="en-US"/>
          </a:p>
          <a:p>
            <a:r>
              <a:rPr lang="en-US"/>
              <a:t>hide methods</a:t>
            </a:r>
          </a:p>
          <a:p>
            <a:r>
              <a:rPr lang="en-US"/>
              <a:t>hide fields</a:t>
            </a:r>
          </a:p>
          <a:p>
            <a:endParaRPr lang="en-US"/>
          </a:p>
          <a:p>
            <a:r>
              <a:rPr lang="en-US"/>
              <a:t>class </a:t>
            </a:r>
            <a:r>
              <a:rPr lang="en-US" err="1"/>
              <a:t>YourCode</a:t>
            </a:r>
            <a:r>
              <a:rPr lang="en-US"/>
              <a:t> {</a:t>
            </a:r>
          </a:p>
          <a:p>
            <a:r>
              <a:rPr lang="en-US"/>
              <a:t>}</a:t>
            </a:r>
          </a:p>
          <a:p>
            <a:endParaRPr lang="en-US"/>
          </a:p>
          <a:p>
            <a:r>
              <a:rPr lang="en-US" err="1"/>
              <a:t>YourCode</a:t>
            </a:r>
            <a:r>
              <a:rPr lang="en-US"/>
              <a:t> -&gt; </a:t>
            </a:r>
            <a:r>
              <a:rPr lang="en-US" err="1"/>
              <a:t>JFrame</a:t>
            </a:r>
            <a:endParaRPr lang="en-US"/>
          </a:p>
          <a:p>
            <a:r>
              <a:rPr lang="en-US" err="1"/>
              <a:t>JFrame</a:t>
            </a:r>
            <a:r>
              <a:rPr lang="en-US"/>
              <a:t> -&gt; </a:t>
            </a:r>
            <a:r>
              <a:rPr lang="en-US" err="1"/>
              <a:t>BufferStrategy</a:t>
            </a:r>
            <a:endParaRPr lang="en-US"/>
          </a:p>
          <a:p>
            <a:r>
              <a:rPr lang="en-US" err="1"/>
              <a:t>BufferStrategy</a:t>
            </a:r>
            <a:r>
              <a:rPr lang="en-US"/>
              <a:t> -&gt; </a:t>
            </a:r>
            <a:r>
              <a:rPr lang="en-US" err="1"/>
              <a:t>BufferCapabilities</a:t>
            </a:r>
            <a:endParaRPr lang="en-US"/>
          </a:p>
          <a:p>
            <a:r>
              <a:rPr lang="en-US" err="1"/>
              <a:t>BufferCapabilities</a:t>
            </a:r>
            <a:r>
              <a:rPr lang="en-US"/>
              <a:t> -&gt; </a:t>
            </a:r>
            <a:r>
              <a:rPr lang="en-US" err="1"/>
              <a:t>FlipContents</a:t>
            </a:r>
            <a:endParaRPr lang="en-US"/>
          </a:p>
          <a:p>
            <a:r>
              <a:rPr lang="en-US" err="1"/>
              <a:t>YourCode</a:t>
            </a:r>
            <a:r>
              <a:rPr lang="en-US"/>
              <a:t> .&gt; </a:t>
            </a:r>
            <a:r>
              <a:rPr lang="en-US" err="1"/>
              <a:t>BufferStrategy</a:t>
            </a:r>
            <a:endParaRPr lang="en-US"/>
          </a:p>
          <a:p>
            <a:r>
              <a:rPr lang="en-US" err="1"/>
              <a:t>YourCode</a:t>
            </a:r>
            <a:r>
              <a:rPr lang="en-US"/>
              <a:t> .&gt; </a:t>
            </a:r>
            <a:r>
              <a:rPr lang="en-US" err="1"/>
              <a:t>BufferCapabilities</a:t>
            </a:r>
            <a:endParaRPr lang="en-US"/>
          </a:p>
          <a:p>
            <a:r>
              <a:rPr lang="en-US" err="1"/>
              <a:t>YourCode</a:t>
            </a:r>
            <a:r>
              <a:rPr lang="en-US"/>
              <a:t> .&gt; </a:t>
            </a:r>
            <a:r>
              <a:rPr lang="en-US" err="1"/>
              <a:t>FlipContents</a:t>
            </a:r>
            <a:endParaRPr lang="en-US"/>
          </a:p>
          <a:p>
            <a:r>
              <a:rPr lang="en-US"/>
              <a:t>@</a:t>
            </a:r>
            <a:r>
              <a:rPr lang="en-US" err="1"/>
              <a:t>enduml</a:t>
            </a:r>
            <a:endParaRPr lang="en-US"/>
          </a:p>
        </p:txBody>
      </p:sp>
      <p:sp>
        <p:nvSpPr>
          <p:cNvPr id="4" name="Slide Number Placeholder 3"/>
          <p:cNvSpPr>
            <a:spLocks noGrp="1"/>
          </p:cNvSpPr>
          <p:nvPr>
            <p:ph type="sldNum" sz="quarter" idx="10"/>
          </p:nvPr>
        </p:nvSpPr>
        <p:spPr/>
        <p:txBody>
          <a:bodyPr/>
          <a:lstStyle/>
          <a:p>
            <a:fld id="{AC522A93-4968-4B29-BB16-64A778254383}" type="slidenum">
              <a:rPr lang="en-US" smtClean="0"/>
              <a:t>6</a:t>
            </a:fld>
            <a:endParaRPr lang="en-US"/>
          </a:p>
        </p:txBody>
      </p:sp>
    </p:spTree>
    <p:extLst>
      <p:ext uri="{BB962C8B-B14F-4D97-AF65-F5344CB8AC3E}">
        <p14:creationId xmlns:p14="http://schemas.microsoft.com/office/powerpoint/2010/main" val="1613594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Unavoidable to</a:t>
            </a:r>
            <a:r>
              <a:rPr lang="en-US" baseline="0"/>
              <a:t> communicate somehow…</a:t>
            </a:r>
            <a:endParaRPr lang="en-US"/>
          </a:p>
          <a:p>
            <a:endParaRPr lang="en-US"/>
          </a:p>
          <a:p>
            <a:endParaRPr lang="en-US"/>
          </a:p>
          <a:p>
            <a:r>
              <a:rPr lang="en-US"/>
              <a:t>@</a:t>
            </a:r>
            <a:r>
              <a:rPr lang="en-US" err="1"/>
              <a:t>startuml</a:t>
            </a:r>
            <a:endParaRPr lang="en-US"/>
          </a:p>
          <a:p>
            <a:r>
              <a:rPr lang="en-US" err="1"/>
              <a:t>skinparam</a:t>
            </a:r>
            <a:r>
              <a:rPr lang="en-US"/>
              <a:t> style </a:t>
            </a:r>
            <a:r>
              <a:rPr lang="en-US" err="1"/>
              <a:t>strictuml</a:t>
            </a:r>
            <a:endParaRPr lang="en-US"/>
          </a:p>
          <a:p>
            <a:r>
              <a:rPr lang="en-US"/>
              <a:t>hide fields</a:t>
            </a:r>
          </a:p>
          <a:p>
            <a:r>
              <a:rPr lang="en-US"/>
              <a:t>hide </a:t>
            </a:r>
            <a:r>
              <a:rPr lang="en-US" err="1"/>
              <a:t>YourCode</a:t>
            </a:r>
            <a:r>
              <a:rPr lang="en-US"/>
              <a:t> methods</a:t>
            </a:r>
          </a:p>
          <a:p>
            <a:r>
              <a:rPr lang="en-US"/>
              <a:t>class </a:t>
            </a:r>
            <a:r>
              <a:rPr lang="en-US" err="1"/>
              <a:t>YourCode</a:t>
            </a:r>
            <a:r>
              <a:rPr lang="en-US"/>
              <a:t> {</a:t>
            </a:r>
          </a:p>
          <a:p>
            <a:r>
              <a:rPr lang="en-US"/>
              <a:t>}</a:t>
            </a:r>
          </a:p>
          <a:p>
            <a:r>
              <a:rPr lang="en-US"/>
              <a:t>class </a:t>
            </a:r>
            <a:r>
              <a:rPr lang="en-US" err="1"/>
              <a:t>JFrame</a:t>
            </a:r>
            <a:r>
              <a:rPr lang="en-US"/>
              <a:t> {</a:t>
            </a:r>
          </a:p>
          <a:p>
            <a:r>
              <a:rPr lang="en-US"/>
              <a:t>  </a:t>
            </a:r>
            <a:r>
              <a:rPr lang="en-US" err="1"/>
              <a:t>setFlipWait</a:t>
            </a:r>
            <a:r>
              <a:rPr lang="en-US"/>
              <a:t>(seconds)</a:t>
            </a:r>
          </a:p>
          <a:p>
            <a:r>
              <a:rPr lang="en-US"/>
              <a:t>}</a:t>
            </a:r>
          </a:p>
          <a:p>
            <a:endParaRPr lang="en-US"/>
          </a:p>
          <a:p>
            <a:r>
              <a:rPr lang="en-US"/>
              <a:t>class </a:t>
            </a:r>
            <a:r>
              <a:rPr lang="en-US" err="1"/>
              <a:t>BufferStrategy</a:t>
            </a:r>
            <a:r>
              <a:rPr lang="en-US"/>
              <a:t> {</a:t>
            </a:r>
          </a:p>
          <a:p>
            <a:r>
              <a:rPr lang="en-US"/>
              <a:t>  </a:t>
            </a:r>
            <a:r>
              <a:rPr lang="en-US" err="1"/>
              <a:t>setFlipWait</a:t>
            </a:r>
            <a:r>
              <a:rPr lang="en-US"/>
              <a:t>(seconds)</a:t>
            </a:r>
          </a:p>
          <a:p>
            <a:r>
              <a:rPr lang="en-US"/>
              <a:t>}</a:t>
            </a:r>
          </a:p>
          <a:p>
            <a:endParaRPr lang="en-US"/>
          </a:p>
          <a:p>
            <a:r>
              <a:rPr lang="en-US"/>
              <a:t>class </a:t>
            </a:r>
            <a:r>
              <a:rPr lang="en-US" err="1"/>
              <a:t>BufferCapabilities</a:t>
            </a:r>
            <a:r>
              <a:rPr lang="en-US"/>
              <a:t> {</a:t>
            </a:r>
          </a:p>
          <a:p>
            <a:r>
              <a:rPr lang="en-US"/>
              <a:t>  </a:t>
            </a:r>
            <a:r>
              <a:rPr lang="en-US" err="1"/>
              <a:t>setFlipWait</a:t>
            </a:r>
            <a:r>
              <a:rPr lang="en-US"/>
              <a:t>(seconds)</a:t>
            </a:r>
          </a:p>
          <a:p>
            <a:r>
              <a:rPr lang="en-US"/>
              <a:t>}</a:t>
            </a:r>
          </a:p>
          <a:p>
            <a:endParaRPr lang="en-US"/>
          </a:p>
          <a:p>
            <a:r>
              <a:rPr lang="en-US"/>
              <a:t>class </a:t>
            </a:r>
            <a:r>
              <a:rPr lang="en-US" err="1"/>
              <a:t>FlipContents</a:t>
            </a:r>
            <a:r>
              <a:rPr lang="en-US"/>
              <a:t> {</a:t>
            </a:r>
          </a:p>
          <a:p>
            <a:r>
              <a:rPr lang="en-US"/>
              <a:t>  wait(seconds)</a:t>
            </a:r>
          </a:p>
          <a:p>
            <a:r>
              <a:rPr lang="en-US"/>
              <a:t>}</a:t>
            </a:r>
          </a:p>
          <a:p>
            <a:endParaRPr lang="en-US"/>
          </a:p>
          <a:p>
            <a:r>
              <a:rPr lang="en-US" err="1"/>
              <a:t>YourCode</a:t>
            </a:r>
            <a:r>
              <a:rPr lang="en-US"/>
              <a:t> -&gt; </a:t>
            </a:r>
            <a:r>
              <a:rPr lang="en-US" err="1"/>
              <a:t>JFrame</a:t>
            </a:r>
            <a:endParaRPr lang="en-US"/>
          </a:p>
          <a:p>
            <a:r>
              <a:rPr lang="en-US" err="1"/>
              <a:t>JFrame</a:t>
            </a:r>
            <a:r>
              <a:rPr lang="en-US"/>
              <a:t> -&gt; </a:t>
            </a:r>
            <a:r>
              <a:rPr lang="en-US" err="1"/>
              <a:t>BufferStrategy</a:t>
            </a:r>
            <a:endParaRPr lang="en-US"/>
          </a:p>
          <a:p>
            <a:r>
              <a:rPr lang="en-US" err="1"/>
              <a:t>BufferStrategy</a:t>
            </a:r>
            <a:r>
              <a:rPr lang="en-US"/>
              <a:t> -&gt; </a:t>
            </a:r>
            <a:r>
              <a:rPr lang="en-US" err="1"/>
              <a:t>BufferCapabilities</a:t>
            </a:r>
            <a:endParaRPr lang="en-US"/>
          </a:p>
          <a:p>
            <a:r>
              <a:rPr lang="en-US" err="1"/>
              <a:t>BufferCapabilities</a:t>
            </a:r>
            <a:r>
              <a:rPr lang="en-US"/>
              <a:t> -&gt; </a:t>
            </a:r>
            <a:r>
              <a:rPr lang="en-US" err="1"/>
              <a:t>FlipContents</a:t>
            </a:r>
            <a:endParaRPr lang="en-US"/>
          </a:p>
          <a:p>
            <a:r>
              <a:rPr lang="en-US"/>
              <a:t>@</a:t>
            </a:r>
            <a:r>
              <a:rPr lang="en-US" err="1"/>
              <a:t>enduml</a:t>
            </a:r>
            <a:endParaRPr lang="en-US"/>
          </a:p>
        </p:txBody>
      </p:sp>
      <p:sp>
        <p:nvSpPr>
          <p:cNvPr id="4" name="Slide Number Placeholder 3"/>
          <p:cNvSpPr>
            <a:spLocks noGrp="1"/>
          </p:cNvSpPr>
          <p:nvPr>
            <p:ph type="sldNum" sz="quarter" idx="10"/>
          </p:nvPr>
        </p:nvSpPr>
        <p:spPr/>
        <p:txBody>
          <a:bodyPr/>
          <a:lstStyle/>
          <a:p>
            <a:fld id="{AC522A93-4968-4B29-BB16-64A778254383}" type="slidenum">
              <a:rPr lang="en-US" smtClean="0"/>
              <a:t>7</a:t>
            </a:fld>
            <a:endParaRPr lang="en-US"/>
          </a:p>
        </p:txBody>
      </p:sp>
    </p:spTree>
    <p:extLst>
      <p:ext uri="{BB962C8B-B14F-4D97-AF65-F5344CB8AC3E}">
        <p14:creationId xmlns:p14="http://schemas.microsoft.com/office/powerpoint/2010/main" val="3186044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 HOUR START HERE</a:t>
            </a:r>
          </a:p>
          <a:p>
            <a:endParaRPr lang="en-US" dirty="0"/>
          </a:p>
          <a:p>
            <a:r>
              <a:rPr lang="en-US" dirty="0"/>
              <a:t>QUIZ QUESTION 4 and 5</a:t>
            </a:r>
          </a:p>
          <a:p>
            <a:r>
              <a:rPr lang="en-US" dirty="0"/>
              <a:t>Ask students to design a better version</a:t>
            </a:r>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8</a:t>
            </a:fld>
            <a:endParaRPr lang="en-US"/>
          </a:p>
        </p:txBody>
      </p:sp>
    </p:spTree>
    <p:extLst>
      <p:ext uri="{BB962C8B-B14F-4D97-AF65-F5344CB8AC3E}">
        <p14:creationId xmlns:p14="http://schemas.microsoft.com/office/powerpoint/2010/main" val="1355643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522A93-4968-4B29-BB16-64A778254383}" type="slidenum">
              <a:rPr lang="en-US" smtClean="0"/>
              <a:t>9</a:t>
            </a:fld>
            <a:endParaRPr lang="en-US"/>
          </a:p>
        </p:txBody>
      </p:sp>
    </p:spTree>
    <p:extLst>
      <p:ext uri="{BB962C8B-B14F-4D97-AF65-F5344CB8AC3E}">
        <p14:creationId xmlns:p14="http://schemas.microsoft.com/office/powerpoint/2010/main" val="3871892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522A93-4968-4B29-BB16-64A778254383}" type="slidenum">
              <a:rPr lang="en-US" smtClean="0"/>
              <a:t>10</a:t>
            </a:fld>
            <a:endParaRPr lang="en-US"/>
          </a:p>
        </p:txBody>
      </p:sp>
    </p:spTree>
    <p:extLst>
      <p:ext uri="{BB962C8B-B14F-4D97-AF65-F5344CB8AC3E}">
        <p14:creationId xmlns:p14="http://schemas.microsoft.com/office/powerpoint/2010/main" val="3390203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QUIZ QUESTION 6</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This is what you'll get if you mechanically follow our advice to propagate the method into the first class of the chain. </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11</a:t>
            </a:fld>
            <a:endParaRPr lang="en-US"/>
          </a:p>
        </p:txBody>
      </p:sp>
    </p:spTree>
    <p:extLst>
      <p:ext uri="{BB962C8B-B14F-4D97-AF65-F5344CB8AC3E}">
        <p14:creationId xmlns:p14="http://schemas.microsoft.com/office/powerpoint/2010/main" val="1866655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A519B0-864F-436F-AD10-563B5AD2C023}"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932401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789983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775683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17190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519B0-864F-436F-AD10-563B5AD2C023}"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7509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A519B0-864F-436F-AD10-563B5AD2C023}"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47942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A519B0-864F-436F-AD10-563B5AD2C023}" type="datetimeFigureOut">
              <a:rPr lang="en-US" smtClean="0"/>
              <a:t>11/22/2022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165824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A519B0-864F-436F-AD10-563B5AD2C023}" type="datetimeFigureOut">
              <a:rPr lang="en-US" smtClean="0"/>
              <a:t>11/22/2022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61077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519B0-864F-436F-AD10-563B5AD2C023}" type="datetimeFigureOut">
              <a:rPr lang="en-US" smtClean="0"/>
              <a:t>11/22/2022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424095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8191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3736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A519B0-864F-436F-AD10-563B5AD2C023}" type="datetimeFigureOut">
              <a:rPr lang="en-US" smtClean="0"/>
              <a:t>11/22/2022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608D1-2CAF-4A5C-8E44-47F726A67544}" type="slidenum">
              <a:rPr lang="en-US" smtClean="0"/>
              <a:t>‹#›</a:t>
            </a:fld>
            <a:endParaRPr lang="en-US"/>
          </a:p>
        </p:txBody>
      </p:sp>
    </p:spTree>
    <p:extLst>
      <p:ext uri="{BB962C8B-B14F-4D97-AF65-F5344CB8AC3E}">
        <p14:creationId xmlns:p14="http://schemas.microsoft.com/office/powerpoint/2010/main" val="153567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plantuml.com/plantuml/img/ZL792i8m4BtdAq9FLQnd3oA8NXL1_82X7JGuMKX6YeZ_RenRiNMvXCcycRSaOQ-C0mzQ1ZuInjEhaW-QX2W9Gf1hI-3Nny2e5w2CF0afTs0gmfdLxi2un7fbWs9bJSvAOs3GhlUScdkefqJvreFRgJAya8shW755O91dbgpF3TQfU9zPM6lQ4-SEYz6UY53vmrhLCdM-Sztif9JkvQnnIyHpOFXJfaFZ6YSfw9IhoQWVIMCjklXRDWRokwHelavHJ6GsokufHJAIzJCvBXwjz--E2urM2nvEFYr6v4f_0G00"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gif"/><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www.plantuml.com/plantuml/img/bP9DQyCm38Rl-HKcftGiznv6ORJNbaBP3n2EQCta3ooLK4R_UpqtQTAcxEDYZFHQxoF9_6bSW0XMiPm8qncDbgEbej04p6hd2UBkn89s3SQfhqAf0xY6SEbjE0fkiDrwDcAygyHOP04RPZVLAaBxJbJj8uI3qJnaFa83Wbi2XxBqv6FbiCsNHytQUpTLd9yWPZn66LVL_OCK7ohTelgNDff90-VEzsgIBKFdbqkjG20NJWv_DBWR3p-RnntyaEXPldEPn6RHcED7aWdug_etN5h4U0LrlL3blEp6KsIoygLKRtKVUlnJwS4eT040"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plantuml.com/plantuml/img/ZPBB2i8m44Nt-OhGLPLsxq84qQqY53zWQ0SDJXua8wM8_swDZrOhwYPCvd7lcP1mKCQ11oq3DuJjwLN9Hqr2b0GXoC8I-A89Z7e5oiYJa78FfY9SMEsEZ6kiDpOeLjQah3G61kr6pwwbXtfEbEuykBqgGrVPkWeODmG6UM79-jHW7OFtdfMrPjXn_e0OyLmdsTxqOxYDon_8rG3sVFUuORx8HwabCFmf_5JD-eHP1zYvNHUENhVQ3wS1K2Q_cR_uYVxZvVbC9fFalgo85CauaTFyaNh_3Ur0BtK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plantuml.com/plantuml/img/ZPBB2i8m44Nt-OhGLPLsxq84qQqY53zWQ0SDJXua8wM8_swDZrOhwYPCvd7lcP1mKCQ11oq3DuJjwLN9Hqr2b0GXoC8I-A89Z7e5oiYJa78FfY9SMEsEZ6kiDpOeLjQah3G61kr6pwwbXtfEbEuykBqgGrVPkWeODmG6UM79-jHW7OFtdfMrPjXn_e0OyLmdsTxqOxYDon_8rG3sVFUuORx8HwabCFmf_5JD-eHP1zYvNHUENhVQ3wS1K2Q_cR_uYVxZvVbC9fFalgo85CauaTFyaNh_3Ur0BtK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plantuml.com/plantuml/img/ZL792i8m4BtdAq9FLQnd3oA8NXL1_82X7JGuMKX6YeZ_RenRiNMvXCcycRSaOQ-C0mzQ1ZuInjEhaW-QX2W9Gf1hI-3Nny2e5w2CF0afTs0gmfdLxi2un7fbWs9bJSvAOs3GhlUScdkefqJvreFRgJAya8shW755O91dbgpF3TQfU9zPM6lQ4-SEYz6UY53vmrhLCdM-Sztif9JkvQnnIyHpOFXJfaFZ6YSfw9IhoQWVIMCjklXRDWRokwHelavHJ6GsokufHJAIzJCvBXwjz--E2urM2nvEFYr6v4f_0G00"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gif"/><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www.plantuml.com/plantuml/img/ZL792i8m4BtdAq9FLQnd3oA8NXL1_82X7JGuMKX6YeZ_RenRiNMvXCcycRSaOQ-C0mzQ1ZuInjEhaW-QX2W9Gf1hI-3Nny2e5w2CF0afTs0gmfdLxi2un7fbWs9bJSvAOs3GhlUScdkefqJvreFRgJAya8shW755O91dbgpF3TQfU9zPM6lQ4-SEYz6UY53vmrhLCdM-Sztif9JkvQnnIyHpOFXJfaFZ6YSfw9IhoQWVIMCjklXRDWRokwHelavHJ6GsokufHJAIzJCvBXwjz--E2urM2nvEFYr6v4f_0G00"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762000" y="381000"/>
            <a:ext cx="7772400" cy="1470025"/>
          </a:xfrm>
        </p:spPr>
        <p:txBody>
          <a:bodyPr/>
          <a:lstStyle/>
          <a:p>
            <a:pPr eaLnBrk="1" fontAlgn="auto" hangingPunct="1">
              <a:spcAft>
                <a:spcPts val="0"/>
              </a:spcAft>
              <a:defRPr/>
            </a:pPr>
            <a:r>
              <a:rPr lang="en-US"/>
              <a:t>CSSE 220</a:t>
            </a:r>
          </a:p>
        </p:txBody>
      </p:sp>
      <p:sp>
        <p:nvSpPr>
          <p:cNvPr id="9219" name="Rectangle 2"/>
          <p:cNvSpPr>
            <a:spLocks noGrp="1"/>
          </p:cNvSpPr>
          <p:nvPr>
            <p:ph type="subTitle" idx="1"/>
          </p:nvPr>
        </p:nvSpPr>
        <p:spPr>
          <a:xfrm>
            <a:off x="457200" y="1676400"/>
            <a:ext cx="8229600" cy="1874837"/>
          </a:xfrm>
        </p:spPr>
        <p:txBody>
          <a:bodyPr>
            <a:normAutofit fontScale="47500" lnSpcReduction="20000"/>
          </a:bodyPr>
          <a:lstStyle/>
          <a:p>
            <a:pPr marR="0" eaLnBrk="1" hangingPunct="1">
              <a:lnSpc>
                <a:spcPct val="90000"/>
              </a:lnSpc>
            </a:pPr>
            <a:endParaRPr lang="en-US" sz="6000"/>
          </a:p>
          <a:p>
            <a:pPr marR="0" eaLnBrk="1" hangingPunct="1">
              <a:lnSpc>
                <a:spcPct val="90000"/>
              </a:lnSpc>
            </a:pPr>
            <a:r>
              <a:rPr lang="en-US" sz="6000"/>
              <a:t>Object Oriented Design Principle #4:</a:t>
            </a:r>
          </a:p>
          <a:p>
            <a:pPr marR="0" eaLnBrk="1" hangingPunct="1">
              <a:lnSpc>
                <a:spcPct val="90000"/>
              </a:lnSpc>
            </a:pPr>
            <a:r>
              <a:rPr lang="en-US" sz="6000"/>
              <a:t>Minimizing Dependencies</a:t>
            </a:r>
          </a:p>
          <a:p>
            <a:pPr marR="0" eaLnBrk="1" hangingPunct="1">
              <a:lnSpc>
                <a:spcPct val="90000"/>
              </a:lnSpc>
            </a:pPr>
            <a:r>
              <a:rPr lang="en-US" sz="6000"/>
              <a:t>Coupling and Cohesion</a:t>
            </a:r>
            <a:br>
              <a:rPr lang="en-US" sz="2500"/>
            </a:br>
            <a:endParaRPr lang="en-US" sz="2500"/>
          </a:p>
        </p:txBody>
      </p:sp>
    </p:spTree>
    <p:extLst>
      <p:ext uri="{BB962C8B-B14F-4D97-AF65-F5344CB8AC3E}">
        <p14:creationId xmlns:p14="http://schemas.microsoft.com/office/powerpoint/2010/main" val="3205359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0"/>
            <a:ext cx="8534400" cy="2316163"/>
          </a:xfrm>
        </p:spPr>
        <p:txBody>
          <a:bodyPr>
            <a:normAutofit fontScale="92500"/>
          </a:bodyPr>
          <a:lstStyle/>
          <a:p>
            <a:r>
              <a:rPr lang="en-US"/>
              <a:t>What is wrong here?</a:t>
            </a:r>
          </a:p>
          <a:p>
            <a:pPr marL="0" indent="0">
              <a:buNone/>
            </a:pPr>
            <a:r>
              <a:rPr lang="en-US"/>
              <a:t>Violates 4b. There is a </a:t>
            </a:r>
            <a:r>
              <a:rPr lang="en-US" err="1"/>
              <a:t>methodChain</a:t>
            </a:r>
            <a:r>
              <a:rPr lang="en-US"/>
              <a:t> to update moon</a:t>
            </a:r>
          </a:p>
          <a:p>
            <a:pPr marL="0" indent="0">
              <a:buNone/>
            </a:pPr>
            <a:endParaRPr lang="en-US"/>
          </a:p>
          <a:p>
            <a:pPr marL="0" indent="0">
              <a:buNone/>
            </a:pPr>
            <a:r>
              <a:rPr lang="en-US"/>
              <a:t> </a:t>
            </a:r>
            <a:r>
              <a:rPr lang="en-US" sz="2000" err="1">
                <a:highlight>
                  <a:srgbClr val="FFFF00"/>
                </a:highlight>
                <a:latin typeface="Consolas" panose="020B0609020204030204" pitchFamily="49" charset="0"/>
              </a:rPr>
              <a:t>ss.getPlanets</a:t>
            </a:r>
            <a:r>
              <a:rPr lang="en-US" sz="2000">
                <a:highlight>
                  <a:srgbClr val="FFFF00"/>
                </a:highlight>
                <a:latin typeface="Consolas" panose="020B0609020204030204" pitchFamily="49" charset="0"/>
              </a:rPr>
              <a:t>().get(0).</a:t>
            </a:r>
            <a:r>
              <a:rPr lang="en-US" sz="2000" err="1">
                <a:highlight>
                  <a:srgbClr val="FFFF00"/>
                </a:highlight>
                <a:latin typeface="Consolas" panose="020B0609020204030204" pitchFamily="49" charset="0"/>
              </a:rPr>
              <a:t>getMoons</a:t>
            </a:r>
            <a:r>
              <a:rPr lang="en-US" sz="2000">
                <a:highlight>
                  <a:srgbClr val="FFFF00"/>
                </a:highlight>
                <a:latin typeface="Consolas" panose="020B0609020204030204" pitchFamily="49" charset="0"/>
              </a:rPr>
              <a:t>().get(0).</a:t>
            </a:r>
            <a:r>
              <a:rPr lang="en-US" sz="2000" err="1">
                <a:highlight>
                  <a:srgbClr val="FFFF00"/>
                </a:highlight>
                <a:latin typeface="Consolas" panose="020B0609020204030204" pitchFamily="49" charset="0"/>
              </a:rPr>
              <a:t>setColor</a:t>
            </a:r>
            <a:r>
              <a:rPr lang="en-US" sz="2000">
                <a:highlight>
                  <a:srgbClr val="FFFF00"/>
                </a:highlight>
                <a:latin typeface="Consolas" panose="020B0609020204030204" pitchFamily="49" charset="0"/>
              </a:rPr>
              <a:t>(color);</a:t>
            </a:r>
          </a:p>
        </p:txBody>
      </p:sp>
      <p:pic>
        <p:nvPicPr>
          <p:cNvPr id="4" name="Picture 4" descr="https://lh6.googleusercontent.com/hMcNrJMrSbZFbzS0g5yaodPjBZL3lilWSAElHXE5As_BmcE3wAkCrh8PKHcwLGG5iOy8yet2HcO3Ou27QYCxvUu8Sj3QG9y63IXJmjjb6imUqHXJUykorhPzgfYahSb2c2T1VHKJ">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3" y="228600"/>
            <a:ext cx="7574274" cy="3467100"/>
          </a:xfrm>
          <a:prstGeom prst="rect">
            <a:avLst/>
          </a:prstGeom>
          <a:noFill/>
          <a:extLst>
            <a:ext uri="{909E8E84-426E-40DD-AFC4-6F175D3DCCD1}">
              <a14:hiddenFill xmlns:a14="http://schemas.microsoft.com/office/drawing/2010/main">
                <a:solidFill>
                  <a:srgbClr val="FFFFFF"/>
                </a:solidFill>
              </a14:hiddenFill>
            </a:ext>
          </a:extLst>
        </p:spPr>
      </p:pic>
      <p:sp>
        <p:nvSpPr>
          <p:cNvPr id="2" name="Freeform: Shape 1">
            <a:extLst>
              <a:ext uri="{FF2B5EF4-FFF2-40B4-BE49-F238E27FC236}">
                <a16:creationId xmlns:a16="http://schemas.microsoft.com/office/drawing/2014/main" id="{94E2164B-DE28-4B9F-A334-A500609EF2E3}"/>
              </a:ext>
            </a:extLst>
          </p:cNvPr>
          <p:cNvSpPr/>
          <p:nvPr/>
        </p:nvSpPr>
        <p:spPr>
          <a:xfrm>
            <a:off x="1360170" y="5348679"/>
            <a:ext cx="1600200" cy="274881"/>
          </a:xfrm>
          <a:custGeom>
            <a:avLst/>
            <a:gdLst>
              <a:gd name="connsiteX0" fmla="*/ 0 w 1600200"/>
              <a:gd name="connsiteY0" fmla="*/ 217731 h 274881"/>
              <a:gd name="connsiteX1" fmla="*/ 1120140 w 1600200"/>
              <a:gd name="connsiteY1" fmla="*/ 561 h 274881"/>
              <a:gd name="connsiteX2" fmla="*/ 1600200 w 1600200"/>
              <a:gd name="connsiteY2" fmla="*/ 274881 h 274881"/>
            </a:gdLst>
            <a:ahLst/>
            <a:cxnLst>
              <a:cxn ang="0">
                <a:pos x="connsiteX0" y="connsiteY0"/>
              </a:cxn>
              <a:cxn ang="0">
                <a:pos x="connsiteX1" y="connsiteY1"/>
              </a:cxn>
              <a:cxn ang="0">
                <a:pos x="connsiteX2" y="connsiteY2"/>
              </a:cxn>
            </a:cxnLst>
            <a:rect l="l" t="t" r="r" b="b"/>
            <a:pathLst>
              <a:path w="1600200" h="274881">
                <a:moveTo>
                  <a:pt x="0" y="217731"/>
                </a:moveTo>
                <a:cubicBezTo>
                  <a:pt x="426720" y="104383"/>
                  <a:pt x="853440" y="-8964"/>
                  <a:pt x="1120140" y="561"/>
                </a:cubicBezTo>
                <a:cubicBezTo>
                  <a:pt x="1386840" y="10086"/>
                  <a:pt x="1493520" y="142483"/>
                  <a:pt x="1600200" y="274881"/>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74AEE064-F74C-4F78-8A0C-CE7C215B781D}"/>
              </a:ext>
            </a:extLst>
          </p:cNvPr>
          <p:cNvSpPr/>
          <p:nvPr/>
        </p:nvSpPr>
        <p:spPr>
          <a:xfrm rot="420006">
            <a:off x="2610968" y="5226697"/>
            <a:ext cx="1606419" cy="203632"/>
          </a:xfrm>
          <a:custGeom>
            <a:avLst/>
            <a:gdLst>
              <a:gd name="connsiteX0" fmla="*/ 0 w 1600200"/>
              <a:gd name="connsiteY0" fmla="*/ 217731 h 274881"/>
              <a:gd name="connsiteX1" fmla="*/ 1120140 w 1600200"/>
              <a:gd name="connsiteY1" fmla="*/ 561 h 274881"/>
              <a:gd name="connsiteX2" fmla="*/ 1600200 w 1600200"/>
              <a:gd name="connsiteY2" fmla="*/ 274881 h 274881"/>
            </a:gdLst>
            <a:ahLst/>
            <a:cxnLst>
              <a:cxn ang="0">
                <a:pos x="connsiteX0" y="connsiteY0"/>
              </a:cxn>
              <a:cxn ang="0">
                <a:pos x="connsiteX1" y="connsiteY1"/>
              </a:cxn>
              <a:cxn ang="0">
                <a:pos x="connsiteX2" y="connsiteY2"/>
              </a:cxn>
            </a:cxnLst>
            <a:rect l="l" t="t" r="r" b="b"/>
            <a:pathLst>
              <a:path w="1600200" h="274881">
                <a:moveTo>
                  <a:pt x="0" y="217731"/>
                </a:moveTo>
                <a:cubicBezTo>
                  <a:pt x="426720" y="104383"/>
                  <a:pt x="853440" y="-8964"/>
                  <a:pt x="1120140" y="561"/>
                </a:cubicBezTo>
                <a:cubicBezTo>
                  <a:pt x="1386840" y="10086"/>
                  <a:pt x="1493520" y="142483"/>
                  <a:pt x="1600200" y="274881"/>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E41333A0-67BC-4BA6-8709-B4DF312C57A7}"/>
              </a:ext>
            </a:extLst>
          </p:cNvPr>
          <p:cNvSpPr/>
          <p:nvPr/>
        </p:nvSpPr>
        <p:spPr>
          <a:xfrm rot="420006">
            <a:off x="3769196" y="5226698"/>
            <a:ext cx="1606419" cy="203632"/>
          </a:xfrm>
          <a:custGeom>
            <a:avLst/>
            <a:gdLst>
              <a:gd name="connsiteX0" fmla="*/ 0 w 1600200"/>
              <a:gd name="connsiteY0" fmla="*/ 217731 h 274881"/>
              <a:gd name="connsiteX1" fmla="*/ 1120140 w 1600200"/>
              <a:gd name="connsiteY1" fmla="*/ 561 h 274881"/>
              <a:gd name="connsiteX2" fmla="*/ 1600200 w 1600200"/>
              <a:gd name="connsiteY2" fmla="*/ 274881 h 274881"/>
            </a:gdLst>
            <a:ahLst/>
            <a:cxnLst>
              <a:cxn ang="0">
                <a:pos x="connsiteX0" y="connsiteY0"/>
              </a:cxn>
              <a:cxn ang="0">
                <a:pos x="connsiteX1" y="connsiteY1"/>
              </a:cxn>
              <a:cxn ang="0">
                <a:pos x="connsiteX2" y="connsiteY2"/>
              </a:cxn>
            </a:cxnLst>
            <a:rect l="l" t="t" r="r" b="b"/>
            <a:pathLst>
              <a:path w="1600200" h="274881">
                <a:moveTo>
                  <a:pt x="0" y="217731"/>
                </a:moveTo>
                <a:cubicBezTo>
                  <a:pt x="426720" y="104383"/>
                  <a:pt x="853440" y="-8964"/>
                  <a:pt x="1120140" y="561"/>
                </a:cubicBezTo>
                <a:cubicBezTo>
                  <a:pt x="1386840" y="10086"/>
                  <a:pt x="1493520" y="142483"/>
                  <a:pt x="1600200" y="274881"/>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C6ED9152-1EFB-4BAE-8E4C-1E91F1C8FE7A}"/>
              </a:ext>
            </a:extLst>
          </p:cNvPr>
          <p:cNvSpPr/>
          <p:nvPr/>
        </p:nvSpPr>
        <p:spPr>
          <a:xfrm rot="420006">
            <a:off x="5111067" y="5246863"/>
            <a:ext cx="1606419" cy="203632"/>
          </a:xfrm>
          <a:custGeom>
            <a:avLst/>
            <a:gdLst>
              <a:gd name="connsiteX0" fmla="*/ 0 w 1600200"/>
              <a:gd name="connsiteY0" fmla="*/ 217731 h 274881"/>
              <a:gd name="connsiteX1" fmla="*/ 1120140 w 1600200"/>
              <a:gd name="connsiteY1" fmla="*/ 561 h 274881"/>
              <a:gd name="connsiteX2" fmla="*/ 1600200 w 1600200"/>
              <a:gd name="connsiteY2" fmla="*/ 274881 h 274881"/>
            </a:gdLst>
            <a:ahLst/>
            <a:cxnLst>
              <a:cxn ang="0">
                <a:pos x="connsiteX0" y="connsiteY0"/>
              </a:cxn>
              <a:cxn ang="0">
                <a:pos x="connsiteX1" y="connsiteY1"/>
              </a:cxn>
              <a:cxn ang="0">
                <a:pos x="connsiteX2" y="connsiteY2"/>
              </a:cxn>
            </a:cxnLst>
            <a:rect l="l" t="t" r="r" b="b"/>
            <a:pathLst>
              <a:path w="1600200" h="274881">
                <a:moveTo>
                  <a:pt x="0" y="217731"/>
                </a:moveTo>
                <a:cubicBezTo>
                  <a:pt x="426720" y="104383"/>
                  <a:pt x="853440" y="-8964"/>
                  <a:pt x="1120140" y="561"/>
                </a:cubicBezTo>
                <a:cubicBezTo>
                  <a:pt x="1386840" y="10086"/>
                  <a:pt x="1493520" y="142483"/>
                  <a:pt x="1600200" y="274881"/>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998560" y="5982114"/>
            <a:ext cx="3573440"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Make your own improved design </a:t>
            </a:r>
          </a:p>
          <a:p>
            <a:r>
              <a:rPr lang="en-US" dirty="0"/>
              <a:t>Using </a:t>
            </a:r>
            <a:r>
              <a:rPr lang="en-US" dirty="0" err="1"/>
              <a:t>plantuml</a:t>
            </a:r>
            <a:r>
              <a:rPr lang="en-US" dirty="0"/>
              <a:t> is good practice!</a:t>
            </a:r>
          </a:p>
        </p:txBody>
      </p:sp>
      <p:pic>
        <p:nvPicPr>
          <p:cNvPr id="7170" name="Picture 2">
            <a:extLst>
              <a:ext uri="{FF2B5EF4-FFF2-40B4-BE49-F238E27FC236}">
                <a16:creationId xmlns:a16="http://schemas.microsoft.com/office/drawing/2014/main" id="{5EB6EFA6-5A91-4261-83D5-704006B50B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4645" y="5972659"/>
            <a:ext cx="2022853" cy="809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7622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Solution</a:t>
            </a:r>
          </a:p>
        </p:txBody>
      </p:sp>
      <p:pic>
        <p:nvPicPr>
          <p:cNvPr id="6146" name="Picture 2" descr="https://lh3.googleusercontent.com/TMvI4_dpEya1UzPNKEiMW02hZ3FhcwqYBaru6JmQuAOvaisftcxtoJOZI_A25l5RZMdRetBW6fneRRhlkqX2Ns7d9d311Z5O_iNHbw4cnil3iehmThWaZ3qtOT5sZ0uj4VT_JPGM">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438" y="1676400"/>
            <a:ext cx="8747124" cy="4373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427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Better Solution</a:t>
            </a:r>
            <a:br>
              <a:rPr lang="en-US"/>
            </a:br>
            <a:r>
              <a:rPr lang="en-US">
                <a:highlight>
                  <a:srgbClr val="FFFF00"/>
                </a:highlight>
              </a:rPr>
              <a:t>Eliminate Data Duplication</a:t>
            </a:r>
          </a:p>
        </p:txBody>
      </p:sp>
      <p:pic>
        <p:nvPicPr>
          <p:cNvPr id="10242" name="Picture 2" descr="https://lh5.googleusercontent.com/4Zh1obmGMUi5dyIjrssGfxKS0wlNTIhXo1V7RdyBGTC2sVbsow_WmY3nyTDaq_8qkKm2xOaDvUIWh31oesuyL0SCjqdNKHCg2qaQDaPYaaaTvPF5j2LksOO0RmxqTv8UEXUlYHLn">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301" y="2003951"/>
            <a:ext cx="8120288" cy="3243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371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Global/Static Variables are bad, why? </a:t>
            </a:r>
          </a:p>
        </p:txBody>
      </p:sp>
      <p:sp>
        <p:nvSpPr>
          <p:cNvPr id="3" name="Content Placeholder 2"/>
          <p:cNvSpPr>
            <a:spLocks noGrp="1"/>
          </p:cNvSpPr>
          <p:nvPr>
            <p:ph idx="1"/>
          </p:nvPr>
        </p:nvSpPr>
        <p:spPr>
          <a:xfrm>
            <a:off x="457200" y="1600201"/>
            <a:ext cx="8229600" cy="838200"/>
          </a:xfrm>
        </p:spPr>
        <p:txBody>
          <a:bodyPr/>
          <a:lstStyle/>
          <a:p>
            <a:r>
              <a:rPr lang="en-US" dirty="0"/>
              <a:t>What if </a:t>
            </a:r>
            <a:r>
              <a:rPr lang="en-US" dirty="0" err="1"/>
              <a:t>planetColor</a:t>
            </a:r>
            <a:r>
              <a:rPr lang="en-US" dirty="0"/>
              <a:t>, </a:t>
            </a:r>
            <a:r>
              <a:rPr lang="en-US" dirty="0" err="1"/>
              <a:t>moonColor</a:t>
            </a:r>
            <a:r>
              <a:rPr lang="en-US" dirty="0"/>
              <a:t> were static?</a:t>
            </a:r>
          </a:p>
        </p:txBody>
      </p:sp>
      <p:pic>
        <p:nvPicPr>
          <p:cNvPr id="4" name="Picture 2" descr="https://lh5.googleusercontent.com/4Zh1obmGMUi5dyIjrssGfxKS0wlNTIhXo1V7RdyBGTC2sVbsow_WmY3nyTDaq_8qkKm2xOaDvUIWh31oesuyL0SCjqdNKHCg2qaQDaPYaaaTvPF5j2LksOO0RmxqTv8UEXUlYHLn">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618" y="2635478"/>
            <a:ext cx="8806764" cy="3571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565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Today’s topic – </a:t>
            </a:r>
            <a:br>
              <a:rPr lang="en-US"/>
            </a:br>
            <a:r>
              <a:rPr lang="en-US" b="1" i="1"/>
              <a:t>Don’t have message chains</a:t>
            </a:r>
          </a:p>
        </p:txBody>
      </p:sp>
      <p:sp>
        <p:nvSpPr>
          <p:cNvPr id="3" name="Content Placeholder 2"/>
          <p:cNvSpPr>
            <a:spLocks noGrp="1"/>
          </p:cNvSpPr>
          <p:nvPr>
            <p:ph idx="1"/>
          </p:nvPr>
        </p:nvSpPr>
        <p:spPr/>
        <p:txBody>
          <a:bodyPr/>
          <a:lstStyle/>
          <a:p>
            <a:pPr fontAlgn="base"/>
            <a:r>
              <a:rPr lang="en-US" b="1"/>
              <a:t>Minimize dependencies</a:t>
            </a:r>
            <a:r>
              <a:rPr lang="en-US"/>
              <a:t> between objects when it does not disrupt usability or </a:t>
            </a:r>
            <a:r>
              <a:rPr lang="en-US" err="1"/>
              <a:t>extendability</a:t>
            </a:r>
            <a:endParaRPr lang="en-US"/>
          </a:p>
          <a:p>
            <a:pPr lvl="1" fontAlgn="base"/>
            <a:r>
              <a:rPr lang="en-US"/>
              <a:t>If you can see a simpler design that works use it</a:t>
            </a:r>
          </a:p>
          <a:p>
            <a:pPr lvl="1" fontAlgn="base"/>
            <a:r>
              <a:rPr lang="en-US"/>
              <a:t>But if you can’t see a simpler design than the one that you have, at least ensure that you:</a:t>
            </a:r>
          </a:p>
          <a:p>
            <a:pPr lvl="2" fontAlgn="base"/>
            <a:r>
              <a:rPr lang="en-US" sz="2800"/>
              <a:t>Tell don't ask</a:t>
            </a:r>
          </a:p>
          <a:p>
            <a:pPr lvl="2" fontAlgn="base"/>
            <a:r>
              <a:rPr lang="en-US" sz="2800">
                <a:solidFill>
                  <a:schemeClr val="accent2"/>
                </a:solidFill>
              </a:rPr>
              <a:t>Don't have message chains</a:t>
            </a:r>
          </a:p>
          <a:p>
            <a:pPr marL="0" indent="0">
              <a:buNone/>
            </a:pPr>
            <a:endParaRPr lang="en-US"/>
          </a:p>
        </p:txBody>
      </p:sp>
    </p:spTree>
    <p:extLst>
      <p:ext uri="{BB962C8B-B14F-4D97-AF65-F5344CB8AC3E}">
        <p14:creationId xmlns:p14="http://schemas.microsoft.com/office/powerpoint/2010/main" val="488270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676400"/>
            <a:ext cx="8382000" cy="4724400"/>
          </a:xfrm>
        </p:spPr>
        <p:txBody>
          <a:bodyPr/>
          <a:lstStyle/>
          <a:p>
            <a:r>
              <a:rPr lang="en-US" dirty="0"/>
              <a:t>When one class requires another class to do its job, the first class depends on the second</a:t>
            </a:r>
          </a:p>
          <a:p>
            <a:endParaRPr lang="en-US" dirty="0"/>
          </a:p>
          <a:p>
            <a:r>
              <a:rPr lang="en-US" dirty="0"/>
              <a:t>Shown on UML </a:t>
            </a:r>
            <a:br>
              <a:rPr lang="en-US" dirty="0"/>
            </a:br>
            <a:r>
              <a:rPr lang="en-US" dirty="0"/>
              <a:t>diagrams as:</a:t>
            </a:r>
          </a:p>
          <a:p>
            <a:pPr lvl="1"/>
            <a:r>
              <a:rPr lang="en-US" dirty="0"/>
              <a:t>dashed line</a:t>
            </a:r>
          </a:p>
          <a:p>
            <a:pPr lvl="1"/>
            <a:r>
              <a:rPr lang="en-US" dirty="0"/>
              <a:t>with open arrowhead</a:t>
            </a:r>
          </a:p>
          <a:p>
            <a:endParaRPr lang="en-US" dirty="0"/>
          </a:p>
        </p:txBody>
      </p:sp>
      <p:sp>
        <p:nvSpPr>
          <p:cNvPr id="3" name="Title 2"/>
          <p:cNvSpPr>
            <a:spLocks noGrp="1"/>
          </p:cNvSpPr>
          <p:nvPr>
            <p:ph type="title"/>
          </p:nvPr>
        </p:nvSpPr>
        <p:spPr/>
        <p:txBody>
          <a:bodyPr>
            <a:normAutofit fontScale="90000"/>
          </a:bodyPr>
          <a:lstStyle/>
          <a:p>
            <a:r>
              <a:rPr lang="en-US" dirty="0"/>
              <a:t>UML Interlude: Dependency Relationship</a:t>
            </a:r>
          </a:p>
        </p:txBody>
      </p:sp>
      <p:pic>
        <p:nvPicPr>
          <p:cNvPr id="1026" name="Picture 2" descr="PlantUML diagram">
            <a:extLst>
              <a:ext uri="{FF2B5EF4-FFF2-40B4-BE49-F238E27FC236}">
                <a16:creationId xmlns:a16="http://schemas.microsoft.com/office/drawing/2014/main" id="{5DD8305E-AA52-4DA9-9636-DF1D0D25F6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8546" y="2971800"/>
            <a:ext cx="4105701"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453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Message Chains – Don’t Have Them</a:t>
            </a:r>
          </a:p>
        </p:txBody>
      </p:sp>
      <p:sp>
        <p:nvSpPr>
          <p:cNvPr id="5" name="TextBox 4"/>
          <p:cNvSpPr txBox="1"/>
          <p:nvPr/>
        </p:nvSpPr>
        <p:spPr>
          <a:xfrm>
            <a:off x="381000" y="1295400"/>
            <a:ext cx="8610600" cy="2862322"/>
          </a:xfrm>
          <a:prstGeom prst="rect">
            <a:avLst/>
          </a:prstGeom>
          <a:noFill/>
        </p:spPr>
        <p:txBody>
          <a:bodyPr wrap="square" rtlCol="0">
            <a:spAutoFit/>
          </a:bodyPr>
          <a:lstStyle/>
          <a:p>
            <a:r>
              <a:rPr lang="en-US"/>
              <a:t>A message chain is code in the form:</a:t>
            </a:r>
          </a:p>
          <a:p>
            <a:endParaRPr lang="en-US"/>
          </a:p>
          <a:p>
            <a:r>
              <a:rPr lang="en-US" err="1">
                <a:latin typeface="Consolas" panose="020B0609020204030204" pitchFamily="49" charset="0"/>
              </a:rPr>
              <a:t>someObject.someMethod</a:t>
            </a:r>
            <a:r>
              <a:rPr lang="en-US">
                <a:latin typeface="Consolas" panose="020B0609020204030204" pitchFamily="49" charset="0"/>
              </a:rPr>
              <a:t>().</a:t>
            </a:r>
            <a:r>
              <a:rPr lang="en-US" err="1">
                <a:latin typeface="Consolas" panose="020B0609020204030204" pitchFamily="49" charset="0"/>
              </a:rPr>
              <a:t>otherMethod</a:t>
            </a:r>
            <a:r>
              <a:rPr lang="en-US">
                <a:latin typeface="Consolas" panose="020B0609020204030204" pitchFamily="49" charset="0"/>
              </a:rPr>
              <a:t>().</a:t>
            </a:r>
            <a:r>
              <a:rPr lang="en-US" err="1">
                <a:latin typeface="Consolas" panose="020B0609020204030204" pitchFamily="49" charset="0"/>
              </a:rPr>
              <a:t>stillOtherMethod</a:t>
            </a:r>
            <a:r>
              <a:rPr lang="en-US">
                <a:latin typeface="Consolas" panose="020B0609020204030204" pitchFamily="49" charset="0"/>
              </a:rPr>
              <a:t>();</a:t>
            </a:r>
          </a:p>
          <a:p>
            <a:endParaRPr lang="en-US">
              <a:latin typeface="Consolas" panose="020B0609020204030204" pitchFamily="49" charset="0"/>
            </a:endParaRPr>
          </a:p>
          <a:p>
            <a:r>
              <a:rPr lang="en-US"/>
              <a:t>For example</a:t>
            </a:r>
          </a:p>
          <a:p>
            <a:endParaRPr lang="en-US">
              <a:latin typeface="Consolas" panose="020B0609020204030204" pitchFamily="49" charset="0"/>
            </a:endParaRPr>
          </a:p>
          <a:p>
            <a:r>
              <a:rPr lang="en-US" err="1">
                <a:solidFill>
                  <a:srgbClr val="6A3E3E"/>
                </a:solidFill>
                <a:highlight>
                  <a:srgbClr val="D4D4D4"/>
                </a:highlight>
                <a:latin typeface="Consolas" panose="020B0609020204030204" pitchFamily="49" charset="0"/>
              </a:rPr>
              <a:t>myFrame</a:t>
            </a:r>
            <a:r>
              <a:rPr lang="en-US" err="1">
                <a:solidFill>
                  <a:srgbClr val="000000"/>
                </a:solidFill>
                <a:highlight>
                  <a:srgbClr val="E8F2FE"/>
                </a:highlight>
                <a:latin typeface="Consolas" panose="020B0609020204030204" pitchFamily="49" charset="0"/>
              </a:rPr>
              <a:t>.getBufferStrategy</a:t>
            </a:r>
            <a:r>
              <a:rPr lang="en-US">
                <a:solidFill>
                  <a:srgbClr val="000000"/>
                </a:solidFill>
                <a:highlight>
                  <a:srgbClr val="E8F2FE"/>
                </a:highlight>
                <a:latin typeface="Consolas" panose="020B0609020204030204" pitchFamily="49" charset="0"/>
              </a:rPr>
              <a:t>().</a:t>
            </a:r>
            <a:r>
              <a:rPr lang="en-US" err="1">
                <a:solidFill>
                  <a:srgbClr val="000000"/>
                </a:solidFill>
                <a:highlight>
                  <a:srgbClr val="E8F2FE"/>
                </a:highlight>
                <a:latin typeface="Consolas" panose="020B0609020204030204" pitchFamily="49" charset="0"/>
              </a:rPr>
              <a:t>getCapabilities</a:t>
            </a:r>
            <a:r>
              <a:rPr lang="en-US">
                <a:solidFill>
                  <a:srgbClr val="000000"/>
                </a:solidFill>
                <a:highlight>
                  <a:srgbClr val="E8F2FE"/>
                </a:highlight>
                <a:latin typeface="Consolas" panose="020B0609020204030204" pitchFamily="49" charset="0"/>
              </a:rPr>
              <a:t>().</a:t>
            </a:r>
            <a:r>
              <a:rPr lang="en-US" err="1">
                <a:solidFill>
                  <a:srgbClr val="000000"/>
                </a:solidFill>
                <a:highlight>
                  <a:srgbClr val="E8F2FE"/>
                </a:highlight>
                <a:latin typeface="Consolas" panose="020B0609020204030204" pitchFamily="49" charset="0"/>
              </a:rPr>
              <a:t>getFlip</a:t>
            </a:r>
            <a:r>
              <a:rPr lang="en-US">
                <a:solidFill>
                  <a:srgbClr val="000000"/>
                </a:solidFill>
                <a:highlight>
                  <a:srgbClr val="E8F2FE"/>
                </a:highlight>
                <a:latin typeface="Consolas" panose="020B0609020204030204" pitchFamily="49" charset="0"/>
              </a:rPr>
              <a:t>().wait(17);</a:t>
            </a:r>
          </a:p>
          <a:p>
            <a:endParaRPr lang="en-US">
              <a:solidFill>
                <a:srgbClr val="000000"/>
              </a:solidFill>
              <a:highlight>
                <a:srgbClr val="E8F2FE"/>
              </a:highlight>
              <a:latin typeface="Consolas" panose="020B0609020204030204" pitchFamily="49" charset="0"/>
            </a:endParaRPr>
          </a:p>
          <a:p>
            <a:r>
              <a:rPr lang="en-US">
                <a:solidFill>
                  <a:srgbClr val="000000"/>
                </a:solidFill>
                <a:highlight>
                  <a:srgbClr val="E8F2FE"/>
                </a:highlight>
              </a:rPr>
              <a:t>This is generally considered to a warning sign of excessive dependency and problems.</a:t>
            </a:r>
          </a:p>
          <a:p>
            <a:endParaRPr lang="en-US">
              <a:latin typeface="Consolas" panose="020B0609020204030204" pitchFamily="49" charset="0"/>
            </a:endParaRPr>
          </a:p>
        </p:txBody>
      </p:sp>
      <p:cxnSp>
        <p:nvCxnSpPr>
          <p:cNvPr id="4" name="Straight Arrow Connector 3">
            <a:extLst>
              <a:ext uri="{FF2B5EF4-FFF2-40B4-BE49-F238E27FC236}">
                <a16:creationId xmlns:a16="http://schemas.microsoft.com/office/drawing/2014/main" id="{3DA769E5-9C39-44A7-AB99-BC7F4D79AB82}"/>
              </a:ext>
            </a:extLst>
          </p:cNvPr>
          <p:cNvCxnSpPr/>
          <p:nvPr/>
        </p:nvCxnSpPr>
        <p:spPr>
          <a:xfrm>
            <a:off x="1524000" y="2895600"/>
            <a:ext cx="6858000" cy="0"/>
          </a:xfrm>
          <a:prstGeom prst="straightConnector1">
            <a:avLst/>
          </a:prstGeom>
          <a:ln w="3492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22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Message Chain </a:t>
            </a:r>
            <a:br>
              <a:rPr lang="en-US"/>
            </a:br>
            <a:r>
              <a:rPr lang="en-US"/>
              <a:t>Rewritten using variables</a:t>
            </a:r>
          </a:p>
        </p:txBody>
      </p:sp>
      <p:sp>
        <p:nvSpPr>
          <p:cNvPr id="5" name="TextBox 4"/>
          <p:cNvSpPr txBox="1"/>
          <p:nvPr/>
        </p:nvSpPr>
        <p:spPr>
          <a:xfrm>
            <a:off x="381000" y="1295400"/>
            <a:ext cx="8610600" cy="2862322"/>
          </a:xfrm>
          <a:prstGeom prst="rect">
            <a:avLst/>
          </a:prstGeom>
          <a:noFill/>
        </p:spPr>
        <p:txBody>
          <a:bodyPr wrap="square" rtlCol="0">
            <a:spAutoFit/>
          </a:bodyPr>
          <a:lstStyle/>
          <a:p>
            <a:r>
              <a:rPr lang="en-US"/>
              <a:t>Message chains are not better if you space them across multiple lines, but it does make it more obvious what the problem is.</a:t>
            </a:r>
          </a:p>
          <a:p>
            <a:endParaRPr lang="en-US">
              <a:latin typeface="Consolas" panose="020B0609020204030204" pitchFamily="49" charset="0"/>
            </a:endParaRPr>
          </a:p>
          <a:p>
            <a:r>
              <a:rPr lang="en-US" err="1">
                <a:latin typeface="Consolas" panose="020B0609020204030204" pitchFamily="49" charset="0"/>
              </a:rPr>
              <a:t>BufferStrategy</a:t>
            </a:r>
            <a:r>
              <a:rPr lang="en-US">
                <a:latin typeface="Consolas" panose="020B0609020204030204" pitchFamily="49" charset="0"/>
              </a:rPr>
              <a:t> </a:t>
            </a:r>
            <a:r>
              <a:rPr lang="en-US">
                <a:highlight>
                  <a:srgbClr val="FFFF00"/>
                </a:highlight>
                <a:latin typeface="Consolas" panose="020B0609020204030204" pitchFamily="49" charset="0"/>
              </a:rPr>
              <a:t>strategy</a:t>
            </a:r>
            <a:r>
              <a:rPr lang="en-US">
                <a:latin typeface="Consolas" panose="020B0609020204030204" pitchFamily="49" charset="0"/>
              </a:rPr>
              <a:t> = </a:t>
            </a:r>
            <a:r>
              <a:rPr lang="en-US" err="1">
                <a:latin typeface="Consolas" panose="020B0609020204030204" pitchFamily="49" charset="0"/>
              </a:rPr>
              <a:t>myFrame.getBufferStrategy</a:t>
            </a:r>
            <a:r>
              <a:rPr lang="en-US">
                <a:latin typeface="Consolas" panose="020B0609020204030204" pitchFamily="49" charset="0"/>
              </a:rPr>
              <a:t>();</a:t>
            </a:r>
          </a:p>
          <a:p>
            <a:r>
              <a:rPr lang="en-US" err="1">
                <a:latin typeface="Consolas" panose="020B0609020204030204" pitchFamily="49" charset="0"/>
              </a:rPr>
              <a:t>BufferCapabilities</a:t>
            </a:r>
            <a:r>
              <a:rPr lang="en-US">
                <a:latin typeface="Consolas" panose="020B0609020204030204" pitchFamily="49" charset="0"/>
              </a:rPr>
              <a:t> </a:t>
            </a:r>
            <a:r>
              <a:rPr lang="en-US">
                <a:highlight>
                  <a:srgbClr val="FFFF00"/>
                </a:highlight>
                <a:latin typeface="Consolas" panose="020B0609020204030204" pitchFamily="49" charset="0"/>
              </a:rPr>
              <a:t>capabilities</a:t>
            </a:r>
            <a:r>
              <a:rPr lang="en-US">
                <a:latin typeface="Consolas" panose="020B0609020204030204" pitchFamily="49" charset="0"/>
              </a:rPr>
              <a:t> = </a:t>
            </a:r>
            <a:r>
              <a:rPr lang="en-US" err="1">
                <a:latin typeface="Consolas" panose="020B0609020204030204" pitchFamily="49" charset="0"/>
              </a:rPr>
              <a:t>strategy.getCapabilities</a:t>
            </a:r>
            <a:r>
              <a:rPr lang="en-US">
                <a:latin typeface="Consolas" panose="020B0609020204030204" pitchFamily="49" charset="0"/>
              </a:rPr>
              <a:t>();</a:t>
            </a:r>
          </a:p>
          <a:p>
            <a:r>
              <a:rPr lang="en-US" err="1">
                <a:latin typeface="Consolas" panose="020B0609020204030204" pitchFamily="49" charset="0"/>
              </a:rPr>
              <a:t>FlipContents</a:t>
            </a:r>
            <a:r>
              <a:rPr lang="en-US">
                <a:latin typeface="Consolas" panose="020B0609020204030204" pitchFamily="49" charset="0"/>
              </a:rPr>
              <a:t> </a:t>
            </a:r>
            <a:r>
              <a:rPr lang="en-US">
                <a:highlight>
                  <a:srgbClr val="FFFF00"/>
                </a:highlight>
                <a:latin typeface="Consolas" panose="020B0609020204030204" pitchFamily="49" charset="0"/>
              </a:rPr>
              <a:t>flip</a:t>
            </a:r>
            <a:r>
              <a:rPr lang="en-US">
                <a:latin typeface="Consolas" panose="020B0609020204030204" pitchFamily="49" charset="0"/>
              </a:rPr>
              <a:t> = </a:t>
            </a:r>
            <a:r>
              <a:rPr lang="en-US" err="1">
                <a:latin typeface="Consolas" panose="020B0609020204030204" pitchFamily="49" charset="0"/>
              </a:rPr>
              <a:t>capabilities.getFlipContents</a:t>
            </a:r>
            <a:r>
              <a:rPr lang="en-US">
                <a:latin typeface="Consolas" panose="020B0609020204030204" pitchFamily="49" charset="0"/>
              </a:rPr>
              <a:t>();</a:t>
            </a:r>
          </a:p>
          <a:p>
            <a:r>
              <a:rPr lang="en-US" err="1">
                <a:latin typeface="Consolas" panose="020B0609020204030204" pitchFamily="49" charset="0"/>
              </a:rPr>
              <a:t>flip.wait</a:t>
            </a:r>
            <a:r>
              <a:rPr lang="en-US">
                <a:latin typeface="Consolas" panose="020B0609020204030204" pitchFamily="49" charset="0"/>
              </a:rPr>
              <a:t>(17);</a:t>
            </a:r>
          </a:p>
          <a:p>
            <a:endParaRPr lang="en-US">
              <a:solidFill>
                <a:srgbClr val="000000"/>
              </a:solidFill>
              <a:highlight>
                <a:srgbClr val="E8F2FE"/>
              </a:highlight>
              <a:latin typeface="Consolas" panose="020B0609020204030204" pitchFamily="49" charset="0"/>
            </a:endParaRPr>
          </a:p>
          <a:p>
            <a:r>
              <a:rPr lang="en-US">
                <a:solidFill>
                  <a:srgbClr val="000000"/>
                </a:solidFill>
                <a:highlight>
                  <a:srgbClr val="E8F2FE"/>
                </a:highlight>
              </a:rPr>
              <a:t>You are depending on internal classes deep within some other object’s data</a:t>
            </a:r>
          </a:p>
          <a:p>
            <a:endParaRPr lang="en-US">
              <a:latin typeface="Consolas" panose="020B0609020204030204" pitchFamily="49" charset="0"/>
            </a:endParaRPr>
          </a:p>
        </p:txBody>
      </p:sp>
      <p:pic>
        <p:nvPicPr>
          <p:cNvPr id="4100" name="Picture 4"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192" y="4572000"/>
            <a:ext cx="8277312" cy="14478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DD6CABCA-17A4-4F3C-B8EB-2F6019147254}"/>
              </a:ext>
            </a:extLst>
          </p:cNvPr>
          <p:cNvCxnSpPr>
            <a:cxnSpLocks/>
          </p:cNvCxnSpPr>
          <p:nvPr/>
        </p:nvCxnSpPr>
        <p:spPr>
          <a:xfrm>
            <a:off x="3352800" y="2351941"/>
            <a:ext cx="1447800" cy="16265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77C37BE-BBC5-4712-8DEF-06D7FC29C8A4}"/>
              </a:ext>
            </a:extLst>
          </p:cNvPr>
          <p:cNvCxnSpPr>
            <a:cxnSpLocks/>
          </p:cNvCxnSpPr>
          <p:nvPr/>
        </p:nvCxnSpPr>
        <p:spPr>
          <a:xfrm>
            <a:off x="2971800" y="2676098"/>
            <a:ext cx="304800" cy="8635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6976D61-0E8B-414C-9B82-1266EA7C47A4}"/>
              </a:ext>
            </a:extLst>
          </p:cNvPr>
          <p:cNvCxnSpPr>
            <a:cxnSpLocks/>
          </p:cNvCxnSpPr>
          <p:nvPr/>
        </p:nvCxnSpPr>
        <p:spPr>
          <a:xfrm flipH="1">
            <a:off x="1066800" y="2895600"/>
            <a:ext cx="1066800" cy="1524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7781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Message Chain </a:t>
            </a:r>
            <a:br>
              <a:rPr lang="en-US"/>
            </a:br>
            <a:r>
              <a:rPr lang="en-US"/>
              <a:t>Rewritten using variables</a:t>
            </a:r>
          </a:p>
        </p:txBody>
      </p:sp>
      <p:sp>
        <p:nvSpPr>
          <p:cNvPr id="5" name="TextBox 4"/>
          <p:cNvSpPr txBox="1"/>
          <p:nvPr/>
        </p:nvSpPr>
        <p:spPr>
          <a:xfrm>
            <a:off x="381000" y="1295400"/>
            <a:ext cx="8610600" cy="2862322"/>
          </a:xfrm>
          <a:prstGeom prst="rect">
            <a:avLst/>
          </a:prstGeom>
          <a:noFill/>
        </p:spPr>
        <p:txBody>
          <a:bodyPr wrap="square" rtlCol="0">
            <a:spAutoFit/>
          </a:bodyPr>
          <a:lstStyle/>
          <a:p>
            <a:r>
              <a:rPr lang="en-US"/>
              <a:t>Message chains are not better if you space them across multiple lines, but it does make it more obvious what the problem is.</a:t>
            </a:r>
          </a:p>
          <a:p>
            <a:endParaRPr lang="en-US">
              <a:latin typeface="Consolas" panose="020B0609020204030204" pitchFamily="49" charset="0"/>
            </a:endParaRPr>
          </a:p>
          <a:p>
            <a:r>
              <a:rPr lang="en-US" err="1">
                <a:latin typeface="Consolas" panose="020B0609020204030204" pitchFamily="49" charset="0"/>
              </a:rPr>
              <a:t>BufferStrategy</a:t>
            </a:r>
            <a:r>
              <a:rPr lang="en-US">
                <a:latin typeface="Consolas" panose="020B0609020204030204" pitchFamily="49" charset="0"/>
              </a:rPr>
              <a:t> strategy = </a:t>
            </a:r>
            <a:r>
              <a:rPr lang="en-US" err="1">
                <a:latin typeface="Consolas" panose="020B0609020204030204" pitchFamily="49" charset="0"/>
              </a:rPr>
              <a:t>myFrame.getBufferStrategy</a:t>
            </a:r>
            <a:r>
              <a:rPr lang="en-US">
                <a:latin typeface="Consolas" panose="020B0609020204030204" pitchFamily="49" charset="0"/>
              </a:rPr>
              <a:t>();</a:t>
            </a:r>
          </a:p>
          <a:p>
            <a:r>
              <a:rPr lang="en-US" err="1">
                <a:latin typeface="Consolas" panose="020B0609020204030204" pitchFamily="49" charset="0"/>
              </a:rPr>
              <a:t>BufferCapabilities</a:t>
            </a:r>
            <a:r>
              <a:rPr lang="en-US">
                <a:latin typeface="Consolas" panose="020B0609020204030204" pitchFamily="49" charset="0"/>
              </a:rPr>
              <a:t> capabilities = </a:t>
            </a:r>
            <a:r>
              <a:rPr lang="en-US" err="1">
                <a:latin typeface="Consolas" panose="020B0609020204030204" pitchFamily="49" charset="0"/>
              </a:rPr>
              <a:t>strategy.getCapabilities</a:t>
            </a:r>
            <a:r>
              <a:rPr lang="en-US">
                <a:latin typeface="Consolas" panose="020B0609020204030204" pitchFamily="49" charset="0"/>
              </a:rPr>
              <a:t>();</a:t>
            </a:r>
          </a:p>
          <a:p>
            <a:r>
              <a:rPr lang="en-US" err="1">
                <a:latin typeface="Consolas" panose="020B0609020204030204" pitchFamily="49" charset="0"/>
              </a:rPr>
              <a:t>FlipContents</a:t>
            </a:r>
            <a:r>
              <a:rPr lang="en-US">
                <a:latin typeface="Consolas" panose="020B0609020204030204" pitchFamily="49" charset="0"/>
              </a:rPr>
              <a:t> flip = </a:t>
            </a:r>
            <a:r>
              <a:rPr lang="en-US" err="1">
                <a:latin typeface="Consolas" panose="020B0609020204030204" pitchFamily="49" charset="0"/>
              </a:rPr>
              <a:t>capabilities.getFlipContents</a:t>
            </a:r>
            <a:r>
              <a:rPr lang="en-US">
                <a:latin typeface="Consolas" panose="020B0609020204030204" pitchFamily="49" charset="0"/>
              </a:rPr>
              <a:t>();</a:t>
            </a:r>
          </a:p>
          <a:p>
            <a:r>
              <a:rPr lang="en-US" err="1">
                <a:latin typeface="Consolas" panose="020B0609020204030204" pitchFamily="49" charset="0"/>
              </a:rPr>
              <a:t>flip.wait</a:t>
            </a:r>
            <a:r>
              <a:rPr lang="en-US">
                <a:latin typeface="Consolas" panose="020B0609020204030204" pitchFamily="49" charset="0"/>
              </a:rPr>
              <a:t>(17);</a:t>
            </a:r>
          </a:p>
          <a:p>
            <a:endParaRPr lang="en-US">
              <a:solidFill>
                <a:srgbClr val="000000"/>
              </a:solidFill>
              <a:highlight>
                <a:srgbClr val="E8F2FE"/>
              </a:highlight>
              <a:latin typeface="Consolas" panose="020B0609020204030204" pitchFamily="49" charset="0"/>
            </a:endParaRPr>
          </a:p>
          <a:p>
            <a:r>
              <a:rPr lang="en-US">
                <a:solidFill>
                  <a:srgbClr val="000000"/>
                </a:solidFill>
                <a:highlight>
                  <a:srgbClr val="E8F2FE"/>
                </a:highlight>
              </a:rPr>
              <a:t>You are depending on internal classes deep within some other object’s data</a:t>
            </a:r>
          </a:p>
          <a:p>
            <a:endParaRPr lang="en-US">
              <a:latin typeface="Consolas" panose="020B0609020204030204" pitchFamily="49" charset="0"/>
            </a:endParaRPr>
          </a:p>
        </p:txBody>
      </p:sp>
      <p:pic>
        <p:nvPicPr>
          <p:cNvPr id="4100" name="Picture 4"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192" y="4572000"/>
            <a:ext cx="8277312" cy="1447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0A47296-E1A4-4157-94D9-3B95573F4F6B}"/>
              </a:ext>
            </a:extLst>
          </p:cNvPr>
          <p:cNvSpPr txBox="1"/>
          <p:nvPr/>
        </p:nvSpPr>
        <p:spPr>
          <a:xfrm>
            <a:off x="393192" y="3858190"/>
            <a:ext cx="8604728" cy="830997"/>
          </a:xfrm>
          <a:prstGeom prst="rect">
            <a:avLst/>
          </a:prstGeom>
          <a:noFill/>
        </p:spPr>
        <p:txBody>
          <a:bodyPr wrap="none" rtlCol="0">
            <a:spAutoFit/>
          </a:bodyPr>
          <a:lstStyle/>
          <a:p>
            <a:r>
              <a:rPr lang="en-US" sz="2400"/>
              <a:t>Client program – “knows” details 4 levels deep in called ops</a:t>
            </a:r>
          </a:p>
          <a:p>
            <a:r>
              <a:rPr lang="en-US" sz="2400"/>
              <a:t>		     So client is highly </a:t>
            </a:r>
            <a:r>
              <a:rPr lang="en-US" sz="2400">
                <a:highlight>
                  <a:srgbClr val="FFFF00"/>
                </a:highlight>
              </a:rPr>
              <a:t>coupled</a:t>
            </a:r>
            <a:r>
              <a:rPr lang="en-US" sz="2400"/>
              <a:t> with “how” things work</a:t>
            </a:r>
          </a:p>
        </p:txBody>
      </p:sp>
      <p:cxnSp>
        <p:nvCxnSpPr>
          <p:cNvPr id="6" name="Straight Arrow Connector 5">
            <a:extLst>
              <a:ext uri="{FF2B5EF4-FFF2-40B4-BE49-F238E27FC236}">
                <a16:creationId xmlns:a16="http://schemas.microsoft.com/office/drawing/2014/main" id="{0302DC93-8268-4C51-AA13-E32DD9715D65}"/>
              </a:ext>
            </a:extLst>
          </p:cNvPr>
          <p:cNvCxnSpPr>
            <a:cxnSpLocks/>
          </p:cNvCxnSpPr>
          <p:nvPr/>
        </p:nvCxnSpPr>
        <p:spPr>
          <a:xfrm>
            <a:off x="833367" y="4273688"/>
            <a:ext cx="0" cy="11365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35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Message Chain: Solution</a:t>
            </a:r>
          </a:p>
        </p:txBody>
      </p:sp>
      <p:sp>
        <p:nvSpPr>
          <p:cNvPr id="5" name="TextBox 4"/>
          <p:cNvSpPr txBox="1"/>
          <p:nvPr/>
        </p:nvSpPr>
        <p:spPr>
          <a:xfrm>
            <a:off x="381000" y="1295400"/>
            <a:ext cx="8610600" cy="1754326"/>
          </a:xfrm>
          <a:prstGeom prst="rect">
            <a:avLst/>
          </a:prstGeom>
          <a:noFill/>
        </p:spPr>
        <p:txBody>
          <a:bodyPr wrap="square" rtlCol="0">
            <a:spAutoFit/>
          </a:bodyPr>
          <a:lstStyle/>
          <a:p>
            <a:r>
              <a:rPr lang="en-US"/>
              <a:t>The solution is usually to embed the required feature in the first class in the chain.  This insulates the caller from the inner classes.  Then the first class might implement the feature itself OR if it still needs to rely on its internals repeat the message chain removal.   </a:t>
            </a:r>
          </a:p>
          <a:p>
            <a:endParaRPr lang="en-US">
              <a:latin typeface="Consolas" panose="020B0609020204030204" pitchFamily="49" charset="0"/>
            </a:endParaRPr>
          </a:p>
          <a:p>
            <a:r>
              <a:rPr lang="en-US" err="1">
                <a:latin typeface="Consolas" panose="020B0609020204030204" pitchFamily="49" charset="0"/>
              </a:rPr>
              <a:t>myFrame.setFlipWait</a:t>
            </a:r>
            <a:r>
              <a:rPr lang="en-US">
                <a:latin typeface="Consolas" panose="020B0609020204030204" pitchFamily="49" charset="0"/>
              </a:rPr>
              <a:t>(17);</a:t>
            </a:r>
          </a:p>
          <a:p>
            <a:endParaRPr lang="en-US">
              <a:latin typeface="Consolas" panose="020B0609020204030204" pitchFamily="49" charset="0"/>
            </a:endParaRPr>
          </a:p>
        </p:txBody>
      </p:sp>
      <p:pic>
        <p:nvPicPr>
          <p:cNvPr id="5122"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584" y="3352800"/>
            <a:ext cx="8566340" cy="762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86D9FC8-FB86-4D5E-949D-1790CE9BC250}"/>
              </a:ext>
            </a:extLst>
          </p:cNvPr>
          <p:cNvSpPr txBox="1"/>
          <p:nvPr/>
        </p:nvSpPr>
        <p:spPr>
          <a:xfrm>
            <a:off x="1828800" y="4336593"/>
            <a:ext cx="6059351" cy="1815882"/>
          </a:xfrm>
          <a:prstGeom prst="rect">
            <a:avLst/>
          </a:prstGeom>
          <a:noFill/>
        </p:spPr>
        <p:txBody>
          <a:bodyPr wrap="none" rtlCol="0">
            <a:spAutoFit/>
          </a:bodyPr>
          <a:lstStyle/>
          <a:p>
            <a:r>
              <a:rPr lang="en-US" sz="2800"/>
              <a:t>This approach also actually decouples:</a:t>
            </a:r>
          </a:p>
          <a:p>
            <a:pPr marL="342900" indent="-342900">
              <a:buFont typeface="+mj-lt"/>
              <a:buAutoNum type="arabicPeriod"/>
              <a:tabLst>
                <a:tab pos="342900" algn="l"/>
              </a:tabLst>
            </a:pPr>
            <a:r>
              <a:rPr lang="en-US" sz="2800" err="1"/>
              <a:t>BufferCapabilities</a:t>
            </a:r>
            <a:r>
              <a:rPr lang="en-US" sz="2800"/>
              <a:t> from </a:t>
            </a:r>
            <a:r>
              <a:rPr lang="en-US" sz="2800" err="1"/>
              <a:t>FlipContents</a:t>
            </a:r>
            <a:endParaRPr lang="en-US" sz="2800"/>
          </a:p>
          <a:p>
            <a:pPr marL="342900" indent="-342900">
              <a:buFont typeface="+mj-lt"/>
              <a:buAutoNum type="arabicPeriod"/>
              <a:tabLst>
                <a:tab pos="342900" algn="l"/>
              </a:tabLst>
            </a:pPr>
            <a:r>
              <a:rPr lang="en-US" sz="2800" err="1"/>
              <a:t>BufferStrategy</a:t>
            </a:r>
            <a:r>
              <a:rPr lang="en-US" sz="2800"/>
              <a:t> from </a:t>
            </a:r>
            <a:r>
              <a:rPr lang="en-US" sz="2800" err="1"/>
              <a:t>BufferCapabilities</a:t>
            </a:r>
            <a:endParaRPr lang="en-US" sz="2800"/>
          </a:p>
          <a:p>
            <a:pPr marL="342900" indent="-342900">
              <a:buFont typeface="+mj-lt"/>
              <a:buAutoNum type="arabicPeriod"/>
              <a:tabLst>
                <a:tab pos="342900" algn="l"/>
              </a:tabLst>
            </a:pPr>
            <a:r>
              <a:rPr lang="en-US" sz="2800"/>
              <a:t>JFrame from </a:t>
            </a:r>
            <a:r>
              <a:rPr lang="en-US" sz="2800" err="1"/>
              <a:t>BufferStrategy</a:t>
            </a:r>
            <a:endParaRPr lang="en-US" sz="2800"/>
          </a:p>
        </p:txBody>
      </p:sp>
      <p:sp>
        <p:nvSpPr>
          <p:cNvPr id="8" name="Freeform: Shape 7">
            <a:extLst>
              <a:ext uri="{FF2B5EF4-FFF2-40B4-BE49-F238E27FC236}">
                <a16:creationId xmlns:a16="http://schemas.microsoft.com/office/drawing/2014/main" id="{097056EA-1F7D-4CC1-B8E2-9537216B9E78}"/>
              </a:ext>
            </a:extLst>
          </p:cNvPr>
          <p:cNvSpPr/>
          <p:nvPr/>
        </p:nvSpPr>
        <p:spPr>
          <a:xfrm>
            <a:off x="948690" y="3062648"/>
            <a:ext cx="1737360" cy="492082"/>
          </a:xfrm>
          <a:custGeom>
            <a:avLst/>
            <a:gdLst>
              <a:gd name="connsiteX0" fmla="*/ 0 w 1737360"/>
              <a:gd name="connsiteY0" fmla="*/ 492082 h 492082"/>
              <a:gd name="connsiteX1" fmla="*/ 994410 w 1737360"/>
              <a:gd name="connsiteY1" fmla="*/ 592 h 492082"/>
              <a:gd name="connsiteX2" fmla="*/ 1737360 w 1737360"/>
              <a:gd name="connsiteY2" fmla="*/ 389212 h 492082"/>
            </a:gdLst>
            <a:ahLst/>
            <a:cxnLst>
              <a:cxn ang="0">
                <a:pos x="connsiteX0" y="connsiteY0"/>
              </a:cxn>
              <a:cxn ang="0">
                <a:pos x="connsiteX1" y="connsiteY1"/>
              </a:cxn>
              <a:cxn ang="0">
                <a:pos x="connsiteX2" y="connsiteY2"/>
              </a:cxn>
            </a:cxnLst>
            <a:rect l="l" t="t" r="r" b="b"/>
            <a:pathLst>
              <a:path w="1737360" h="492082">
                <a:moveTo>
                  <a:pt x="0" y="492082"/>
                </a:moveTo>
                <a:cubicBezTo>
                  <a:pt x="352425" y="254909"/>
                  <a:pt x="704850" y="17737"/>
                  <a:pt x="994410" y="592"/>
                </a:cubicBezTo>
                <a:cubicBezTo>
                  <a:pt x="1283970" y="-16553"/>
                  <a:pt x="1598295" y="343492"/>
                  <a:pt x="1737360" y="389212"/>
                </a:cubicBezTo>
              </a:path>
            </a:pathLst>
          </a:custGeom>
          <a:noFill/>
          <a:ln>
            <a:solidFill>
              <a:srgbClr val="FF0000"/>
            </a:solidFill>
            <a:prstDash val="dash"/>
            <a:headEnd type="none"/>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82766100-4F07-4626-870D-4AB6E8182334}"/>
              </a:ext>
            </a:extLst>
          </p:cNvPr>
          <p:cNvSpPr/>
          <p:nvPr/>
        </p:nvSpPr>
        <p:spPr>
          <a:xfrm>
            <a:off x="2057400" y="2950620"/>
            <a:ext cx="2697480" cy="489810"/>
          </a:xfrm>
          <a:custGeom>
            <a:avLst/>
            <a:gdLst>
              <a:gd name="connsiteX0" fmla="*/ 0 w 2697480"/>
              <a:gd name="connsiteY0" fmla="*/ 124050 h 489810"/>
              <a:gd name="connsiteX1" fmla="*/ 1634490 w 2697480"/>
              <a:gd name="connsiteY1" fmla="*/ 21180 h 489810"/>
              <a:gd name="connsiteX2" fmla="*/ 2697480 w 2697480"/>
              <a:gd name="connsiteY2" fmla="*/ 489810 h 489810"/>
            </a:gdLst>
            <a:ahLst/>
            <a:cxnLst>
              <a:cxn ang="0">
                <a:pos x="connsiteX0" y="connsiteY0"/>
              </a:cxn>
              <a:cxn ang="0">
                <a:pos x="connsiteX1" y="connsiteY1"/>
              </a:cxn>
              <a:cxn ang="0">
                <a:pos x="connsiteX2" y="connsiteY2"/>
              </a:cxn>
            </a:cxnLst>
            <a:rect l="l" t="t" r="r" b="b"/>
            <a:pathLst>
              <a:path w="2697480" h="489810">
                <a:moveTo>
                  <a:pt x="0" y="124050"/>
                </a:moveTo>
                <a:cubicBezTo>
                  <a:pt x="592455" y="42135"/>
                  <a:pt x="1184910" y="-39780"/>
                  <a:pt x="1634490" y="21180"/>
                </a:cubicBezTo>
                <a:cubicBezTo>
                  <a:pt x="2084070" y="82140"/>
                  <a:pt x="2459355" y="426945"/>
                  <a:pt x="2697480" y="489810"/>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B692361F-0005-41CB-9C60-41B29B1796BA}"/>
              </a:ext>
            </a:extLst>
          </p:cNvPr>
          <p:cNvSpPr/>
          <p:nvPr/>
        </p:nvSpPr>
        <p:spPr>
          <a:xfrm>
            <a:off x="3063240" y="2862654"/>
            <a:ext cx="3337560" cy="566346"/>
          </a:xfrm>
          <a:custGeom>
            <a:avLst/>
            <a:gdLst>
              <a:gd name="connsiteX0" fmla="*/ 0 w 3337560"/>
              <a:gd name="connsiteY0" fmla="*/ 74856 h 566346"/>
              <a:gd name="connsiteX1" fmla="*/ 2297430 w 3337560"/>
              <a:gd name="connsiteY1" fmla="*/ 40566 h 566346"/>
              <a:gd name="connsiteX2" fmla="*/ 3337560 w 3337560"/>
              <a:gd name="connsiteY2" fmla="*/ 566346 h 566346"/>
            </a:gdLst>
            <a:ahLst/>
            <a:cxnLst>
              <a:cxn ang="0">
                <a:pos x="connsiteX0" y="connsiteY0"/>
              </a:cxn>
              <a:cxn ang="0">
                <a:pos x="connsiteX1" y="connsiteY1"/>
              </a:cxn>
              <a:cxn ang="0">
                <a:pos x="connsiteX2" y="connsiteY2"/>
              </a:cxn>
            </a:cxnLst>
            <a:rect l="l" t="t" r="r" b="b"/>
            <a:pathLst>
              <a:path w="3337560" h="566346">
                <a:moveTo>
                  <a:pt x="0" y="74856"/>
                </a:moveTo>
                <a:cubicBezTo>
                  <a:pt x="870585" y="16753"/>
                  <a:pt x="1741170" y="-41349"/>
                  <a:pt x="2297430" y="40566"/>
                </a:cubicBezTo>
                <a:cubicBezTo>
                  <a:pt x="2853690" y="122481"/>
                  <a:pt x="3051810" y="497766"/>
                  <a:pt x="3337560" y="566346"/>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190D2E9-804D-4049-9D5A-854ECA50F09C}"/>
              </a:ext>
            </a:extLst>
          </p:cNvPr>
          <p:cNvSpPr/>
          <p:nvPr/>
        </p:nvSpPr>
        <p:spPr>
          <a:xfrm>
            <a:off x="5349240" y="2891790"/>
            <a:ext cx="2937510" cy="548640"/>
          </a:xfrm>
          <a:custGeom>
            <a:avLst/>
            <a:gdLst>
              <a:gd name="connsiteX0" fmla="*/ 0 w 2937510"/>
              <a:gd name="connsiteY0" fmla="*/ 0 h 548640"/>
              <a:gd name="connsiteX1" fmla="*/ 1851660 w 2937510"/>
              <a:gd name="connsiteY1" fmla="*/ 91440 h 548640"/>
              <a:gd name="connsiteX2" fmla="*/ 2937510 w 2937510"/>
              <a:gd name="connsiteY2" fmla="*/ 548640 h 548640"/>
            </a:gdLst>
            <a:ahLst/>
            <a:cxnLst>
              <a:cxn ang="0">
                <a:pos x="connsiteX0" y="connsiteY0"/>
              </a:cxn>
              <a:cxn ang="0">
                <a:pos x="connsiteX1" y="connsiteY1"/>
              </a:cxn>
              <a:cxn ang="0">
                <a:pos x="connsiteX2" y="connsiteY2"/>
              </a:cxn>
            </a:cxnLst>
            <a:rect l="l" t="t" r="r" b="b"/>
            <a:pathLst>
              <a:path w="2937510" h="548640">
                <a:moveTo>
                  <a:pt x="0" y="0"/>
                </a:moveTo>
                <a:cubicBezTo>
                  <a:pt x="681037" y="0"/>
                  <a:pt x="1362075" y="0"/>
                  <a:pt x="1851660" y="91440"/>
                </a:cubicBezTo>
                <a:cubicBezTo>
                  <a:pt x="2341245" y="182880"/>
                  <a:pt x="2639377" y="365760"/>
                  <a:pt x="2937510" y="548640"/>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95D7927D-B922-4E1D-881A-839A9EA65850}"/>
              </a:ext>
            </a:extLst>
          </p:cNvPr>
          <p:cNvGrpSpPr/>
          <p:nvPr/>
        </p:nvGrpSpPr>
        <p:grpSpPr>
          <a:xfrm>
            <a:off x="2240280" y="3077895"/>
            <a:ext cx="304800" cy="304800"/>
            <a:chOff x="411480" y="4876800"/>
            <a:chExt cx="304800" cy="304800"/>
          </a:xfrm>
        </p:grpSpPr>
        <p:cxnSp>
          <p:nvCxnSpPr>
            <p:cNvPr id="15" name="Straight Connector 14">
              <a:extLst>
                <a:ext uri="{FF2B5EF4-FFF2-40B4-BE49-F238E27FC236}">
                  <a16:creationId xmlns:a16="http://schemas.microsoft.com/office/drawing/2014/main" id="{230031FB-33BC-47FD-B321-C9B2AB68119D}"/>
                </a:ext>
              </a:extLst>
            </p:cNvPr>
            <p:cNvCxnSpPr/>
            <p:nvPr/>
          </p:nvCxnSpPr>
          <p:spPr>
            <a:xfrm>
              <a:off x="481584" y="4876800"/>
              <a:ext cx="204216"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DD19807-B0F2-468B-9CAF-07F5AB30FDE0}"/>
                </a:ext>
              </a:extLst>
            </p:cNvPr>
            <p:cNvCxnSpPr>
              <a:cxnSpLocks/>
            </p:cNvCxnSpPr>
            <p:nvPr/>
          </p:nvCxnSpPr>
          <p:spPr>
            <a:xfrm flipH="1">
              <a:off x="411480" y="4876800"/>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CBDD5900-7E21-4887-BB46-7F4AEF8FDBF2}"/>
              </a:ext>
            </a:extLst>
          </p:cNvPr>
          <p:cNvGrpSpPr/>
          <p:nvPr/>
        </p:nvGrpSpPr>
        <p:grpSpPr>
          <a:xfrm>
            <a:off x="4053840" y="2966719"/>
            <a:ext cx="304800" cy="304800"/>
            <a:chOff x="411480" y="4876800"/>
            <a:chExt cx="304800" cy="304800"/>
          </a:xfrm>
        </p:grpSpPr>
        <p:cxnSp>
          <p:nvCxnSpPr>
            <p:cNvPr id="21" name="Straight Connector 20">
              <a:extLst>
                <a:ext uri="{FF2B5EF4-FFF2-40B4-BE49-F238E27FC236}">
                  <a16:creationId xmlns:a16="http://schemas.microsoft.com/office/drawing/2014/main" id="{E393DA5E-5D31-49D7-B081-87A79A12867B}"/>
                </a:ext>
              </a:extLst>
            </p:cNvPr>
            <p:cNvCxnSpPr/>
            <p:nvPr/>
          </p:nvCxnSpPr>
          <p:spPr>
            <a:xfrm>
              <a:off x="481584" y="4876800"/>
              <a:ext cx="204216"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3006EB0-75CE-4B14-ADBB-C5BE8AC3C667}"/>
                </a:ext>
              </a:extLst>
            </p:cNvPr>
            <p:cNvCxnSpPr>
              <a:cxnSpLocks/>
            </p:cNvCxnSpPr>
            <p:nvPr/>
          </p:nvCxnSpPr>
          <p:spPr>
            <a:xfrm flipH="1">
              <a:off x="411480" y="4876800"/>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FD1A2B5E-F928-49B6-8699-D8651B76BAC4}"/>
              </a:ext>
            </a:extLst>
          </p:cNvPr>
          <p:cNvGrpSpPr/>
          <p:nvPr/>
        </p:nvGrpSpPr>
        <p:grpSpPr>
          <a:xfrm>
            <a:off x="5765356" y="3055035"/>
            <a:ext cx="304800" cy="304800"/>
            <a:chOff x="411480" y="4876800"/>
            <a:chExt cx="304800" cy="304800"/>
          </a:xfrm>
        </p:grpSpPr>
        <p:cxnSp>
          <p:nvCxnSpPr>
            <p:cNvPr id="24" name="Straight Connector 23">
              <a:extLst>
                <a:ext uri="{FF2B5EF4-FFF2-40B4-BE49-F238E27FC236}">
                  <a16:creationId xmlns:a16="http://schemas.microsoft.com/office/drawing/2014/main" id="{F754AA7B-5EDD-43E3-B0A7-01665BB36F36}"/>
                </a:ext>
              </a:extLst>
            </p:cNvPr>
            <p:cNvCxnSpPr/>
            <p:nvPr/>
          </p:nvCxnSpPr>
          <p:spPr>
            <a:xfrm>
              <a:off x="481584" y="4876800"/>
              <a:ext cx="204216"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98AB7A3-0ED4-4265-A29A-89EA0A1290F3}"/>
                </a:ext>
              </a:extLst>
            </p:cNvPr>
            <p:cNvCxnSpPr>
              <a:cxnSpLocks/>
            </p:cNvCxnSpPr>
            <p:nvPr/>
          </p:nvCxnSpPr>
          <p:spPr>
            <a:xfrm flipH="1">
              <a:off x="411480" y="4876800"/>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9000EBE-26F4-4389-883D-D6B95BDB46D1}"/>
              </a:ext>
            </a:extLst>
          </p:cNvPr>
          <p:cNvGrpSpPr/>
          <p:nvPr/>
        </p:nvGrpSpPr>
        <p:grpSpPr>
          <a:xfrm>
            <a:off x="7536180" y="3007360"/>
            <a:ext cx="304800" cy="304800"/>
            <a:chOff x="411480" y="4876800"/>
            <a:chExt cx="304800" cy="304800"/>
          </a:xfrm>
        </p:grpSpPr>
        <p:cxnSp>
          <p:nvCxnSpPr>
            <p:cNvPr id="27" name="Straight Connector 26">
              <a:extLst>
                <a:ext uri="{FF2B5EF4-FFF2-40B4-BE49-F238E27FC236}">
                  <a16:creationId xmlns:a16="http://schemas.microsoft.com/office/drawing/2014/main" id="{292B30C2-E1BB-402E-9EE2-7C22B7100ECD}"/>
                </a:ext>
              </a:extLst>
            </p:cNvPr>
            <p:cNvCxnSpPr/>
            <p:nvPr/>
          </p:nvCxnSpPr>
          <p:spPr>
            <a:xfrm>
              <a:off x="481584" y="4876800"/>
              <a:ext cx="204216"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948BCC8-8E57-44ED-AEAF-6F64E70A6180}"/>
                </a:ext>
              </a:extLst>
            </p:cNvPr>
            <p:cNvCxnSpPr>
              <a:cxnSpLocks/>
            </p:cNvCxnSpPr>
            <p:nvPr/>
          </p:nvCxnSpPr>
          <p:spPr>
            <a:xfrm flipH="1">
              <a:off x="411480" y="4876800"/>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2149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229600" cy="1143000"/>
          </a:xfrm>
        </p:spPr>
        <p:txBody>
          <a:bodyPr>
            <a:normAutofit/>
          </a:bodyPr>
          <a:lstStyle/>
          <a:p>
            <a:r>
              <a:rPr lang="en-US" dirty="0"/>
              <a:t>In-Class Quiz Questions #4 &amp; #5</a:t>
            </a:r>
          </a:p>
        </p:txBody>
      </p:sp>
      <p:sp>
        <p:nvSpPr>
          <p:cNvPr id="3" name="Content Placeholder 2"/>
          <p:cNvSpPr>
            <a:spLocks noGrp="1"/>
          </p:cNvSpPr>
          <p:nvPr>
            <p:ph idx="1"/>
          </p:nvPr>
        </p:nvSpPr>
        <p:spPr>
          <a:xfrm>
            <a:off x="457200" y="1299052"/>
            <a:ext cx="8229600" cy="2667000"/>
          </a:xfrm>
        </p:spPr>
        <p:txBody>
          <a:bodyPr>
            <a:normAutofit fontScale="92500"/>
          </a:bodyPr>
          <a:lstStyle/>
          <a:p>
            <a:pPr marL="0" indent="0">
              <a:buNone/>
            </a:pPr>
            <a:r>
              <a:rPr lang="en-US" sz="2400" b="1" dirty="0"/>
              <a:t>Solar System Problem: </a:t>
            </a:r>
            <a:r>
              <a:rPr lang="en-US" sz="2400" dirty="0"/>
              <a:t>A java program draws a minute-by-minute updated diagram of the solar system including all planets and moons.  To update the moon's position, the moon's calculations must have the updated position of the planet it is orbiting.  The diagram is colored - all planets are drawn the same color and all moons are drawn the same color.  However, it needs to be possible to reset the planet color or the moon color and the diagram should reflect that.</a:t>
            </a:r>
          </a:p>
        </p:txBody>
      </p:sp>
      <p:pic>
        <p:nvPicPr>
          <p:cNvPr id="1028" name="Picture 4" descr="https://lh6.googleusercontent.com/hMcNrJMrSbZFbzS0g5yaodPjBZL3lilWSAElHXE5As_BmcE3wAkCrh8PKHcwLGG5iOy8yet2HcO3Ou27QYCxvUu8Sj3QG9y63IXJmjjb6imUqHXJUykorhPzgfYahSb2c2T1VHKJ">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938" y="4027166"/>
            <a:ext cx="5410200" cy="2476501"/>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50DF688A-AF0E-4EF9-97CF-99C66A9BF9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0990" y="5597577"/>
            <a:ext cx="3048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9BB593B-20F3-41EF-81F1-5B898DF182C5}"/>
              </a:ext>
            </a:extLst>
          </p:cNvPr>
          <p:cNvSpPr txBox="1"/>
          <p:nvPr/>
        </p:nvSpPr>
        <p:spPr>
          <a:xfrm>
            <a:off x="6397053" y="4088726"/>
            <a:ext cx="2761937" cy="1200329"/>
          </a:xfrm>
          <a:prstGeom prst="rect">
            <a:avLst/>
          </a:prstGeom>
          <a:noFill/>
        </p:spPr>
        <p:txBody>
          <a:bodyPr wrap="square">
            <a:spAutoFit/>
          </a:bodyPr>
          <a:lstStyle/>
          <a:p>
            <a:r>
              <a:rPr lang="en-US" sz="3600" b="1" dirty="0"/>
              <a:t>What is wrong here?</a:t>
            </a:r>
          </a:p>
        </p:txBody>
      </p:sp>
    </p:spTree>
    <p:extLst>
      <p:ext uri="{BB962C8B-B14F-4D97-AF65-F5344CB8AC3E}">
        <p14:creationId xmlns:p14="http://schemas.microsoft.com/office/powerpoint/2010/main" val="1970969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0"/>
            <a:ext cx="8534400" cy="2316163"/>
          </a:xfrm>
        </p:spPr>
        <p:txBody>
          <a:bodyPr>
            <a:normAutofit/>
          </a:bodyPr>
          <a:lstStyle/>
          <a:p>
            <a:r>
              <a:rPr lang="en-US"/>
              <a:t>What is wrong here?</a:t>
            </a:r>
          </a:p>
        </p:txBody>
      </p:sp>
      <p:pic>
        <p:nvPicPr>
          <p:cNvPr id="2052" name="Picture 4" descr="https://lh6.googleusercontent.com/hMcNrJMrSbZFbzS0g5yaodPjBZL3lilWSAElHXE5As_BmcE3wAkCrh8PKHcwLGG5iOy8yet2HcO3Ou27QYCxvUu8Sj3QG9y63IXJmjjb6imUqHXJUykorhPzgfYahSb2c2T1VHKJ">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3" y="228600"/>
            <a:ext cx="7574274"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600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570BCAAD2E4294F9443DCB038A55380" ma:contentTypeVersion="8" ma:contentTypeDescription="Create a new document." ma:contentTypeScope="" ma:versionID="9523c79d6bab9e2ad858b5223ec5ed94">
  <xsd:schema xmlns:xsd="http://www.w3.org/2001/XMLSchema" xmlns:xs="http://www.w3.org/2001/XMLSchema" xmlns:p="http://schemas.microsoft.com/office/2006/metadata/properties" xmlns:ns2="201674f6-2bdd-4f13-ba1e-424e4aa70473" targetNamespace="http://schemas.microsoft.com/office/2006/metadata/properties" ma:root="true" ma:fieldsID="587afc94f70b507ec5be5f4d78229b0b" ns2:_="">
    <xsd:import namespace="201674f6-2bdd-4f13-ba1e-424e4aa7047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1674f6-2bdd-4f13-ba1e-424e4aa704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CABB6C1-D9E7-45C6-B683-F944B25B9227}">
  <ds:schemaRefs>
    <ds:schemaRef ds:uri="http://schemas.microsoft.com/sharepoint/v3/contenttype/forms"/>
  </ds:schemaRefs>
</ds:datastoreItem>
</file>

<file path=customXml/itemProps2.xml><?xml version="1.0" encoding="utf-8"?>
<ds:datastoreItem xmlns:ds="http://schemas.openxmlformats.org/officeDocument/2006/customXml" ds:itemID="{41ED2D04-44BA-4F23-98BE-64E0023C4B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1674f6-2bdd-4f13-ba1e-424e4aa704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ECD7DFB-CAF9-4BF5-9FF9-8CAEDD46FB7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16</TotalTime>
  <Words>839</Words>
  <Application>Microsoft Office PowerPoint</Application>
  <PresentationFormat>On-screen Show (4:3)</PresentationFormat>
  <Paragraphs>164</Paragraphs>
  <Slides>13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Consolas</vt:lpstr>
      <vt:lpstr>Office Theme</vt:lpstr>
      <vt:lpstr>CSSE 220</vt:lpstr>
      <vt:lpstr>Today’s topic –  Don’t have message chains</vt:lpstr>
      <vt:lpstr>UML Interlude: Dependency Relationship</vt:lpstr>
      <vt:lpstr>Message Chains – Don’t Have Them</vt:lpstr>
      <vt:lpstr>Message Chain  Rewritten using variables</vt:lpstr>
      <vt:lpstr>Message Chain  Rewritten using variables</vt:lpstr>
      <vt:lpstr>Message Chain: Solution</vt:lpstr>
      <vt:lpstr>In-Class Quiz Questions #4 &amp; #5</vt:lpstr>
      <vt:lpstr>PowerPoint Presentation</vt:lpstr>
      <vt:lpstr>PowerPoint Presentation</vt:lpstr>
      <vt:lpstr>Partial Solution</vt:lpstr>
      <vt:lpstr>Better Solution Eliminate Data Duplication</vt:lpstr>
      <vt:lpstr>Global/Static Variables are bad, why?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Encapsulation</dc:title>
  <dc:creator>Windows User</dc:creator>
  <cp:lastModifiedBy>Yoder, Jason</cp:lastModifiedBy>
  <cp:revision>16</cp:revision>
  <cp:lastPrinted>2016-09-28T11:28:01Z</cp:lastPrinted>
  <dcterms:created xsi:type="dcterms:W3CDTF">2013-12-22T20:42:02Z</dcterms:created>
  <dcterms:modified xsi:type="dcterms:W3CDTF">2022-11-22T19:25:02Z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0x0101001570BCAAD2E4294F9443DCB038A55380</vt:lpwstr>
  </property>
</Properties>
</file>