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3"/>
  </p:notesMasterIdLst>
  <p:handoutMasterIdLst>
    <p:handoutMasterId r:id="rId14"/>
  </p:handoutMasterIdLst>
  <p:sldIdLst>
    <p:sldId id="305" r:id="rId5"/>
    <p:sldId id="289" r:id="rId6"/>
    <p:sldId id="301" r:id="rId7"/>
    <p:sldId id="302" r:id="rId8"/>
    <p:sldId id="280" r:id="rId9"/>
    <p:sldId id="304" r:id="rId10"/>
    <p:sldId id="281" r:id="rId11"/>
    <p:sldId id="303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D517A-63B4-4512-AD92-F40D4A1E82E9}" v="2" dt="2021-11-18T02:10:36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38" autoAdjust="0"/>
    <p:restoredTop sz="96327" autoAdjust="0"/>
  </p:normalViewPr>
  <p:slideViewPr>
    <p:cSldViewPr snapToGrid="0" snapToObjects="1">
      <p:cViewPr varScale="1">
        <p:scale>
          <a:sx n="124" d="100"/>
          <a:sy n="124" d="100"/>
        </p:scale>
        <p:origin x="11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scher, Emma" userId="S::letscher@rose-hulman.edu::20371dcc-26e5-4071-a277-9ad1573a75d4" providerId="AD" clId="Web-{64CD517A-63B4-4512-AD92-F40D4A1E82E9}"/>
    <pc:docChg chg="modSld">
      <pc:chgData name="Letscher, Emma" userId="S::letscher@rose-hulman.edu::20371dcc-26e5-4071-a277-9ad1573a75d4" providerId="AD" clId="Web-{64CD517A-63B4-4512-AD92-F40D4A1E82E9}" dt="2021-11-18T02:10:36.489" v="1" actId="1076"/>
      <pc:docMkLst>
        <pc:docMk/>
      </pc:docMkLst>
      <pc:sldChg chg="modSp">
        <pc:chgData name="Letscher, Emma" userId="S::letscher@rose-hulman.edu::20371dcc-26e5-4071-a277-9ad1573a75d4" providerId="AD" clId="Web-{64CD517A-63B4-4512-AD92-F40D4A1E82E9}" dt="2021-11-18T02:10:36.489" v="1" actId="1076"/>
        <pc:sldMkLst>
          <pc:docMk/>
          <pc:sldMk cId="1039415562" sldId="304"/>
        </pc:sldMkLst>
        <pc:spChg chg="mod">
          <ac:chgData name="Letscher, Emma" userId="S::letscher@rose-hulman.edu::20371dcc-26e5-4071-a277-9ad1573a75d4" providerId="AD" clId="Web-{64CD517A-63B4-4512-AD92-F40D4A1E82E9}" dt="2021-11-18T02:10:36.489" v="1" actId="1076"/>
          <ac:spMkLst>
            <pc:docMk/>
            <pc:sldMk cId="1039415562" sldId="30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11/6/22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11/6/22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</a:t>
            </a:r>
            <a:r>
              <a:rPr lang="en-US" baseline="0" dirty="0"/>
              <a:t> </a:t>
            </a:r>
            <a:r>
              <a:rPr lang="en-US" baseline="0" dirty="0" err="1"/>
              <a:t>comparable</a:t>
            </a:r>
            <a:r>
              <a:rPr lang="en-US" dirty="0" err="1"/>
              <a:t>.Rectangle</a:t>
            </a:r>
            <a:r>
              <a:rPr lang="en-US" dirty="0"/>
              <a:t> example with class.</a:t>
            </a:r>
          </a:p>
          <a:p>
            <a:endParaRPr lang="en-US" baseline="0" dirty="0"/>
          </a:p>
          <a:p>
            <a:r>
              <a:rPr lang="en-US" baseline="0" dirty="0"/>
              <a:t>Have students complete </a:t>
            </a:r>
            <a:r>
              <a:rPr lang="en-US" baseline="0" dirty="0" err="1"/>
              <a:t>comparable.Person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behavior of </a:t>
            </a:r>
            <a:r>
              <a:rPr lang="en-US" dirty="0" err="1"/>
              <a:t>compareTo</a:t>
            </a:r>
            <a:r>
              <a:rPr lang="en-US" dirty="0"/>
              <a:t>() is described</a:t>
            </a:r>
            <a:r>
              <a:rPr lang="en-US" baseline="0" dirty="0"/>
              <a:t> in the Comparable interface.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Might want to ask them  to identify the sort. (</a:t>
            </a:r>
            <a:r>
              <a:rPr lang="en-US" dirty="0"/>
              <a:t>This is selection</a:t>
            </a:r>
            <a:r>
              <a:rPr lang="en-US" baseline="0" dirty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See </a:t>
            </a:r>
            <a:r>
              <a:rPr lang="en-US" dirty="0" err="1"/>
              <a:t>function.FunctionObjects</a:t>
            </a:r>
            <a:r>
              <a:rPr lang="en-US" dirty="0"/>
              <a:t> example, look at docs for Comparator.  Implement one</a:t>
            </a:r>
            <a:r>
              <a:rPr lang="en-US" baseline="0" dirty="0"/>
              <a:t> or two together, then have them work on the rest for awhile.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 is also an interface, like Comparable.  Comparator declares the compare() function while Comparable declares the </a:t>
            </a:r>
            <a:r>
              <a:rPr lang="en-US" baseline="0" dirty="0" err="1"/>
              <a:t>compareTo</a:t>
            </a:r>
            <a:r>
              <a:rPr lang="en-US" baseline="0" dirty="0"/>
              <a:t>() function.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Comparators are primarily used for collection objects to tell them how to order their elements.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B4DD4-4799-8F40-9B13-E5CF74548A9D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Java’s sort functions (Comparable and Comparator)</a:t>
            </a:r>
          </a:p>
          <a:p>
            <a:r>
              <a:rPr lang="en-US" dirty="0"/>
              <a:t>Project worktime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ArrayLists</a:t>
            </a:r>
            <a:r>
              <a:rPr lang="en-US" dirty="0"/>
              <a:t> or other stuff: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For stuff like Strings and </a:t>
            </a:r>
            <a:r>
              <a:rPr lang="en-US" dirty="0" err="1"/>
              <a:t>ints</a:t>
            </a:r>
            <a:r>
              <a:rPr lang="en-US" dirty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Object is Sortable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implement the Comparable&lt;</a:t>
            </a:r>
            <a:r>
              <a:rPr lang="en-US" dirty="0" err="1"/>
              <a:t>YourObjectType</a:t>
            </a:r>
            <a:r>
              <a:rPr lang="en-US" dirty="0"/>
              <a:t>&gt; interface</a:t>
            </a:r>
          </a:p>
          <a:p>
            <a:r>
              <a:rPr lang="en-US" dirty="0"/>
              <a:t>You need to implement 1 method: </a:t>
            </a:r>
            <a:br>
              <a:rPr lang="en-US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has more details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197478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Requirements: compares data like .equals(), </a:t>
            </a:r>
          </a:p>
          <a:p>
            <a:r>
              <a:rPr lang="en-US" dirty="0"/>
              <a:t>but returns an integer such that: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&lt; 0 </a:t>
            </a:r>
            <a:r>
              <a:rPr lang="en-US" dirty="0"/>
              <a:t>when </a:t>
            </a:r>
            <a:r>
              <a:rPr lang="en-US" b="1" dirty="0"/>
              <a:t>a &lt;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&gt; 0</a:t>
            </a:r>
            <a:r>
              <a:rPr lang="en-US" dirty="0"/>
              <a:t> when </a:t>
            </a:r>
            <a:r>
              <a:rPr lang="en-US" b="1" dirty="0"/>
              <a:t>a &gt;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== 0</a:t>
            </a:r>
            <a:r>
              <a:rPr lang="en-US" dirty="0"/>
              <a:t> when </a:t>
            </a:r>
            <a:r>
              <a:rPr lang="en-US" b="1" dirty="0"/>
              <a:t>a ==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Sort of a Different Order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libraries provide efficient sorting algorithms</a:t>
            </a:r>
          </a:p>
          <a:p>
            <a:pPr lvl="1"/>
            <a:r>
              <a:rPr lang="en-US" dirty="0" err="1">
                <a:latin typeface="Lucida Sans Typewriter" charset="0"/>
              </a:rPr>
              <a:t>Arrays.sort</a:t>
            </a:r>
            <a:r>
              <a:rPr lang="en-US" dirty="0">
                <a:latin typeface="Lucida Sans Typewriter" charset="0"/>
              </a:rPr>
              <a:t>(…) </a:t>
            </a:r>
            <a:r>
              <a:rPr lang="en-US" dirty="0"/>
              <a:t>and </a:t>
            </a:r>
            <a:r>
              <a:rPr lang="en-US" dirty="0" err="1">
                <a:latin typeface="Lucida Sans Typewriter" charset="0"/>
              </a:rPr>
              <a:t>Collections.sort</a:t>
            </a:r>
            <a:r>
              <a:rPr lang="en-US" dirty="0">
                <a:latin typeface="Lucida Sans Typewriter" charset="0"/>
              </a:rPr>
              <a:t>(…)</a:t>
            </a:r>
          </a:p>
          <a:p>
            <a:endParaRPr lang="en-US" dirty="0"/>
          </a:p>
          <a:p>
            <a:r>
              <a:rPr lang="en-US" dirty="0"/>
              <a:t>But suppose we want to sort by something other than the “natural order” given by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Lucida Sans Typewriter" charset="0"/>
            </a:endParaRPr>
          </a:p>
          <a:p>
            <a:r>
              <a:rPr lang="en-US" dirty="0"/>
              <a:t>Look at the ugly code duplication if the way to sort is embedded in the sort (next slide)!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 again!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/>
              <a:t>Sort by length of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sortV1(String[]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a1.length;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(a1[k].length()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sortV1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Sort by second character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sortV2(String[]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a1[k].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 close! Can we let the “way to sort” be a parameter to the method?</a:t>
            </a:r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C3C4A-1C0A-0E49-821B-82497009FED3}"/>
              </a:ext>
            </a:extLst>
          </p:cNvPr>
          <p:cNvSpPr/>
          <p:nvPr/>
        </p:nvSpPr>
        <p:spPr>
          <a:xfrm>
            <a:off x="381000" y="2895600"/>
            <a:ext cx="8534400" cy="197224"/>
          </a:xfrm>
          <a:prstGeom prst="roundRect">
            <a:avLst/>
          </a:prstGeom>
          <a:noFill/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F839-C8AE-554B-B09D-1D8961AD44EA}"/>
              </a:ext>
            </a:extLst>
          </p:cNvPr>
          <p:cNvSpPr txBox="1"/>
          <p:nvPr/>
        </p:nvSpPr>
        <p:spPr>
          <a:xfrm>
            <a:off x="1891553" y="520849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only lines of code that are different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309A3E-54E2-604E-909A-C2F92B8D8EF3}"/>
              </a:ext>
            </a:extLst>
          </p:cNvPr>
          <p:cNvSpPr/>
          <p:nvPr/>
        </p:nvSpPr>
        <p:spPr>
          <a:xfrm>
            <a:off x="3818609" y="3119718"/>
            <a:ext cx="260332" cy="2124635"/>
          </a:xfrm>
          <a:custGeom>
            <a:avLst/>
            <a:gdLst>
              <a:gd name="connsiteX0" fmla="*/ 260332 w 260332"/>
              <a:gd name="connsiteY0" fmla="*/ 2124635 h 2124635"/>
              <a:gd name="connsiteX1" fmla="*/ 356 w 260332"/>
              <a:gd name="connsiteY1" fmla="*/ 1075764 h 2124635"/>
              <a:gd name="connsiteX2" fmla="*/ 215509 w 260332"/>
              <a:gd name="connsiteY2" fmla="*/ 0 h 21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32" h="2124635">
                <a:moveTo>
                  <a:pt x="260332" y="2124635"/>
                </a:moveTo>
                <a:cubicBezTo>
                  <a:pt x="134079" y="1777252"/>
                  <a:pt x="7826" y="1429870"/>
                  <a:pt x="356" y="1075764"/>
                </a:cubicBezTo>
                <a:cubicBezTo>
                  <a:pt x="-7114" y="721658"/>
                  <a:pt x="104197" y="360829"/>
                  <a:pt x="215509" y="0"/>
                </a:cubicBezTo>
              </a:path>
            </a:pathLst>
          </a:custGeom>
          <a:noFill/>
          <a:ln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Function Objects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defined to just “wrap up” functions so we can pass them to other (library) code</a:t>
            </a:r>
          </a:p>
          <a:p>
            <a:endParaRPr lang="en-US" dirty="0"/>
          </a:p>
          <a:p>
            <a:r>
              <a:rPr lang="en-US" dirty="0"/>
              <a:t>For sorting we can create a function object that implements </a:t>
            </a:r>
            <a:r>
              <a:rPr lang="en-US" dirty="0">
                <a:latin typeface="Lucida Sans Typewriter" charset="0"/>
                <a:hlinkClick r:id="rId3"/>
              </a:rPr>
              <a:t>Comparator</a:t>
            </a:r>
            <a:endParaRPr lang="en-US" dirty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Lucida Sans Typewriter" charset="0"/>
              </a:rPr>
              <a:t>Arrays.sort</a:t>
            </a:r>
            <a:r>
              <a:rPr lang="en-US" sz="2200" dirty="0">
                <a:latin typeface="Lucida Sans Typewriter" charset="0"/>
              </a:rPr>
              <a:t>(people, 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/>
          </a:p>
          <a:p>
            <a:r>
              <a:rPr lang="en-US" dirty="0"/>
              <a:t>What goes into the </a:t>
            </a:r>
            <a:r>
              <a:rPr lang="en-US" dirty="0" err="1"/>
              <a:t>ByAgeComparator</a:t>
            </a:r>
            <a:r>
              <a:rPr lang="en-US" dirty="0"/>
              <a:t> class? </a:t>
            </a:r>
          </a:p>
          <a:p>
            <a:r>
              <a:rPr lang="en-US" dirty="0"/>
              <a:t>Let’s try it! </a:t>
            </a:r>
          </a:p>
          <a:p>
            <a:r>
              <a:rPr lang="en-US" dirty="0"/>
              <a:t>Examples on next slide if you get stuck</a:t>
            </a:r>
            <a:endParaRPr lang="en-US" dirty="0">
              <a:latin typeface="Lucida Sans Typewrite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14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553"/>
            <a:ext cx="8458200" cy="55760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colors = new String[] {"red", "orange", "yellow", "green", "blue", "indigo", "violet"};  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[default]: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s1.charAt(1);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second = s2.charAt(1);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[second letter]: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first = s1.indexOf("e");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second = s2.indexOf("e");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[first e position]: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77BAD-0198-8249-8A78-1B86C528DD57}"/>
              </a:ext>
            </a:extLst>
          </p:cNvPr>
          <p:cNvSpPr/>
          <p:nvPr/>
        </p:nvSpPr>
        <p:spPr>
          <a:xfrm>
            <a:off x="313765" y="1057835"/>
            <a:ext cx="8601635" cy="3182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3ACF4-FD25-E142-A3B7-D3664846FBE7}"/>
              </a:ext>
            </a:extLst>
          </p:cNvPr>
          <p:cNvSpPr/>
          <p:nvPr/>
        </p:nvSpPr>
        <p:spPr>
          <a:xfrm>
            <a:off x="313765" y="4312024"/>
            <a:ext cx="8601635" cy="229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BF21EC-2312-45E2-BCEE-8937A76D9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A09E4F-BF38-48A0-AF6F-D0173F0C7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D45979-7452-4F9F-A6D3-7748092E7D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8535</TotalTime>
  <Words>981</Words>
  <Application>Microsoft Macintosh PowerPoint</Application>
  <PresentationFormat>On-screen Show (4:3)</PresentationFormat>
  <Paragraphs>122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Lucida Sans Typewriter</vt:lpstr>
      <vt:lpstr>Office Theme</vt:lpstr>
      <vt:lpstr>CSSE 220</vt:lpstr>
      <vt:lpstr>Today’s Plan</vt:lpstr>
      <vt:lpstr>How to Sort in Java</vt:lpstr>
      <vt:lpstr>When Your Object is Sortable</vt:lpstr>
      <vt:lpstr>A Sort of a Different Order</vt:lpstr>
      <vt:lpstr>Code duplication again!</vt:lpstr>
      <vt:lpstr>Solution: Function Objects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932</cp:revision>
  <cp:lastPrinted>2008-10-29T02:15:06Z</cp:lastPrinted>
  <dcterms:created xsi:type="dcterms:W3CDTF">2011-01-13T14:36:30Z</dcterms:created>
  <dcterms:modified xsi:type="dcterms:W3CDTF">2022-11-06T18:29:06Z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