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30"/>
  </p:notesMasterIdLst>
  <p:handoutMasterIdLst>
    <p:handoutMasterId r:id="rId31"/>
  </p:handoutMasterIdLst>
  <p:sldIdLst>
    <p:sldId id="340" r:id="rId5"/>
    <p:sldId id="296" r:id="rId6"/>
    <p:sldId id="304" r:id="rId7"/>
    <p:sldId id="336" r:id="rId8"/>
    <p:sldId id="298" r:id="rId9"/>
    <p:sldId id="313" r:id="rId10"/>
    <p:sldId id="297" r:id="rId11"/>
    <p:sldId id="273" r:id="rId12"/>
    <p:sldId id="330" r:id="rId13"/>
    <p:sldId id="299" r:id="rId14"/>
    <p:sldId id="331" r:id="rId15"/>
    <p:sldId id="332" r:id="rId16"/>
    <p:sldId id="333" r:id="rId17"/>
    <p:sldId id="337" r:id="rId18"/>
    <p:sldId id="339" r:id="rId19"/>
    <p:sldId id="334" r:id="rId20"/>
    <p:sldId id="338" r:id="rId21"/>
    <p:sldId id="301" r:id="rId22"/>
    <p:sldId id="302" r:id="rId23"/>
    <p:sldId id="335" r:id="rId24"/>
    <p:sldId id="312" r:id="rId25"/>
    <p:sldId id="309" r:id="rId26"/>
    <p:sldId id="310" r:id="rId27"/>
    <p:sldId id="311" r:id="rId28"/>
    <p:sldId id="294" r:id="rId2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127DF-E1E4-4E06-BFE4-1ECF958C57DE}" v="2" dt="2022-10-17T15:45:37.146"/>
    <p1510:client id="{E5D7AB91-DFEC-4FF9-AF57-FC088B454CC0}" v="56" dt="2022-10-21T05:32:43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ram, Daniel" userId="S::ingramda@rose-hulman.edu::6b424d5e-3a88-4a5f-81fb-fd4766c4993d" providerId="AD" clId="Web-{E5D7AB91-DFEC-4FF9-AF57-FC088B454CC0}"/>
    <pc:docChg chg="modSld">
      <pc:chgData name="Ingram, Daniel" userId="S::ingramda@rose-hulman.edu::6b424d5e-3a88-4a5f-81fb-fd4766c4993d" providerId="AD" clId="Web-{E5D7AB91-DFEC-4FF9-AF57-FC088B454CC0}" dt="2022-10-21T05:32:43.375" v="48" actId="1076"/>
      <pc:docMkLst>
        <pc:docMk/>
      </pc:docMkLst>
      <pc:sldChg chg="modSp">
        <pc:chgData name="Ingram, Daniel" userId="S::ingramda@rose-hulman.edu::6b424d5e-3a88-4a5f-81fb-fd4766c4993d" providerId="AD" clId="Web-{E5D7AB91-DFEC-4FF9-AF57-FC088B454CC0}" dt="2022-10-21T05:30:58.122" v="33" actId="20577"/>
        <pc:sldMkLst>
          <pc:docMk/>
          <pc:sldMk cId="2476839187" sldId="298"/>
        </pc:sldMkLst>
        <pc:spChg chg="mod">
          <ac:chgData name="Ingram, Daniel" userId="S::ingramda@rose-hulman.edu::6b424d5e-3a88-4a5f-81fb-fd4766c4993d" providerId="AD" clId="Web-{E5D7AB91-DFEC-4FF9-AF57-FC088B454CC0}" dt="2022-10-21T05:30:58.122" v="33" actId="20577"/>
          <ac:spMkLst>
            <pc:docMk/>
            <pc:sldMk cId="2476839187" sldId="298"/>
            <ac:spMk id="3" creationId="{00000000-0000-0000-0000-000000000000}"/>
          </ac:spMkLst>
        </pc:spChg>
      </pc:sldChg>
      <pc:sldChg chg="modSp">
        <pc:chgData name="Ingram, Daniel" userId="S::ingramda@rose-hulman.edu::6b424d5e-3a88-4a5f-81fb-fd4766c4993d" providerId="AD" clId="Web-{E5D7AB91-DFEC-4FF9-AF57-FC088B454CC0}" dt="2022-10-21T05:31:46.936" v="41" actId="20577"/>
        <pc:sldMkLst>
          <pc:docMk/>
          <pc:sldMk cId="2952723959" sldId="333"/>
        </pc:sldMkLst>
        <pc:spChg chg="mod">
          <ac:chgData name="Ingram, Daniel" userId="S::ingramda@rose-hulman.edu::6b424d5e-3a88-4a5f-81fb-fd4766c4993d" providerId="AD" clId="Web-{E5D7AB91-DFEC-4FF9-AF57-FC088B454CC0}" dt="2022-10-21T05:31:46.936" v="41" actId="20577"/>
          <ac:spMkLst>
            <pc:docMk/>
            <pc:sldMk cId="2952723959" sldId="333"/>
            <ac:spMk id="16" creationId="{7280E48B-4D7D-D5A7-AC05-396D99C8E18E}"/>
          </ac:spMkLst>
        </pc:spChg>
      </pc:sldChg>
      <pc:sldChg chg="modSp">
        <pc:chgData name="Ingram, Daniel" userId="S::ingramda@rose-hulman.edu::6b424d5e-3a88-4a5f-81fb-fd4766c4993d" providerId="AD" clId="Web-{E5D7AB91-DFEC-4FF9-AF57-FC088B454CC0}" dt="2022-10-21T05:32:43.375" v="48" actId="1076"/>
        <pc:sldMkLst>
          <pc:docMk/>
          <pc:sldMk cId="190154878" sldId="339"/>
        </pc:sldMkLst>
        <pc:spChg chg="mod">
          <ac:chgData name="Ingram, Daniel" userId="S::ingramda@rose-hulman.edu::6b424d5e-3a88-4a5f-81fb-fd4766c4993d" providerId="AD" clId="Web-{E5D7AB91-DFEC-4FF9-AF57-FC088B454CC0}" dt="2022-10-21T05:32:28.999" v="47" actId="20577"/>
          <ac:spMkLst>
            <pc:docMk/>
            <pc:sldMk cId="190154878" sldId="339"/>
            <ac:spMk id="3" creationId="{E1750474-BC74-3C5D-3638-49A20B18DD0B}"/>
          </ac:spMkLst>
        </pc:spChg>
        <pc:picChg chg="mod">
          <ac:chgData name="Ingram, Daniel" userId="S::ingramda@rose-hulman.edu::6b424d5e-3a88-4a5f-81fb-fd4766c4993d" providerId="AD" clId="Web-{E5D7AB91-DFEC-4FF9-AF57-FC088B454CC0}" dt="2022-10-21T05:32:43.375" v="48" actId="1076"/>
          <ac:picMkLst>
            <pc:docMk/>
            <pc:sldMk cId="190154878" sldId="339"/>
            <ac:picMk id="1028" creationId="{56B28430-AE1F-71CC-FB82-AFD7621D6B3A}"/>
          </ac:picMkLst>
        </pc:picChg>
      </pc:sldChg>
      <pc:sldChg chg="modSp">
        <pc:chgData name="Ingram, Daniel" userId="S::ingramda@rose-hulman.edu::6b424d5e-3a88-4a5f-81fb-fd4766c4993d" providerId="AD" clId="Web-{E5D7AB91-DFEC-4FF9-AF57-FC088B454CC0}" dt="2022-10-21T05:30:10.043" v="19" actId="20577"/>
        <pc:sldMkLst>
          <pc:docMk/>
          <pc:sldMk cId="0" sldId="340"/>
        </pc:sldMkLst>
        <pc:spChg chg="mod">
          <ac:chgData name="Ingram, Daniel" userId="S::ingramda@rose-hulman.edu::6b424d5e-3a88-4a5f-81fb-fd4766c4993d" providerId="AD" clId="Web-{E5D7AB91-DFEC-4FF9-AF57-FC088B454CC0}" dt="2022-10-21T05:30:10.043" v="19" actId="20577"/>
          <ac:spMkLst>
            <pc:docMk/>
            <pc:sldMk cId="0" sldId="340"/>
            <ac:spMk id="2" creationId="{00000000-0000-0000-0000-000000000000}"/>
          </ac:spMkLst>
        </pc:spChg>
      </pc:sldChg>
    </pc:docChg>
  </pc:docChgLst>
  <pc:docChgLst>
    <pc:chgData name="Zhang, Sally" userId="832ddf45-f2c7-4adf-8cd5-7124a630c556" providerId="ADAL" clId="{AC7127DF-E1E4-4E06-BFE4-1ECF958C57DE}"/>
    <pc:docChg chg="modSld">
      <pc:chgData name="Zhang, Sally" userId="832ddf45-f2c7-4adf-8cd5-7124a630c556" providerId="ADAL" clId="{AC7127DF-E1E4-4E06-BFE4-1ECF958C57DE}" dt="2022-10-17T15:45:37.147" v="1" actId="1035"/>
      <pc:docMkLst>
        <pc:docMk/>
      </pc:docMkLst>
      <pc:sldChg chg="modSp mod">
        <pc:chgData name="Zhang, Sally" userId="832ddf45-f2c7-4adf-8cd5-7124a630c556" providerId="ADAL" clId="{AC7127DF-E1E4-4E06-BFE4-1ECF958C57DE}" dt="2022-10-17T15:45:37.147" v="1" actId="1035"/>
        <pc:sldMkLst>
          <pc:docMk/>
          <pc:sldMk cId="1229919121" sldId="334"/>
        </pc:sldMkLst>
        <pc:picChg chg="mod">
          <ac:chgData name="Zhang, Sally" userId="832ddf45-f2c7-4adf-8cd5-7124a630c556" providerId="ADAL" clId="{AC7127DF-E1E4-4E06-BFE4-1ECF958C57DE}" dt="2022-10-17T15:45:37.147" v="1" actId="1035"/>
          <ac:picMkLst>
            <pc:docMk/>
            <pc:sldMk cId="1229919121" sldId="334"/>
            <ac:picMk id="7" creationId="{6EA87882-F2BD-9C86-4EBC-832854B08C3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89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Can live-code a </a:t>
            </a:r>
            <a:r>
              <a:rPr lang="en-US" sz="12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quick example to save a list of numbers or a simple game Level to a file, then read them/it back in again. There is an example in the solution code.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935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989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drawing a single diagram on the board showing separate thread of execution</a:t>
            </a:r>
            <a:r>
              <a:rPr lang="en-US" baseline="0"/>
              <a:t> as lines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Ask students: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Imagine a list gets changed while you try to move through it,</a:t>
            </a:r>
            <a:r>
              <a:rPr lang="en-US" baseline="0"/>
              <a:t> what could go wrong?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Read from bad location in memory, get into infinite loop, double visit, skip, etc.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521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In this exercise, we develop each of these ideas.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loop with button input to advance one tick.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button with a timer.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button change the direction of motion.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Add falling raindrops.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box "catch" drops that hit it.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9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89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21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07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  <p:sldLayoutId id="21474846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ijivbI3NN0c7EPgrBemk0Ck6vr7J7F6-N3i_qPDU5RY/edit" TargetMode="External"/><Relationship Id="rId2" Type="http://schemas.openxmlformats.org/officeDocument/2006/relationships/hyperlink" Target="https://docs.google.com/document/d/1RuMVBZ8OnfskYRSpoUkEUyG2IsMo4QT1mvrll79CU88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Main Game Loop with Timers </a:t>
            </a:r>
          </a:p>
          <a:p>
            <a:pPr>
              <a:lnSpc>
                <a:spcPct val="90000"/>
              </a:lnSpc>
            </a:pPr>
            <a:r>
              <a:rPr lang="en-US" sz="2500"/>
              <a:t>File IO</a:t>
            </a:r>
          </a:p>
          <a:p>
            <a:pPr>
              <a:lnSpc>
                <a:spcPct val="90000"/>
              </a:lnSpc>
            </a:pPr>
            <a:r>
              <a:rPr lang="en-US" sz="2500"/>
              <a:t>Exception Introduction</a:t>
            </a:r>
          </a:p>
          <a:p>
            <a:pPr>
              <a:lnSpc>
                <a:spcPct val="90000"/>
              </a:lnSpc>
            </a:pPr>
            <a:endParaRPr lang="en-US" sz="2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E60BA-5DEC-1B43-BB52-2CE03C09390A}"/>
              </a:ext>
            </a:extLst>
          </p:cNvPr>
          <p:cNvSpPr/>
          <p:nvPr/>
        </p:nvSpPr>
        <p:spPr>
          <a:xfrm>
            <a:off x="381000" y="5207003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rgbClr val="FFFFFF"/>
                </a:solidFill>
              </a:rPr>
              <a:t>The </a:t>
            </a:r>
            <a:r>
              <a:rPr lang="en-US" sz="2400" i="1">
                <a:solidFill>
                  <a:srgbClr val="FFFFFF"/>
                </a:solidFill>
              </a:rPr>
              <a:t>git</a:t>
            </a:r>
            <a:r>
              <a:rPr lang="en-US" sz="240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err="1"/>
              <a:t>PracticeEventBasedGameLoop</a:t>
            </a:r>
            <a:endParaRPr lang="en-US" sz="24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err="1"/>
              <a:t>PracticeEventBasedGameLoopSolution</a:t>
            </a:r>
            <a:endParaRPr lang="en-US" sz="2400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3CFD7-713B-3BB9-5F0C-C365F6EA59C3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667B-55C1-C878-ABB6-3400CAA8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1015626"/>
            <a:ext cx="2429435" cy="21038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alternative to a thread that waits/sleeps</a:t>
            </a:r>
          </a:p>
          <a:p>
            <a:r>
              <a:rPr lang="en-US"/>
              <a:t>Creates events periodically</a:t>
            </a:r>
          </a:p>
          <a:p>
            <a:r>
              <a:rPr lang="en-US"/>
              <a:t>Allows main thread to finish</a:t>
            </a:r>
          </a:p>
          <a:p>
            <a:r>
              <a:rPr lang="en-US"/>
              <a:t>Designed to work in same thread as graphics</a:t>
            </a:r>
          </a:p>
          <a:p>
            <a:r>
              <a:rPr lang="en-US"/>
              <a:t>Superior approach for </a:t>
            </a:r>
            <a:r>
              <a:rPr lang="en-US" err="1"/>
              <a:t>ArcadeGame</a:t>
            </a:r>
            <a:r>
              <a:rPr lang="en-US"/>
              <a:t> project</a:t>
            </a:r>
          </a:p>
          <a:p>
            <a:r>
              <a:rPr lang="en-US"/>
              <a:t>Similar functionality required for GARP</a:t>
            </a:r>
          </a:p>
        </p:txBody>
      </p:sp>
    </p:spTree>
    <p:extLst>
      <p:ext uri="{BB962C8B-B14F-4D97-AF65-F5344CB8AC3E}">
        <p14:creationId xmlns:p14="http://schemas.microsoft.com/office/powerpoint/2010/main" val="138602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Timer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301922" y="1505298"/>
            <a:ext cx="0" cy="1548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191000" y="2438400"/>
            <a:ext cx="0" cy="394276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299741" y="2438400"/>
            <a:ext cx="18912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3999" y="1107798"/>
            <a:ext cx="144780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/>
              <a:t> 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1828800"/>
            <a:ext cx="2539873" cy="381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Java Graphics Thread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3124200"/>
            <a:ext cx="1495269" cy="4894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Exit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343400" y="2753769"/>
            <a:ext cx="96340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4363387" y="4125369"/>
            <a:ext cx="96340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4000" y="3820569"/>
            <a:ext cx="3505200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advanceOneTick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myComponent.updateState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myComponent.drawScreen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4343400" y="5425231"/>
            <a:ext cx="96340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400" y="3972969"/>
            <a:ext cx="251834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Each tick of the Timer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3733800" y="2753769"/>
            <a:ext cx="609600" cy="13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733800" y="4125369"/>
            <a:ext cx="629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733800" y="4125369"/>
            <a:ext cx="609600" cy="129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092D7-FF4F-184D-875F-D6653C5F9CFB}"/>
              </a:ext>
            </a:extLst>
          </p:cNvPr>
          <p:cNvSpPr txBox="1"/>
          <p:nvPr/>
        </p:nvSpPr>
        <p:spPr>
          <a:xfrm>
            <a:off x="5257800" y="2525169"/>
            <a:ext cx="3581400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advanceOneTick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myComponent.updateState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myComponent.drawScreen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FDAB9-3EAD-0B4D-8208-E388102FB634}"/>
              </a:ext>
            </a:extLst>
          </p:cNvPr>
          <p:cNvSpPr txBox="1"/>
          <p:nvPr/>
        </p:nvSpPr>
        <p:spPr>
          <a:xfrm>
            <a:off x="5257800" y="5238166"/>
            <a:ext cx="3581400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advanceOneTick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myComponent.updateState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myComponent.drawScreen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2C3AA-63F0-A84E-B5B1-7E7D80710DB5}"/>
              </a:ext>
            </a:extLst>
          </p:cNvPr>
          <p:cNvCxnSpPr>
            <a:cxnSpLocks/>
          </p:cNvCxnSpPr>
          <p:nvPr/>
        </p:nvCxnSpPr>
        <p:spPr>
          <a:xfrm>
            <a:off x="685800" y="1066800"/>
            <a:ext cx="0" cy="525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A42C32-06E3-444C-A0DC-9F9B21A76217}"/>
              </a:ext>
            </a:extLst>
          </p:cNvPr>
          <p:cNvSpPr txBox="1"/>
          <p:nvPr/>
        </p:nvSpPr>
        <p:spPr>
          <a:xfrm>
            <a:off x="304800" y="762000"/>
            <a:ext cx="68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55384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Today's import: </a:t>
            </a:r>
            <a:r>
              <a:rPr lang="en-US" i="1" err="1"/>
              <a:t>PracticeEventBasedGameLoop</a:t>
            </a:r>
            <a:endParaRPr lang="en-US" i="1"/>
          </a:p>
          <a:p>
            <a:r>
              <a:rPr lang="en-US" err="1"/>
              <a:t>Subpackage</a:t>
            </a:r>
            <a:r>
              <a:rPr lang="en-US"/>
              <a:t>: </a:t>
            </a:r>
            <a:r>
              <a:rPr lang="en-US" i="1" err="1"/>
              <a:t>gameEventLoop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47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/>
              <a:t>M0: UML Class Diagram &amp; Shared Calendar Setup (50 points)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CA7F6-9CA6-970E-64B1-AD2F418C2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222"/>
          <a:stretch/>
        </p:blipFill>
        <p:spPr>
          <a:xfrm>
            <a:off x="304778" y="1066800"/>
            <a:ext cx="8534443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2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/>
              <a:t>M0: UML Class Diagram &amp; Shared Calendar Setup (50 points)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A5F40-7A23-B166-41EC-80D572EEB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778"/>
          <a:stretch/>
        </p:blipFill>
        <p:spPr>
          <a:xfrm>
            <a:off x="533400" y="990600"/>
            <a:ext cx="7848600" cy="52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8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18F5-7CDD-A328-A339-4C6EB00B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your first meeting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0474-BC74-3C5D-3638-49A20B18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day?</a:t>
            </a:r>
          </a:p>
          <a:p>
            <a:r>
              <a:rPr lang="en-US" dirty="0"/>
              <a:t>What time?</a:t>
            </a:r>
            <a:endParaRPr lang="en-US" dirty="0">
              <a:cs typeface="Calibri"/>
            </a:endParaRPr>
          </a:p>
          <a:p>
            <a:r>
              <a:rPr lang="en-US" dirty="0"/>
              <a:t>Where?</a:t>
            </a:r>
            <a:endParaRPr lang="en-US" dirty="0">
              <a:cs typeface="Calibri"/>
            </a:endParaRPr>
          </a:p>
          <a:p>
            <a:r>
              <a:rPr lang="en-US" dirty="0"/>
              <a:t>Communication? (email/teams/txt/discord/</a:t>
            </a:r>
            <a:r>
              <a:rPr lang="en-US" dirty="0" err="1"/>
              <a:t>imleagues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Preparation beforehand?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I’d recommend people coming with their own list of suggested nouns</a:t>
            </a:r>
            <a:endParaRPr lang="en-US" dirty="0">
              <a:cs typeface="Calibri"/>
            </a:endParaRPr>
          </a:p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B28430-AE1F-71CC-FB82-AFD7621D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057" y="5430333"/>
            <a:ext cx="3786808" cy="151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5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C3E36F-DF40-1145-A3F1-3089A77F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/>
              <a:t>M1: Levels and Hero Movement (50 points)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87882-F2BD-9C86-4EBC-832854B0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6" y="685800"/>
            <a:ext cx="6860483" cy="6096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B65A380-4176-6A85-F0AF-46BEE41A0070}"/>
              </a:ext>
            </a:extLst>
          </p:cNvPr>
          <p:cNvSpPr/>
          <p:nvPr/>
        </p:nvSpPr>
        <p:spPr>
          <a:xfrm>
            <a:off x="254407" y="2743200"/>
            <a:ext cx="13716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D7BA-9984-A4D2-E729-9C45B775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DNR - SAM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7898E-7CB2-3E23-98F7-E9072C788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166500"/>
            <a:ext cx="8478433" cy="243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1089B-C7D7-D05E-FC59-0F3CE9C9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3" y="2467859"/>
            <a:ext cx="8230749" cy="1543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9A7521-E6C4-80AE-FD74-D39B0EBB91DB}"/>
              </a:ext>
            </a:extLst>
          </p:cNvPr>
          <p:cNvSpPr txBox="1"/>
          <p:nvPr/>
        </p:nvSpPr>
        <p:spPr>
          <a:xfrm>
            <a:off x="990600" y="1295400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There is NO coding for M0. I recommend you all meet together since it is a critical part of setting up your design and you want to be in sync and in agreement as much as possible!</a:t>
            </a:r>
          </a:p>
        </p:txBody>
      </p:sp>
    </p:spTree>
    <p:extLst>
      <p:ext uri="{BB962C8B-B14F-4D97-AF65-F5344CB8AC3E}">
        <p14:creationId xmlns:p14="http://schemas.microsoft.com/office/powerpoint/2010/main" val="376291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and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922560" y="2932200"/>
            <a:ext cx="4570920" cy="14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 &amp; writing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the unexpected happens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8186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Scanner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PrintWriter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println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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 kind to your OS: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close()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all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Letting users choose: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JFileChooser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 the unexpected: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Exception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handling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examples when you need to…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359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Final Project Preparation/Kickoff</a:t>
            </a:r>
          </a:p>
          <a:p>
            <a:pPr lvl="1"/>
            <a:r>
              <a:rPr lang="en-US"/>
              <a:t>Learn how to avoid common project errors</a:t>
            </a:r>
          </a:p>
          <a:p>
            <a:pPr lvl="1"/>
            <a:r>
              <a:rPr lang="en-US"/>
              <a:t>Learn how to setup a timer to create events</a:t>
            </a:r>
          </a:p>
          <a:p>
            <a:pPr lvl="2"/>
            <a:r>
              <a:rPr lang="en-US"/>
              <a:t>Practice with live-coding</a:t>
            </a:r>
          </a:p>
          <a:p>
            <a:pPr lvl="1"/>
            <a:r>
              <a:rPr lang="en-US"/>
              <a:t>Practice interaction between game elements</a:t>
            </a:r>
          </a:p>
          <a:p>
            <a:pPr lvl="1"/>
            <a:r>
              <a:rPr lang="en-US"/>
              <a:t>Learn how to read and write from files</a:t>
            </a:r>
          </a:p>
          <a:p>
            <a:pPr lvl="2"/>
            <a:r>
              <a:rPr lang="en-US"/>
              <a:t>Practice with live-coding</a:t>
            </a:r>
          </a:p>
          <a:p>
            <a:pPr lvl="2"/>
            <a:r>
              <a:rPr lang="en-US"/>
              <a:t>Required for Milestone 1</a:t>
            </a:r>
          </a:p>
        </p:txBody>
      </p:sp>
    </p:spTree>
    <p:extLst>
      <p:ext uri="{BB962C8B-B14F-4D97-AF65-F5344CB8AC3E}">
        <p14:creationId xmlns:p14="http://schemas.microsoft.com/office/powerpoint/2010/main" val="1412677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code a level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49A-9F92-2243-AF97-708A00A280F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Today's import: </a:t>
            </a:r>
            <a:r>
              <a:rPr lang="en-US" i="1" err="1"/>
              <a:t>PracticeEventBasedGameLoop</a:t>
            </a:r>
            <a:endParaRPr lang="en-US" i="1"/>
          </a:p>
          <a:p>
            <a:pPr fontAlgn="auto">
              <a:spcAft>
                <a:spcPts val="0"/>
              </a:spcAft>
            </a:pPr>
            <a:r>
              <a:rPr lang="en-US" err="1"/>
              <a:t>Subpackage</a:t>
            </a:r>
            <a:r>
              <a:rPr lang="en-US"/>
              <a:t>: </a:t>
            </a:r>
            <a:r>
              <a:rPr lang="en-US" i="1" err="1"/>
              <a:t>fileIO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15811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Examples from today’s class:</a:t>
            </a:r>
          </a:p>
          <a:p>
            <a:pPr marL="800280" lvl="1" indent="-342000">
              <a:buClr>
                <a:srgbClr val="000000"/>
              </a:buClr>
              <a:buFont typeface="Arial"/>
              <a:buChar char="•"/>
            </a:pPr>
            <a:r>
              <a:rPr lang="en-US" sz="3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ConcurrentModificationException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0280" lvl="1" indent="-342000">
              <a:buClr>
                <a:srgbClr val="000000"/>
              </a:buClr>
              <a:buFont typeface="Arial"/>
              <a:buChar char="•"/>
            </a:pPr>
            <a:r>
              <a:rPr lang="en-US" sz="3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FileNotFoundException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742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the code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the current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Breaks the execution flow and passes exception up the stack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529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(catching) an exception: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that could throw an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(</a:t>
            </a:r>
            <a:r>
              <a:rPr lang="en-US" sz="2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ExceptionType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to handle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caught you can: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Recover from the error OR exit gracefully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027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219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has two sorts of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isn’t ignoring the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</a:t>
            </a: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Example: </a:t>
            </a:r>
            <a:r>
              <a:rPr lang="en-US" sz="28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FileNotFoundException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RunTimeException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</a:p>
          <a:p>
            <a:pPr marL="801720" lvl="1" indent="-284760"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Example: </a:t>
            </a:r>
            <a:r>
              <a:rPr lang="en-US" sz="28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ConcurrentModificationException</a:t>
            </a:r>
            <a:endParaRPr lang="en-US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Checkered Past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154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 time</a:t>
            </a:r>
          </a:p>
          <a:p>
            <a:r>
              <a:rPr lang="en-US" i="1"/>
              <a:t>Be sure everyone is getting a chance to drive.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756"/>
            <a:ext cx="8229600" cy="1295400"/>
          </a:xfrm>
        </p:spPr>
        <p:txBody>
          <a:bodyPr/>
          <a:lstStyle/>
          <a:p>
            <a:r>
              <a:rPr lang="en-US" sz="2000" dirty="0"/>
              <a:t>Winter 2022-23 Team Sheet:</a:t>
            </a:r>
          </a:p>
          <a:p>
            <a:r>
              <a:rPr lang="en-US" sz="2000" dirty="0"/>
              <a:t>Insert link here to new final projects teams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4C1E-576D-A63D-95A2-8C1918F37A63}"/>
              </a:ext>
            </a:extLst>
          </p:cNvPr>
          <p:cNvSpPr txBox="1"/>
          <p:nvPr/>
        </p:nvSpPr>
        <p:spPr>
          <a:xfrm>
            <a:off x="1515979" y="2887579"/>
            <a:ext cx="5570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screenshots of teams here</a:t>
            </a:r>
          </a:p>
          <a:p>
            <a:endParaRPr lang="en-US" dirty="0"/>
          </a:p>
          <a:p>
            <a:r>
              <a:rPr lang="en-US" dirty="0"/>
              <a:t>For arcade and GARP</a:t>
            </a:r>
          </a:p>
        </p:txBody>
      </p:sp>
    </p:spTree>
    <p:extLst>
      <p:ext uri="{BB962C8B-B14F-4D97-AF65-F5344CB8AC3E}">
        <p14:creationId xmlns:p14="http://schemas.microsoft.com/office/powerpoint/2010/main" val="41039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28A5-0DEC-1EA9-1950-2FBBBC0D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Specifications (Link on Moodle)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827D-9B94-60EB-24C5-FE003D6B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hlinkClick r:id="rId2"/>
              </a:rPr>
              <a:t>CSSE220 Joust Team Project</a:t>
            </a:r>
            <a:endParaRPr lang="en-US"/>
          </a:p>
          <a:p>
            <a:endParaRPr lang="en-US">
              <a:hlinkClick r:id="rId3"/>
            </a:endParaRPr>
          </a:p>
          <a:p>
            <a:endParaRPr lang="en-US">
              <a:hlinkClick r:id="rId3"/>
            </a:endParaRPr>
          </a:p>
          <a:p>
            <a:endParaRPr lang="en-US">
              <a:hlinkClick r:id="rId3"/>
            </a:endParaRPr>
          </a:p>
          <a:p>
            <a:endParaRPr lang="en-US">
              <a:hlinkClick r:id="rId3"/>
            </a:endParaRPr>
          </a:p>
          <a:p>
            <a:endParaRPr lang="en-US">
              <a:hlinkClick r:id="rId3"/>
            </a:endParaRPr>
          </a:p>
          <a:p>
            <a:endParaRPr lang="en-US">
              <a:hlinkClick r:id="rId3"/>
            </a:endParaRPr>
          </a:p>
          <a:p>
            <a:r>
              <a:rPr lang="en-US">
                <a:hlinkClick r:id="rId3"/>
              </a:rPr>
              <a:t>CSSE220 Genetic Algorithm Research Project</a:t>
            </a: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9835D-657C-8DA8-81AF-8C6263D50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209800"/>
            <a:ext cx="3564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9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56" y="1392238"/>
            <a:ext cx="8413044" cy="47799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Computers can run more than one thread of execution at the same time</a:t>
            </a:r>
          </a:p>
          <a:p>
            <a:pPr lvl="1"/>
            <a:r>
              <a:rPr lang="en-US" dirty="0"/>
              <a:t>Even single core processor can simulate this by timesharing (more about this in future courses)</a:t>
            </a:r>
            <a:endParaRPr lang="en-US" dirty="0">
              <a:cs typeface="Calibri"/>
            </a:endParaRPr>
          </a:p>
          <a:p>
            <a:r>
              <a:rPr lang="en-US" dirty="0"/>
              <a:t>Main starts every Java program</a:t>
            </a:r>
            <a:endParaRPr lang="en-US" dirty="0">
              <a:cs typeface="Calibri"/>
            </a:endParaRPr>
          </a:p>
          <a:p>
            <a:r>
              <a:rPr lang="en-US" dirty="0"/>
              <a:t>Graphics start a </a:t>
            </a:r>
            <a:r>
              <a:rPr lang="en-US" i="1" dirty="0"/>
              <a:t>separate</a:t>
            </a:r>
            <a:r>
              <a:rPr lang="en-US" dirty="0"/>
              <a:t> thread</a:t>
            </a:r>
            <a:endParaRPr lang="en-US" dirty="0">
              <a:cs typeface="Calibri"/>
            </a:endParaRPr>
          </a:p>
          <a:p>
            <a:r>
              <a:rPr lang="en-US" dirty="0"/>
              <a:t>Multiple threads can create very painful problems 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Can be hard to debug (race conditions)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Example include </a:t>
            </a:r>
            <a:r>
              <a:rPr lang="en-US" dirty="0" err="1"/>
              <a:t>ConcurrentModificationExceptions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Join Daniel </a:t>
            </a:r>
            <a:r>
              <a:rPr lang="en-US" dirty="0" err="1">
                <a:cs typeface="Calibri"/>
              </a:rPr>
              <a:t>Ignram</a:t>
            </a:r>
            <a:r>
              <a:rPr lang="en-US" dirty="0">
                <a:cs typeface="Calibri"/>
              </a:rPr>
              <a:t> we </a:t>
            </a:r>
            <a:r>
              <a:rPr lang="en-US" dirty="0" err="1">
                <a:cs typeface="Calibri"/>
              </a:rPr>
              <a:t>welcom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efree</a:t>
            </a:r>
            <a:r>
              <a:rPr lang="en-US" dirty="0">
                <a:cs typeface="Calibri"/>
              </a:rPr>
              <a:t> agents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83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/>
              <a:t>'s and Graphics'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/>
          </a:bodyPr>
          <a:lstStyle/>
          <a:p>
            <a:r>
              <a:rPr lang="en-US" sz="1800"/>
              <a:t>Every program starts in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/>
              <a:t> and begins executing one statement at a time</a:t>
            </a:r>
          </a:p>
          <a:p>
            <a:r>
              <a:rPr lang="en-US" sz="1800"/>
              <a:t>When a </a:t>
            </a:r>
            <a:r>
              <a:rPr lang="en-US" sz="1800" err="1"/>
              <a:t>JFrame</a:t>
            </a:r>
            <a:r>
              <a:rPr lang="en-US" sz="1800"/>
              <a:t> is created there is a second thread that starts running (at the same time, i.e., in parallel) and it will continue to run even if our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/>
              <a:t> thread completes exits</a:t>
            </a:r>
          </a:p>
          <a:p>
            <a:r>
              <a:rPr lang="en-US" sz="1800"/>
              <a:t>The setting for JFrame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setDefaultCloseOperation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/>
              <a:t> determines if the Java Graphics thread continues to run after closing the window.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91200" y="2286000"/>
            <a:ext cx="0" cy="2514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96200" y="3200400"/>
            <a:ext cx="0" cy="25146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91200" y="3200400"/>
            <a:ext cx="1905000" cy="21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1915795"/>
            <a:ext cx="28956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lang="en-US" sz="2000"/>
              <a:t> t</a:t>
            </a:r>
            <a:r>
              <a:rPr lang="en-US"/>
              <a:t>hread of control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514600"/>
            <a:ext cx="1981200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Java Graphics' </a:t>
            </a:r>
          </a:p>
          <a:p>
            <a:r>
              <a:rPr lang="en-US"/>
              <a:t>thread of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91264" y="5941497"/>
            <a:ext cx="32569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err="1"/>
              <a:t>JFrame.EXIT_ON_CLOSE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378321-E52F-D840-9E9C-E55E5925DFCE}"/>
              </a:ext>
            </a:extLst>
          </p:cNvPr>
          <p:cNvCxnSpPr/>
          <p:nvPr/>
        </p:nvCxnSpPr>
        <p:spPr>
          <a:xfrm>
            <a:off x="4724400" y="1752600"/>
            <a:ext cx="0" cy="411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6C13BC-A8EA-944E-A56E-46FCB853DF6F}"/>
              </a:ext>
            </a:extLst>
          </p:cNvPr>
          <p:cNvSpPr txBox="1"/>
          <p:nvPr/>
        </p:nvSpPr>
        <p:spPr>
          <a:xfrm>
            <a:off x="4343400" y="1447800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0313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Concurrent Modification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Happens when you try to change something that is being used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Removing something from a list while the list is itself being iterated through (drawing/updating)</a:t>
            </a:r>
          </a:p>
          <a:p>
            <a:r>
              <a:rPr lang="en-US"/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43300" y="4583759"/>
            <a:ext cx="0" cy="2033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460442" y="4765403"/>
            <a:ext cx="0" cy="185137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543300" y="4765403"/>
            <a:ext cx="1905000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8900" y="4213554"/>
            <a:ext cx="19812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Main 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0442" y="4396071"/>
            <a:ext cx="25330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Java Graphics Thread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3854" y="5572602"/>
            <a:ext cx="222236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err="1"/>
              <a:t>myList.remove</a:t>
            </a:r>
            <a:r>
              <a:rPr lang="en-US"/>
              <a:t>(0);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2585" y="5290141"/>
            <a:ext cx="2533023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for (Item </a:t>
            </a:r>
            <a:r>
              <a:rPr lang="en-US" err="1"/>
              <a:t>item</a:t>
            </a:r>
            <a:r>
              <a:rPr lang="en-US"/>
              <a:t>: </a:t>
            </a:r>
            <a:r>
              <a:rPr lang="en-US" err="1"/>
              <a:t>myList</a:t>
            </a:r>
            <a:r>
              <a:rPr lang="en-US"/>
              <a:t>){</a:t>
            </a:r>
          </a:p>
          <a:p>
            <a:r>
              <a:rPr lang="en-US"/>
              <a:t>   </a:t>
            </a:r>
            <a:r>
              <a:rPr lang="en-US" err="1"/>
              <a:t>item.draw</a:t>
            </a:r>
            <a:r>
              <a:rPr lang="en-US"/>
              <a:t>();</a:t>
            </a:r>
          </a:p>
          <a:p>
            <a:r>
              <a:rPr lang="en-US"/>
              <a:t>}</a:t>
            </a:r>
          </a:p>
        </p:txBody>
      </p:sp>
      <p:sp>
        <p:nvSpPr>
          <p:cNvPr id="16" name="Oval 15"/>
          <p:cNvSpPr/>
          <p:nvPr/>
        </p:nvSpPr>
        <p:spPr>
          <a:xfrm>
            <a:off x="5368332" y="5657175"/>
            <a:ext cx="184220" cy="189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56215" y="5674546"/>
            <a:ext cx="184220" cy="18926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6" idx="2"/>
          </p:cNvCxnSpPr>
          <p:nvPr/>
        </p:nvCxnSpPr>
        <p:spPr>
          <a:xfrm flipV="1">
            <a:off x="3640435" y="5751806"/>
            <a:ext cx="1727897" cy="173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7-Point Star 20"/>
          <p:cNvSpPr/>
          <p:nvPr/>
        </p:nvSpPr>
        <p:spPr>
          <a:xfrm>
            <a:off x="4211935" y="5446638"/>
            <a:ext cx="685800" cy="627705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i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8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2E322-86AA-A647-AD55-EC7E24C25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1176244"/>
            <a:ext cx="7726680" cy="53857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i="1">
                <a:latin typeface="Arial" panose="020B0604020202020204" pitchFamily="34" charset="0"/>
                <a:cs typeface="Arial" panose="020B0604020202020204" pitchFamily="34" charset="0"/>
              </a:rPr>
              <a:t>Concurrent Modification Error</a:t>
            </a:r>
            <a:endParaRPr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9</a:t>
            </a:fld>
            <a:endParaRPr 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53A7CE-EB86-A841-B194-E67EB34A9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0" y="857956"/>
            <a:ext cx="6904655" cy="3702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4E3821-2B85-3C4E-ADDE-73F6368B9670}"/>
              </a:ext>
            </a:extLst>
          </p:cNvPr>
          <p:cNvSpPr txBox="1"/>
          <p:nvPr/>
        </p:nvSpPr>
        <p:spPr>
          <a:xfrm>
            <a:off x="7145867" y="925688"/>
            <a:ext cx="1794933" cy="2777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rm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This is a problem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 enhanced </a:t>
            </a:r>
            <a:r>
              <a:rPr kumimoji="0" lang="en-US" sz="18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because length of 'a' has changed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But enhanced </a:t>
            </a:r>
            <a:r>
              <a:rPr kumimoji="0" lang="en-US" sz="18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is still using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original length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0">
                <a:solidFill>
                  <a:srgbClr val="000000"/>
                </a:solidFill>
              </a:rPr>
              <a:t>'a'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C8E5F70-F0A5-5A46-B1C6-F04B7F7D3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9" y="4583288"/>
            <a:ext cx="7809736" cy="21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8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1036</Words>
  <Application>Microsoft Office PowerPoint</Application>
  <PresentationFormat>On-screen Show (4:3)</PresentationFormat>
  <Paragraphs>185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Lucida Sans Typewriter</vt:lpstr>
      <vt:lpstr>Times New Roman</vt:lpstr>
      <vt:lpstr>Wingdings</vt:lpstr>
      <vt:lpstr>Office Theme</vt:lpstr>
      <vt:lpstr>CSSE 220</vt:lpstr>
      <vt:lpstr>Objectives</vt:lpstr>
      <vt:lpstr>Final Project Introduction</vt:lpstr>
      <vt:lpstr>Project Specifications (Link on Moodle)</vt:lpstr>
      <vt:lpstr>Threads</vt:lpstr>
      <vt:lpstr>main's and Graphics' Threads</vt:lpstr>
      <vt:lpstr>Concurrent Modification Exceptions</vt:lpstr>
      <vt:lpstr>for Loops and ArrayList</vt:lpstr>
      <vt:lpstr>Concurrent Modification Error</vt:lpstr>
      <vt:lpstr>Timer</vt:lpstr>
      <vt:lpstr>Timer</vt:lpstr>
      <vt:lpstr>Live-coding</vt:lpstr>
      <vt:lpstr>M0: UML Class Diagram &amp; Shared Calendar Setup (50 points)</vt:lpstr>
      <vt:lpstr>M0: UML Class Diagram &amp; Shared Calendar Setup (50 points)</vt:lpstr>
      <vt:lpstr>Plan your first meeting NOW!</vt:lpstr>
      <vt:lpstr>M1: Levels and Hero Movement (50 points)</vt:lpstr>
      <vt:lpstr>DNR - SAM</vt:lpstr>
      <vt:lpstr>PowerPoint Presentation</vt:lpstr>
      <vt:lpstr>PowerPoint Presentation</vt:lpstr>
      <vt:lpstr>Live code a level loader</vt:lpstr>
      <vt:lpstr>PowerPoint Presentation</vt:lpstr>
      <vt:lpstr>PowerPoint Presentation</vt:lpstr>
      <vt:lpstr>PowerPoint Presentation</vt:lpstr>
      <vt:lpstr>PowerPoint Presentation</vt:lpstr>
      <vt:lpstr>Team Project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19</cp:revision>
  <cp:lastPrinted>2015-10-26T14:31:05Z</cp:lastPrinted>
  <dcterms:created xsi:type="dcterms:W3CDTF">2011-02-07T04:01:01Z</dcterms:created>
  <dcterms:modified xsi:type="dcterms:W3CDTF">2022-11-22T20:02:17Z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