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1" r:id="rId6"/>
    <p:sldId id="402" r:id="rId7"/>
    <p:sldId id="288" r:id="rId8"/>
    <p:sldId id="401" r:id="rId9"/>
    <p:sldId id="382" r:id="rId10"/>
    <p:sldId id="380" r:id="rId11"/>
    <p:sldId id="273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9BA59-1E0C-4156-BC6F-91B9428AF3F6}" v="6" dt="2021-10-07T12:50:40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76" d="100"/>
          <a:sy n="76" d="100"/>
        </p:scale>
        <p:origin x="8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8499BA59-1E0C-4156-BC6F-91B9428AF3F6}"/>
    <pc:docChg chg="modSld">
      <pc:chgData name="Korinek, Adam" userId="S::korineaj@rose-hulman.edu::a98ddd77-be9c-4186-9ea9-5e52026b75b2" providerId="AD" clId="Web-{8499BA59-1E0C-4156-BC6F-91B9428AF3F6}" dt="2021-10-07T12:50:39.432" v="4" actId="20577"/>
      <pc:docMkLst>
        <pc:docMk/>
      </pc:docMkLst>
      <pc:sldChg chg="modSp">
        <pc:chgData name="Korinek, Adam" userId="S::korineaj@rose-hulman.edu::a98ddd77-be9c-4186-9ea9-5e52026b75b2" providerId="AD" clId="Web-{8499BA59-1E0C-4156-BC6F-91B9428AF3F6}" dt="2021-10-07T12:50:39.432" v="4" actId="20577"/>
        <pc:sldMkLst>
          <pc:docMk/>
          <pc:sldMk cId="1512040240" sldId="380"/>
        </pc:sldMkLst>
        <pc:spChg chg="mod">
          <ac:chgData name="Korinek, Adam" userId="S::korineaj@rose-hulman.edu::a98ddd77-be9c-4186-9ea9-5e52026b75b2" providerId="AD" clId="Web-{8499BA59-1E0C-4156-BC6F-91B9428AF3F6}" dt="2021-10-07T12:50:39.432" v="4" actId="20577"/>
          <ac:spMkLst>
            <pc:docMk/>
            <pc:sldMk cId="1512040240" sldId="3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hardcopy of </a:t>
            </a:r>
            <a:r>
              <a:rPr lang="en-US" err="1"/>
              <a:t>BreakfastMain</a:t>
            </a:r>
            <a:r>
              <a:rPr lang="en-US" baseline="0"/>
              <a:t> </a:t>
            </a:r>
            <a:r>
              <a:rPr lang="en-US"/>
              <a:t>from </a:t>
            </a:r>
            <a:r>
              <a:rPr lang="en-US" err="1"/>
              <a:t>EventBasedProgrammingSolution</a:t>
            </a:r>
            <a:r>
              <a:rPr lang="en-US"/>
              <a:t>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find it helpful you can ask:</a:t>
            </a:r>
          </a:p>
          <a:p>
            <a:endParaRPr lang="en-US"/>
          </a:p>
          <a:p>
            <a:r>
              <a:rPr lang="en-US"/>
              <a:t>If I run</a:t>
            </a:r>
            <a:r>
              <a:rPr lang="en-US" baseline="0"/>
              <a:t> “Pet p = new Dog();”</a:t>
            </a:r>
          </a:p>
          <a:p>
            <a:r>
              <a:rPr lang="en-US" baseline="0"/>
              <a:t>What is the type?  (confusion… Both?) </a:t>
            </a:r>
          </a:p>
          <a:p>
            <a:endParaRPr lang="en-US"/>
          </a:p>
          <a:p>
            <a:r>
              <a:rPr lang="en-US"/>
              <a:t>There is a declared (Pet) and actual (Dog) type.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Coupling,</a:t>
            </a:r>
            <a:r>
              <a:rPr lang="en-US" baseline="0"/>
              <a:t> a</a:t>
            </a:r>
            <a:r>
              <a:rPr lang="en-US"/>
              <a:t>lso</a:t>
            </a:r>
            <a:r>
              <a:rPr lang="en-US" baseline="0"/>
              <a:t> dependencies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Interface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B087-C83B-2E4F-B6C1-A2651B16F44F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C00AB-C55D-DD34-B7F1-40C0F2C378F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FA50-683C-165B-EBAF-14A0FDC6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Interfaces are contracts</a:t>
            </a:r>
          </a:p>
          <a:p>
            <a:pPr lvl="1"/>
            <a:r>
              <a:rPr lang="en-US"/>
              <a:t>Any class that </a:t>
            </a:r>
            <a:r>
              <a:rPr lang="en-US" b="1" i="1"/>
              <a:t>implements</a:t>
            </a:r>
            <a:r>
              <a:rPr lang="en-US"/>
              <a:t> an interface </a:t>
            </a:r>
            <a:r>
              <a:rPr lang="en-US" b="1" u="sng"/>
              <a:t>MUST</a:t>
            </a:r>
            <a:r>
              <a:rPr lang="en-US"/>
              <a:t> provide an implementation for all methods defined in the interface.</a:t>
            </a:r>
          </a:p>
          <a:p>
            <a:r>
              <a:rPr lang="en-US"/>
              <a:t>Interfaces represent the abstract idea (and </a:t>
            </a:r>
            <a:r>
              <a:rPr lang="en-US" i="1"/>
              <a:t>what</a:t>
            </a:r>
            <a:r>
              <a:rPr lang="en-US"/>
              <a:t> it can do):</a:t>
            </a:r>
          </a:p>
          <a:p>
            <a:pPr lvl="1"/>
            <a:r>
              <a:rPr lang="en-US"/>
              <a:t>Weighable objects (return weight in </a:t>
            </a:r>
            <a:r>
              <a:rPr lang="en-US" err="1"/>
              <a:t>lbs</a:t>
            </a:r>
            <a:r>
              <a:rPr lang="en-US"/>
              <a:t>)</a:t>
            </a:r>
          </a:p>
          <a:p>
            <a:pPr lvl="1"/>
            <a:r>
              <a:rPr lang="en-US" err="1"/>
              <a:t>NumberSequences</a:t>
            </a:r>
            <a:r>
              <a:rPr lang="en-US"/>
              <a:t> (get the next number, reset)</a:t>
            </a:r>
          </a:p>
          <a:p>
            <a:pPr lvl="1"/>
            <a:r>
              <a:rPr lang="en-US"/>
              <a:t>Pet (Can be </a:t>
            </a:r>
            <a:r>
              <a:rPr lang="en-US" err="1"/>
              <a:t>eatFood</a:t>
            </a:r>
            <a:r>
              <a:rPr lang="en-US"/>
              <a:t>, can tell if eating, can tell name)</a:t>
            </a:r>
          </a:p>
          <a:p>
            <a:r>
              <a:rPr lang="en-US"/>
              <a:t>Classes represent the concrete idea (</a:t>
            </a:r>
            <a:r>
              <a:rPr lang="en-US" i="1"/>
              <a:t>how</a:t>
            </a:r>
            <a:r>
              <a:rPr lang="en-US"/>
              <a:t> it does it):</a:t>
            </a:r>
          </a:p>
          <a:p>
            <a:pPr lvl="1"/>
            <a:r>
              <a:rPr lang="en-US"/>
              <a:t>Country, Bank Account</a:t>
            </a:r>
          </a:p>
          <a:p>
            <a:pPr lvl="1"/>
            <a:r>
              <a:rPr lang="en-US" err="1"/>
              <a:t>AddOne</a:t>
            </a:r>
            <a:r>
              <a:rPr lang="en-US"/>
              <a:t>, </a:t>
            </a:r>
            <a:r>
              <a:rPr lang="en-US" err="1"/>
              <a:t>PowersOfTwo</a:t>
            </a:r>
            <a:r>
              <a:rPr lang="en-US"/>
              <a:t>. </a:t>
            </a:r>
          </a:p>
          <a:p>
            <a:pPr lvl="1"/>
            <a:r>
              <a:rPr lang="en-US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Etymology:</a:t>
            </a:r>
          </a:p>
          <a:p>
            <a:pPr lvl="1">
              <a:defRPr/>
            </a:pPr>
            <a:r>
              <a:rPr lang="en-US"/>
              <a:t>Poly </a:t>
            </a:r>
            <a:r>
              <a:rPr lang="en-US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err="1">
                <a:sym typeface="Wingdings" pitchFamily="2" charset="2"/>
              </a:rPr>
              <a:t>Morphism</a:t>
            </a:r>
            <a:r>
              <a:rPr lang="en-US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>
              <a:sym typeface="Wingdings" pitchFamily="2" charset="2"/>
            </a:endParaRPr>
          </a:p>
          <a:p>
            <a:pPr>
              <a:defRPr/>
            </a:pPr>
            <a:r>
              <a:rPr lang="en-US">
                <a:sym typeface="Wingdings" pitchFamily="2" charset="2"/>
              </a:rPr>
              <a:t>Polymorphism means: An </a:t>
            </a:r>
            <a:r>
              <a:rPr lang="en-US" b="1">
                <a:sym typeface="Wingdings" pitchFamily="2" charset="2"/>
              </a:rPr>
              <a:t>Interface</a:t>
            </a:r>
            <a:r>
              <a:rPr lang="en-US">
                <a:sym typeface="Wingdings" pitchFamily="2" charset="2"/>
              </a:rPr>
              <a:t> can take </a:t>
            </a:r>
            <a:r>
              <a:rPr lang="en-US" b="1">
                <a:sym typeface="Wingdings" pitchFamily="2" charset="2"/>
              </a:rPr>
              <a:t>many shapes</a:t>
            </a:r>
            <a:r>
              <a:rPr lang="en-US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A Pet variable could actually contain a reference to a Cat object, a Dog object, or a Fish object</a:t>
            </a:r>
            <a:endParaRPr 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121229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5061857"/>
            <a:ext cx="125186" cy="940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3233057" cy="448508"/>
            <a:chOff x="0" y="5647492"/>
            <a:chExt cx="3233057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317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One object List&lt;Pet&gt; in </a:t>
              </a:r>
              <a:r>
                <a:rPr lang="en-US" sz="1400" dirty="0" err="1"/>
                <a:t>PetMain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3124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363686" y="2514600"/>
            <a:ext cx="28847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4354286"/>
            <a:ext cx="1240971" cy="5987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Coupling Yes</a:t>
            </a:r>
            <a:endParaRPr lang="en-US">
              <a:cs typeface="Calibri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/>
          </a:p>
          <a:p>
            <a:pPr marL="0" indent="0">
              <a:buNone/>
            </a:pPr>
            <a:r>
              <a:rPr lang="en-US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498D5E-C53E-4B60-A301-18929654B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409AC-F4A9-48A5-9842-B8C391BC6D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B8179A-3C5B-4DD5-887D-2568AF4E10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506</Words>
  <Application>Microsoft Office PowerPoint</Application>
  <PresentationFormat>On-screen Show (4:3)</PresentationFormat>
  <Paragraphs>83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</cp:lastModifiedBy>
  <cp:revision>6</cp:revision>
  <cp:lastPrinted>2016-10-04T12:27:03Z</cp:lastPrinted>
  <dcterms:created xsi:type="dcterms:W3CDTF">2011-04-14T18:16:00Z</dcterms:created>
  <dcterms:modified xsi:type="dcterms:W3CDTF">2022-11-22T19:51:36Z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