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1" r:id="rId4"/>
  </p:sldMasterIdLst>
  <p:notesMasterIdLst>
    <p:notesMasterId r:id="rId30"/>
  </p:notesMasterIdLst>
  <p:handoutMasterIdLst>
    <p:handoutMasterId r:id="rId31"/>
  </p:handoutMasterIdLst>
  <p:sldIdLst>
    <p:sldId id="256" r:id="rId5"/>
    <p:sldId id="368" r:id="rId6"/>
    <p:sldId id="369" r:id="rId7"/>
    <p:sldId id="370" r:id="rId8"/>
    <p:sldId id="371" r:id="rId9"/>
    <p:sldId id="386" r:id="rId10"/>
    <p:sldId id="393" r:id="rId11"/>
    <p:sldId id="373" r:id="rId12"/>
    <p:sldId id="372" r:id="rId13"/>
    <p:sldId id="374" r:id="rId14"/>
    <p:sldId id="375" r:id="rId15"/>
    <p:sldId id="376" r:id="rId16"/>
    <p:sldId id="387" r:id="rId17"/>
    <p:sldId id="391" r:id="rId18"/>
    <p:sldId id="394" r:id="rId19"/>
    <p:sldId id="377" r:id="rId20"/>
    <p:sldId id="392" r:id="rId21"/>
    <p:sldId id="378" r:id="rId22"/>
    <p:sldId id="380" r:id="rId23"/>
    <p:sldId id="389" r:id="rId24"/>
    <p:sldId id="379" r:id="rId25"/>
    <p:sldId id="388" r:id="rId26"/>
    <p:sldId id="381" r:id="rId27"/>
    <p:sldId id="390" r:id="rId28"/>
    <p:sldId id="395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8DD94-CAFF-48A1-A9C3-868B0C5AA276}" v="2" dt="2021-10-12T13:32:43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45" d="100"/>
          <a:sy n="45" d="100"/>
        </p:scale>
        <p:origin x="61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merville, Macartan" userId="S::summermt@rose-hulman.edu::7b2a0604-6c98-4445-9309-9fb015585c0d" providerId="AD" clId="Web-{06F8DD94-CAFF-48A1-A9C3-868B0C5AA276}"/>
    <pc:docChg chg="modSld">
      <pc:chgData name="Summerville, Macartan" userId="S::summermt@rose-hulman.edu::7b2a0604-6c98-4445-9309-9fb015585c0d" providerId="AD" clId="Web-{06F8DD94-CAFF-48A1-A9C3-868B0C5AA276}" dt="2021-10-12T13:32:43.738" v="1" actId="1076"/>
      <pc:docMkLst>
        <pc:docMk/>
      </pc:docMkLst>
      <pc:sldChg chg="modSp">
        <pc:chgData name="Summerville, Macartan" userId="S::summermt@rose-hulman.edu::7b2a0604-6c98-4445-9309-9fb015585c0d" providerId="AD" clId="Web-{06F8DD94-CAFF-48A1-A9C3-868B0C5AA276}" dt="2021-10-12T13:32:43.738" v="1" actId="1076"/>
        <pc:sldMkLst>
          <pc:docMk/>
          <pc:sldMk cId="2922646918" sldId="391"/>
        </pc:sldMkLst>
        <pc:picChg chg="mod">
          <ac:chgData name="Summerville, Macartan" userId="S::summermt@rose-hulman.edu::7b2a0604-6c98-4445-9309-9fb015585c0d" providerId="AD" clId="Web-{06F8DD94-CAFF-48A1-A9C3-868B0C5AA276}" dt="2021-10-12T13:32:43.738" v="1" actId="1076"/>
          <ac:picMkLst>
            <pc:docMk/>
            <pc:sldMk cId="2922646918" sldId="391"/>
            <ac:picMk id="5" creationId="{6CBCA8B7-839A-6B48-9A15-D29E72AB46F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184755D-2083-4E78-A15A-12BCB3E43BAF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66E5494-E446-4433-8013-DBDE64CEA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9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75D8C37-1815-4FAF-9DC3-E6CC2A524965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8" tIns="44904" rIns="89808" bIns="449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A187583-0EC9-4694-9EAD-0DA64A276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Bring hard copy of </a:t>
            </a:r>
            <a:r>
              <a:rPr lang="en-US" err="1"/>
              <a:t>CheckingAccount</a:t>
            </a:r>
            <a:r>
              <a:rPr lang="en-US"/>
              <a:t>, </a:t>
            </a:r>
            <a:r>
              <a:rPr lang="en-US" err="1"/>
              <a:t>ChessPiece</a:t>
            </a:r>
            <a:r>
              <a:rPr lang="en-US"/>
              <a:t>, King, Queen, etc.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Bring photocopy of Big</a:t>
            </a:r>
            <a:r>
              <a:rPr lang="en-US" baseline="0"/>
              <a:t> Java, </a:t>
            </a:r>
            <a:r>
              <a:rPr lang="en-US"/>
              <a:t>Figure 3,</a:t>
            </a:r>
            <a:r>
              <a:rPr lang="en-US" baseline="0"/>
              <a:t> page 422</a:t>
            </a:r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957318-F2D6-4424-86CA-EC3D1642FA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70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268C4-EF31-4B3E-B203-B8DB2EAD44A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56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Start to implement </a:t>
            </a:r>
            <a:r>
              <a:rPr lang="en-US" err="1"/>
              <a:t>CheckingAccount</a:t>
            </a:r>
            <a:r>
              <a:rPr lang="en-US"/>
              <a:t>, just create class,</a:t>
            </a:r>
            <a:r>
              <a:rPr lang="en-US" baseline="0"/>
              <a:t> but do not add methods yet.</a:t>
            </a:r>
            <a:endParaRPr lang="en-US"/>
          </a:p>
          <a:p>
            <a:endParaRPr lang="en-US"/>
          </a:p>
          <a:p>
            <a:r>
              <a:rPr lang="en-US"/>
              <a:t>Draw UML diagram with details (See Figure on</a:t>
            </a:r>
            <a:r>
              <a:rPr lang="en-US" baseline="0"/>
              <a:t> page 443</a:t>
            </a:r>
            <a:r>
              <a:rPr lang="en-US"/>
              <a:t>)  on board first [keep this, you’ll need it later]</a:t>
            </a:r>
          </a:p>
          <a:p>
            <a:endParaRPr lang="en-US"/>
          </a:p>
          <a:p>
            <a:r>
              <a:rPr lang="en-US"/>
              <a:t>Use no-</a:t>
            </a:r>
            <a:r>
              <a:rPr lang="en-US" err="1"/>
              <a:t>arg</a:t>
            </a:r>
            <a:r>
              <a:rPr lang="en-US"/>
              <a:t> constructor initially. We’ll add</a:t>
            </a:r>
            <a:r>
              <a:rPr lang="en-US" baseline="0"/>
              <a:t> the argument later.</a:t>
            </a:r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75752-6D26-48BC-AC88-4E3BADE4DD7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6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Discuss super method calls.</a:t>
            </a:r>
          </a:p>
          <a:p>
            <a:endParaRPr lang="en-US"/>
          </a:p>
          <a:p>
            <a:r>
              <a:rPr lang="en-US"/>
              <a:t>Add </a:t>
            </a:r>
            <a:r>
              <a:rPr lang="en-US" err="1"/>
              <a:t>CheckingAccount</a:t>
            </a:r>
            <a:r>
              <a:rPr lang="en-US"/>
              <a:t>(double) constructor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AAE34-BB19-4F3D-9984-C1B088AF47B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66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Override:</a:t>
            </a:r>
          </a:p>
          <a:p>
            <a:endParaRPr lang="en-US"/>
          </a:p>
          <a:p>
            <a:r>
              <a:rPr lang="en-US"/>
              <a:t>deposit( amount )</a:t>
            </a:r>
          </a:p>
          <a:p>
            <a:r>
              <a:rPr lang="en-US"/>
              <a:t>withdraw(</a:t>
            </a:r>
            <a:r>
              <a:rPr lang="en-US" baseline="0"/>
              <a:t> </a:t>
            </a:r>
            <a:r>
              <a:rPr lang="en-US"/>
              <a:t>amount )</a:t>
            </a:r>
          </a:p>
          <a:p>
            <a:r>
              <a:rPr lang="en-US" err="1"/>
              <a:t>deductFees</a:t>
            </a:r>
            <a:r>
              <a:rPr lang="en-US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90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Draw B&amp;P diagrams.  Show calls.</a:t>
            </a:r>
          </a:p>
          <a:p>
            <a:r>
              <a:rPr lang="en-US"/>
              <a:t>Why not? Because </a:t>
            </a:r>
            <a:r>
              <a:rPr lang="en-US" err="1"/>
              <a:t>BankAccount</a:t>
            </a:r>
            <a:r>
              <a:rPr lang="en-US"/>
              <a:t> doesn’t have an </a:t>
            </a:r>
            <a:r>
              <a:rPr lang="en-US" err="1"/>
              <a:t>deductFees</a:t>
            </a:r>
            <a:r>
              <a:rPr lang="en-US"/>
              <a:t>() method!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60CBC-2A70-49D3-9866-05F00BCCB9E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82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Draw B&amp;P diagrams.  Show calls.</a:t>
            </a:r>
          </a:p>
          <a:p>
            <a:r>
              <a:rPr lang="en-US"/>
              <a:t>Why not? Because </a:t>
            </a:r>
            <a:r>
              <a:rPr lang="en-US" err="1"/>
              <a:t>BankAccount</a:t>
            </a:r>
            <a:r>
              <a:rPr lang="en-US"/>
              <a:t> doesn’t have an </a:t>
            </a:r>
            <a:r>
              <a:rPr lang="en-US" err="1"/>
              <a:t>deductFees</a:t>
            </a:r>
            <a:r>
              <a:rPr lang="en-US"/>
              <a:t>() method!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60CBC-2A70-49D3-9866-05F00BCCB9E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76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Suggest</a:t>
            </a:r>
            <a:r>
              <a:rPr lang="en-US" baseline="0"/>
              <a:t> d</a:t>
            </a:r>
            <a:r>
              <a:rPr lang="en-US"/>
              <a:t>rawing B&amp;P diagram and trace calls as practice for the exam.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8C4F2-B63F-49B5-8554-101017854A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7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400" baseline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993E5-32C8-4EC2-BBC6-DB69025B612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26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Walk through the Chess example in Inheritance project. Start by showing the King and </a:t>
            </a:r>
            <a:r>
              <a:rPr lang="en-US" baseline="0" err="1"/>
              <a:t>ChessPiece</a:t>
            </a:r>
            <a:r>
              <a:rPr lang="en-US" baseline="0"/>
              <a:t> interface. Implement the queen, and note to the students how we end up copying a lot of code from the King into the Queen, there has to be a better way…</a:t>
            </a:r>
          </a:p>
          <a:p>
            <a:endParaRPr lang="en-US" baseline="0"/>
          </a:p>
          <a:p>
            <a:r>
              <a:rPr lang="en-US" baseline="0"/>
              <a:t>It works well to just make the </a:t>
            </a:r>
            <a:r>
              <a:rPr lang="en-US" baseline="0" err="1"/>
              <a:t>ChessPiece</a:t>
            </a:r>
            <a:r>
              <a:rPr lang="en-US" baseline="0"/>
              <a:t> a class first and put in a </a:t>
            </a:r>
            <a:r>
              <a:rPr lang="en-US" baseline="0" err="1"/>
              <a:t>System.err.println</a:t>
            </a:r>
            <a:r>
              <a:rPr lang="en-US" baseline="0"/>
              <a:t>(“Implement this method!”) then show them if we forget to implement a method (Queen’s </a:t>
            </a:r>
            <a:r>
              <a:rPr lang="en-US" baseline="0" err="1"/>
              <a:t>checkMove</a:t>
            </a:r>
            <a:r>
              <a:rPr lang="en-US" baseline="0"/>
              <a:t>) we see that message at runtime.</a:t>
            </a:r>
          </a:p>
          <a:p>
            <a:endParaRPr lang="en-US" baseline="0"/>
          </a:p>
          <a:p>
            <a:r>
              <a:rPr lang="en-US" sz="1400" baseline="0"/>
              <a:t>At this point, they should see the justification for an abstract class, show that on next slide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 main reason for using Abstract classes is to force programmers to create</a:t>
            </a:r>
            <a:r>
              <a:rPr lang="en-US" baseline="0"/>
              <a:t> subclasses. Declaring certain methods abstract prevents you from coming up with useless default methods that others might inherit by accident.</a:t>
            </a:r>
          </a:p>
          <a:p>
            <a:endParaRPr lang="en-US" baseline="0"/>
          </a:p>
          <a:p>
            <a:r>
              <a:rPr lang="en-US" baseline="0"/>
              <a:t>This also allows code reuse when only a few methods of an interface differ in implementation. </a:t>
            </a:r>
          </a:p>
          <a:p>
            <a:endParaRPr lang="en-US" baseline="0"/>
          </a:p>
          <a:p>
            <a:r>
              <a:rPr lang="en-US" sz="1200" baseline="0"/>
              <a:t>Make the </a:t>
            </a:r>
            <a:r>
              <a:rPr lang="en-US" sz="1200" baseline="0" err="1"/>
              <a:t>ChessPiece</a:t>
            </a:r>
            <a:r>
              <a:rPr lang="en-US" sz="1200" baseline="0"/>
              <a:t> abstract, and pull the items that don’t change into the new abstract class, and leave the other methods abstract (see solution code). Walk students through this refactor for King/Queen, then have them implement the other pieces. Remind them that the Pawn is actually the hardest, and to do </a:t>
            </a:r>
            <a:r>
              <a:rPr lang="en-US" baseline="0"/>
              <a:t>that LAST. </a:t>
            </a:r>
          </a:p>
          <a:p>
            <a:endParaRPr lang="en-US"/>
          </a:p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2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247D9-907D-412C-BCC1-5896E9FEDD1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5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Emphasize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doing Pawn last it requires several things (</a:t>
            </a:r>
            <a:r>
              <a:rPr lang="en-US" sz="1200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hasMoved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field) and needs to override the </a:t>
            </a:r>
            <a:r>
              <a:rPr lang="en-US" sz="1200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checkAttack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which is not obvious without looking at more code than they usually have to look at for the rest of the classes.</a:t>
            </a:r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@Override 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checkAttack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dx,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ChessPiece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piece) {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this.isWhite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==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piece.isWhite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 {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(!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movedCorrectDirection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 {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dx =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Math.abs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(dx);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Math.abs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dx == 1 &amp;&amp;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1;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52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- animated bullets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ABF6A-382B-4F4B-90A1-319474DFB2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Draw a Venn diagram here showing the set of all SavingsAccounts is a subset of the set of all BankAccounts.  Subclass is like subset.</a:t>
            </a:r>
          </a:p>
          <a:p>
            <a:r>
              <a:rPr lang="en-US"/>
              <a:t>(Also inheritance flows down, so subclasses are below superclasses.)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26CBE-175B-4D78-98E5-F4A9240C5E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[Show code example here, just looking at code for </a:t>
            </a:r>
            <a:r>
              <a:rPr lang="en-US" err="1"/>
              <a:t>BankAccount</a:t>
            </a:r>
            <a:r>
              <a:rPr lang="en-US"/>
              <a:t> and </a:t>
            </a:r>
            <a:r>
              <a:rPr lang="en-US" err="1"/>
              <a:t>SavingsAccount</a:t>
            </a:r>
            <a:r>
              <a:rPr lang="en-US"/>
              <a:t> (not writing it live)]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CE116A-8D8C-4A53-8193-C79E6772096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3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a main method:</a:t>
            </a:r>
          </a:p>
          <a:p>
            <a:endParaRPr lang="en-US" sz="12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sa.deposit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sa.addInterest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students, “H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 does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know its starting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balance?”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40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a main method:</a:t>
            </a:r>
          </a:p>
          <a:p>
            <a:endParaRPr lang="en-US" sz="12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sa.deposit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sa.addInterest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students, “H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 does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know its starting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balance?”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15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will implement </a:t>
            </a:r>
            <a:r>
              <a:rPr lang="en-US" err="1"/>
              <a:t>CheckingAccount</a:t>
            </a:r>
            <a:r>
              <a:rPr lang="en-US" baseline="0"/>
              <a:t> in a little while.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84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Advanced code sometimes has deep inheritance hierarchies</a:t>
            </a:r>
          </a:p>
          <a:p>
            <a:r>
              <a:rPr lang="en-US"/>
              <a:t>Trace through a few paths asking students what might be inherited and what might be added at each level (See</a:t>
            </a:r>
            <a:r>
              <a:rPr lang="en-US" baseline="0"/>
              <a:t> Figure 1 - 3, pages 422 - 3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Every </a:t>
            </a:r>
            <a:r>
              <a:rPr lang="en-US" err="1"/>
              <a:t>JComponent</a:t>
            </a:r>
            <a:r>
              <a:rPr lang="en-US"/>
              <a:t> has a width and a height, so the</a:t>
            </a:r>
            <a:r>
              <a:rPr lang="en-US" baseline="0"/>
              <a:t> </a:t>
            </a:r>
            <a:r>
              <a:rPr lang="en-US" baseline="0" err="1"/>
              <a:t>JComponent</a:t>
            </a:r>
            <a:r>
              <a:rPr lang="en-US" baseline="0"/>
              <a:t> class has a </a:t>
            </a:r>
            <a:r>
              <a:rPr lang="en-US" baseline="0" err="1"/>
              <a:t>getWidth</a:t>
            </a:r>
            <a:r>
              <a:rPr lang="en-US" baseline="0"/>
              <a:t>() and a </a:t>
            </a:r>
            <a:r>
              <a:rPr lang="en-US" baseline="0" err="1"/>
              <a:t>getHeight</a:t>
            </a:r>
            <a:r>
              <a:rPr lang="en-US" baseline="0"/>
              <a:t>() method.</a:t>
            </a:r>
          </a:p>
          <a:p>
            <a:endParaRPr lang="en-US" baseline="0"/>
          </a:p>
          <a:p>
            <a:r>
              <a:rPr lang="en-US" baseline="0"/>
              <a:t>Every </a:t>
            </a:r>
            <a:r>
              <a:rPr lang="en-US" baseline="0" err="1"/>
              <a:t>JButton</a:t>
            </a:r>
            <a:r>
              <a:rPr lang="en-US" baseline="0"/>
              <a:t> can have text or an icon on it, so the </a:t>
            </a:r>
            <a:r>
              <a:rPr lang="en-US" baseline="0" err="1"/>
              <a:t>AbstractButton</a:t>
            </a:r>
            <a:r>
              <a:rPr lang="en-US" baseline="0"/>
              <a:t> class has a </a:t>
            </a:r>
            <a:r>
              <a:rPr lang="en-US" baseline="0" err="1"/>
              <a:t>setText</a:t>
            </a:r>
            <a:r>
              <a:rPr lang="en-US" baseline="0"/>
              <a:t>() and a </a:t>
            </a:r>
            <a:r>
              <a:rPr lang="en-US" baseline="0" err="1"/>
              <a:t>setIcon</a:t>
            </a:r>
            <a:r>
              <a:rPr lang="en-US" baseline="0"/>
              <a:t>() method.</a:t>
            </a:r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0DD58A-E7F9-4DAF-8A80-6658051FAE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8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7653D9-4690-439F-9AB7-DB1A2AAA78D3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C4F6E3-AEAB-490F-94DF-5833884795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6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18366-BF24-4613-8FED-CA818E6D4477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03D57-373B-4F0D-B05A-B8082F9156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A47346-F063-481E-A86A-41BD06C43298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C9157-32CE-4916-8093-BFDE56DFB0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B8731-4EFC-479C-A7C9-026151864EE8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90282-8062-4273-9F07-599A313EBC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23CBDE-6397-40B8-BCC4-2A8AF6618F34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178AF-D2B4-4A07-ACA1-D2BF4B37B5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64C111-18F6-4A24-8976-49396BFA8EF2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19513-1C4C-4968-BA21-2041791883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8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CD23E-6C8D-45CB-BC3E-8DD3561F842A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7C3EA-5B8B-4C8A-999C-888DFF1E68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B72ED1-ED88-4B41-A8C3-B18B662B8B90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32257-2EEB-4A36-B5C4-9C4A7F1C50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D68C66-E7B6-4C99-A1F9-9976E1949B1A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F40FA-9170-44FD-AFAC-69ADFB377A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E2C5D-F413-4AEC-A4BC-39DF47ABD9FD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26979-BFCF-4BF5-B677-EA86DE1B42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3A144D-5F63-4A2D-9E44-D40037CB6000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2EF4B-3459-4A1A-A9F2-72414015F7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1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E089E1-7597-4F62-8647-1221879FBF32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B04DC7-7A80-4E55-ADE6-967D940C8C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plantuml.com/plantuml/uml/dP71Ri8m38RFyLFaMAJn2XEbQYKkJ6gv8o_nQ4HnKUAEmxPtNpCYBPsq2xtP_zVVl-DD4FGoNGOm0uQWjyZdqfXnOj4Ve5vnG3O4AkiNgsNfs8d3ONj7Pz7ITGnE2hn4VMxSdFJMu-stSo99V7GJZnpUo2VzIO_IayzchE0BKi0EtnsVGX9q3EbOo5EG5eL0BO72eyHCQEqkOSMFMxAhUZBdcSzsRjgwFXxQSj-LrM7tikz0PTMngUkK68suaQlu7wZSwC5NqUcpP2SZ3L6uH_spydgwhZ-Vyqj1FlmVP4DivpD_0m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plantuml.com/plantuml/img/TLBBJiCm4BpxArOzfQZq0r0L5H0I721IEN1sugLTOQyhsob2mByJv-MKm2N9pkniFBFU-Y1Tg8qM_etuA9qquCE7nkRfg6ePKMdfFTnW2CJxHqdyAG0EafN6MsjCyv5LtNi9Lt2of4R-dlQ7HfYL6AwDhJdCEfvgKw8xwra13s31Cq6XrDq9EIgiKeMBnGh-_y7EQfr5zBbnn7lnBSJ42gpNEQIHCseytepfhPtXbpaiBXOnAY7IqARzAs_1SLg2-Z494EA10xfNMM6iOREXeSxpc3mez9MZOo3BsNBqrH3aNuXtw6iT8b5Qgr5oPDw9ktWYhcnTQen1T9jD9st7JmA6FnDEoj5FAqohd2vmeeI9jFVT2eTRygjpYwpY1Vm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www.plantuml.com/plantuml/img/bP0n3i8m34Ltdo9YIX5S0HKG8rHYOGwD1H69Wn87X2hkJafRwC324dyxzlENuyNGLGNbHEI7nVm6KtDo5g2ChC9RrbR5A5R8REYqLOP40tKA0Octdl01PqNQujexbuMikrZqvRstLWx9BhaZXeoIH-Ibyubu9cWeLZJqLLflRaXjezUw2cqo4v-P0fxGs_eGiwaH2DIx4Kmy6DfZJ9Pbo4uwMS3TK8UI8zPtQvC7U_aVQNob-K9CffEHmr-_tvrG8kdstYy0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plantuml.com/plantuml/uml/NP113e8m44NNz1GiIo8dC378pgsUO6n7Q2m3wGooKEykrHh1PUU__BxyYWM2Z9rNnWDpNWDTzyRq8qb-LzaPF931hSeMWIxMJqTE7FZwmywXnQ5d9ngwcC-7oKbh0qo_IuEI-DWc0OWl65A-oNjfCIp-ADHJ9SCJt1mr_9MCbeu40x8SGQBgcj0194g1jOV4wNVTNr4v3kLZjnn0LKXsdkO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Inheritance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4FB13-A9C6-AE49-93D9-007B088B724C}"/>
              </a:ext>
            </a:extLst>
          </p:cNvPr>
          <p:cNvSpPr/>
          <p:nvPr/>
        </p:nvSpPr>
        <p:spPr>
          <a:xfrm>
            <a:off x="304800" y="49911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PracticeInheritanceSolution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965D5B-A23C-9F83-09AB-957BB83593D3}"/>
              </a:ext>
            </a:extLst>
          </p:cNvPr>
          <p:cNvSpPr txBox="1"/>
          <p:nvPr/>
        </p:nvSpPr>
        <p:spPr>
          <a:xfrm>
            <a:off x="3048001" y="-20697"/>
            <a:ext cx="5903496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_________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101E2-BF4D-9EF4-470F-47C893647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With Methods, Subclasses can: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>
                <a:solidFill>
                  <a:schemeClr val="accent3"/>
                </a:solidFill>
              </a:rPr>
              <a:t>Inherit</a:t>
            </a:r>
            <a:r>
              <a:rPr lang="en-US"/>
              <a:t> methods </a:t>
            </a:r>
            <a:r>
              <a:rPr lang="en-US">
                <a:solidFill>
                  <a:schemeClr val="accent3"/>
                </a:solidFill>
              </a:rPr>
              <a:t>unchanged</a:t>
            </a:r>
            <a:endParaRPr lang="en-US"/>
          </a:p>
          <a:p>
            <a:pPr>
              <a:defRPr/>
            </a:pPr>
            <a:r>
              <a:rPr lang="en-US" b="1">
                <a:solidFill>
                  <a:schemeClr val="accent3"/>
                </a:solidFill>
              </a:rPr>
              <a:t>Override</a:t>
            </a:r>
            <a:r>
              <a:rPr lang="en-US"/>
              <a:t> methods</a:t>
            </a:r>
          </a:p>
          <a:p>
            <a:pPr lvl="1">
              <a:defRPr/>
            </a:pPr>
            <a:r>
              <a:rPr lang="en-US"/>
              <a:t>Declare a new method </a:t>
            </a:r>
            <a:r>
              <a:rPr lang="en-US">
                <a:solidFill>
                  <a:schemeClr val="accent3"/>
                </a:solidFill>
              </a:rPr>
              <a:t>with same signature </a:t>
            </a:r>
            <a:r>
              <a:rPr lang="en-US"/>
              <a:t>to use </a:t>
            </a:r>
            <a:r>
              <a:rPr lang="en-US" b="1">
                <a:solidFill>
                  <a:schemeClr val="accent3"/>
                </a:solidFill>
              </a:rPr>
              <a:t>instead of </a:t>
            </a:r>
            <a:r>
              <a:rPr lang="en-US">
                <a:solidFill>
                  <a:schemeClr val="accent3"/>
                </a:solidFill>
              </a:rPr>
              <a:t>superclass method</a:t>
            </a:r>
          </a:p>
          <a:p>
            <a:pPr lvl="1">
              <a:defRPr/>
            </a:pPr>
            <a:r>
              <a:rPr lang="en-US"/>
              <a:t>i.e., change </a:t>
            </a:r>
            <a:r>
              <a:rPr lang="en-US" i="1"/>
              <a:t>how it works</a:t>
            </a:r>
            <a:endParaRPr lang="en-US"/>
          </a:p>
          <a:p>
            <a:pPr>
              <a:defRPr/>
            </a:pPr>
            <a:r>
              <a:rPr lang="en-US" b="1">
                <a:solidFill>
                  <a:schemeClr val="accent3"/>
                </a:solidFill>
              </a:rPr>
              <a:t>Add</a:t>
            </a:r>
            <a:r>
              <a:rPr lang="en-US"/>
              <a:t> entirely new methods not in superclass</a:t>
            </a:r>
          </a:p>
          <a:p>
            <a:pPr lvl="1">
              <a:defRPr/>
            </a:pPr>
            <a:r>
              <a:rPr lang="en-US"/>
              <a:t>i.e., add new </a:t>
            </a:r>
            <a:r>
              <a:rPr lang="en-US" i="1"/>
              <a:t>what it does</a:t>
            </a:r>
            <a:r>
              <a:rPr lang="en-US"/>
              <a:t> &amp; </a:t>
            </a:r>
            <a:r>
              <a:rPr lang="en-US" i="1"/>
              <a:t>how it does it</a:t>
            </a:r>
          </a:p>
          <a:p>
            <a:pPr marL="0" indent="0">
              <a:buNone/>
              <a:defRPr/>
            </a:pPr>
            <a:endParaRPr lang="en-US"/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err="1"/>
              <a:t>w.r.t</a:t>
            </a:r>
            <a:r>
              <a:rPr lang="en-US"/>
              <a:t> Fields, Subclasses: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ALWAYS inherit</a:t>
            </a:r>
            <a:r>
              <a:rPr lang="en-US" dirty="0"/>
              <a:t> all fields </a:t>
            </a:r>
            <a:r>
              <a:rPr lang="en-US" dirty="0">
                <a:solidFill>
                  <a:schemeClr val="accent3"/>
                </a:solidFill>
              </a:rPr>
              <a:t>unchanged</a:t>
            </a:r>
          </a:p>
          <a:p>
            <a:pPr lvl="1">
              <a:defRPr/>
            </a:pPr>
            <a:r>
              <a:rPr lang="en-US" dirty="0"/>
              <a:t>But cannot access superclass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fields</a:t>
            </a:r>
          </a:p>
          <a:p>
            <a:pPr lvl="1">
              <a:defRPr/>
            </a:pPr>
            <a:r>
              <a:rPr lang="en-US" dirty="0"/>
              <a:t>Can access directly fields at </a:t>
            </a:r>
            <a:r>
              <a:rPr lang="en-US" i="1" dirty="0"/>
              <a:t>access levels</a:t>
            </a:r>
            <a:r>
              <a:rPr lang="en-US" dirty="0"/>
              <a:t>:</a:t>
            </a:r>
          </a:p>
          <a:p>
            <a:pPr lvl="2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  <a:p>
            <a:pPr lvl="2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  <a:p>
            <a:pPr lvl="2">
              <a:defRPr/>
            </a:pPr>
            <a:r>
              <a:rPr lang="en-US" dirty="0"/>
              <a:t>package</a:t>
            </a:r>
          </a:p>
          <a:p>
            <a:pPr>
              <a:defRPr/>
            </a:pPr>
            <a:r>
              <a:rPr lang="en-US" b="1" dirty="0"/>
              <a:t>The subclass </a:t>
            </a:r>
            <a:r>
              <a:rPr lang="en-US" b="1" dirty="0">
                <a:solidFill>
                  <a:schemeClr val="accent3"/>
                </a:solidFill>
              </a:rPr>
              <a:t>can add</a:t>
            </a:r>
            <a:r>
              <a:rPr lang="en-US" dirty="0"/>
              <a:t> entirely new fields not in superclass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3309257" y="4887685"/>
            <a:ext cx="5181600" cy="1447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089"/>
              <a:gd name="adj6" fmla="val -45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DANGER!  Don’t use the same field name as a superclass field!</a:t>
            </a: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How Subclass calls Superclass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371" y="1567543"/>
            <a:ext cx="8327571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Calling a superclass </a:t>
            </a:r>
            <a:r>
              <a:rPr lang="en-US" b="1" dirty="0">
                <a:solidFill>
                  <a:schemeClr val="accent3"/>
                </a:solidFill>
              </a:rPr>
              <a:t>method </a:t>
            </a:r>
            <a:r>
              <a:rPr lang="en-US" dirty="0"/>
              <a:t>from the subclass:</a:t>
            </a:r>
          </a:p>
          <a:p>
            <a:pPr marL="457200" lvl="1" indent="0">
              <a:buNone/>
              <a:defRPr/>
            </a:pP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super.methodName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Calling superclass </a:t>
            </a:r>
            <a:r>
              <a:rPr lang="en-US" b="1" dirty="0">
                <a:solidFill>
                  <a:schemeClr val="accent3"/>
                </a:solidFill>
              </a:rPr>
              <a:t>constructor</a:t>
            </a:r>
            <a:r>
              <a:rPr lang="en-US" dirty="0"/>
              <a:t>:</a:t>
            </a:r>
          </a:p>
          <a:p>
            <a:pPr marL="457200" lvl="1" indent="0">
              <a:buNone/>
              <a:defRPr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4669971" y="5076357"/>
            <a:ext cx="3903068" cy="1206500"/>
          </a:xfrm>
          <a:prstGeom prst="borderCallout2">
            <a:avLst>
              <a:gd name="adj1" fmla="val 27579"/>
              <a:gd name="adj2" fmla="val -1170"/>
              <a:gd name="adj3" fmla="val -21758"/>
              <a:gd name="adj4" fmla="val -18637"/>
              <a:gd name="adj5" fmla="val -34124"/>
              <a:gd name="adj6" fmla="val -33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Must appear as the first line of the subclass constructor</a:t>
            </a: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Code </a:t>
            </a:r>
            <a:r>
              <a:rPr lang="en-US" err="1"/>
              <a:t>CheckingAccount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special type of </a:t>
            </a:r>
            <a:r>
              <a:rPr lang="en-US" sz="2400" dirty="0" err="1"/>
              <a:t>BankAccount</a:t>
            </a:r>
            <a:endParaRPr lang="en-US" sz="2400" dirty="0"/>
          </a:p>
          <a:p>
            <a:r>
              <a:rPr lang="en-US" sz="2400" dirty="0"/>
              <a:t>Has 3 free transactions each month </a:t>
            </a:r>
            <a:br>
              <a:rPr lang="en-US" sz="2400" dirty="0"/>
            </a:br>
            <a:r>
              <a:rPr lang="en-US" sz="2400" dirty="0"/>
              <a:t>Transactions that </a:t>
            </a:r>
            <a:r>
              <a:rPr lang="en-US" sz="2400"/>
              <a:t>are counted:</a:t>
            </a:r>
            <a:endParaRPr lang="en-US" sz="2400" dirty="0"/>
          </a:p>
          <a:p>
            <a:pPr lvl="1"/>
            <a:r>
              <a:rPr lang="en-US" sz="2000" dirty="0"/>
              <a:t>Withdraw</a:t>
            </a:r>
          </a:p>
          <a:p>
            <a:pPr lvl="1"/>
            <a:r>
              <a:rPr lang="en-US" sz="2000" dirty="0"/>
              <a:t>Deposit</a:t>
            </a:r>
          </a:p>
          <a:p>
            <a:r>
              <a:rPr lang="en-US" sz="2400" dirty="0"/>
              <a:t>Every additional transaction (beyond) costs $1.50</a:t>
            </a:r>
          </a:p>
          <a:p>
            <a:pPr lvl="1"/>
            <a:r>
              <a:rPr lang="en-US" sz="2000" dirty="0"/>
              <a:t>4 cost $1.50</a:t>
            </a:r>
          </a:p>
          <a:p>
            <a:pPr lvl="1"/>
            <a:r>
              <a:rPr lang="en-US" sz="2000" dirty="0"/>
              <a:t>5 cost $3.00</a:t>
            </a:r>
          </a:p>
          <a:p>
            <a:r>
              <a:rPr lang="en-US" sz="2400" dirty="0"/>
              <a:t>At end of each month fees are deducted (all together)</a:t>
            </a:r>
          </a:p>
          <a:p>
            <a:pPr lvl="1"/>
            <a:r>
              <a:rPr lang="en-US" sz="2000" dirty="0"/>
              <a:t>Transaction count is reset at this time</a:t>
            </a:r>
          </a:p>
          <a:p>
            <a:pPr lvl="1"/>
            <a:r>
              <a:rPr lang="en-US" sz="2000" dirty="0"/>
              <a:t>Add new public method to </a:t>
            </a:r>
            <a:r>
              <a:rPr lang="en-US" sz="2000" dirty="0" err="1"/>
              <a:t>CheckingAccount</a:t>
            </a:r>
            <a:r>
              <a:rPr lang="en-US" sz="2000" dirty="0"/>
              <a:t> called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deductFees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0034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then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>
                <a:hlinkClick r:id="rId2"/>
              </a:rPr>
              <a:t>plantuml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BCA8B7-839A-6B48-9A15-D29E72AB4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5000" y="1419225"/>
            <a:ext cx="6788364" cy="482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4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Eclipse – </a:t>
            </a:r>
            <a:r>
              <a:rPr lang="en-US" i="1" dirty="0"/>
              <a:t>new</a:t>
            </a:r>
            <a:r>
              <a:rPr lang="en-US" dirty="0"/>
              <a:t> a Java Class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5C524B-D78B-309F-5E7A-0670BD1C2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67" y="1208313"/>
            <a:ext cx="5356952" cy="546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0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Polymorphism and Subclasses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 subclass instance </a:t>
            </a:r>
            <a:r>
              <a:rPr lang="en-US" b="1" i="1" dirty="0"/>
              <a:t>is a</a:t>
            </a:r>
            <a:r>
              <a:rPr lang="en-US" dirty="0"/>
              <a:t> superclass instance</a:t>
            </a:r>
          </a:p>
          <a:p>
            <a:pPr lvl="1">
              <a:defRPr/>
            </a:pPr>
            <a:r>
              <a:rPr lang="en-US" dirty="0"/>
              <a:t>Polymorphism still works!</a:t>
            </a:r>
          </a:p>
          <a:p>
            <a:pPr marL="457200" lvl="1" indent="0"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ba.deposit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(100.0);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dirty="0" err="1"/>
              <a:t>BankAccount</a:t>
            </a:r>
            <a:r>
              <a:rPr lang="en-US" dirty="0"/>
              <a:t> is </a:t>
            </a:r>
            <a:r>
              <a:rPr lang="en-US" i="1" dirty="0"/>
              <a:t>declared type</a:t>
            </a:r>
          </a:p>
          <a:p>
            <a:pPr lvl="1">
              <a:defRPr/>
            </a:pPr>
            <a:r>
              <a:rPr lang="en-US" dirty="0" err="1"/>
              <a:t>CheckingAccount</a:t>
            </a:r>
            <a:r>
              <a:rPr lang="en-US" dirty="0"/>
              <a:t> is </a:t>
            </a:r>
            <a:r>
              <a:rPr lang="en-US" i="1" dirty="0"/>
              <a:t>instantiated type</a:t>
            </a:r>
          </a:p>
          <a:p>
            <a:pPr lvl="1">
              <a:defRPr/>
            </a:pPr>
            <a:r>
              <a:rPr lang="en-US" dirty="0"/>
              <a:t>The code above compiles and runs because</a:t>
            </a:r>
            <a:br>
              <a:rPr lang="en-US" dirty="0"/>
            </a:br>
            <a:r>
              <a:rPr lang="en-US" dirty="0" err="1"/>
              <a:t>CheckingAccount</a:t>
            </a:r>
            <a:r>
              <a:rPr lang="en-US" dirty="0"/>
              <a:t> </a:t>
            </a:r>
            <a:r>
              <a:rPr lang="en-US" i="1" dirty="0" err="1"/>
              <a:t>isA</a:t>
            </a:r>
            <a:r>
              <a:rPr lang="en-US" dirty="0"/>
              <a:t> </a:t>
            </a:r>
            <a:r>
              <a:rPr lang="en-US" dirty="0" err="1"/>
              <a:t>BankAccount</a:t>
            </a:r>
            <a:endParaRPr lang="en-US" dirty="0"/>
          </a:p>
        </p:txBody>
      </p:sp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Polymorphism and Subclasses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This code (below) does not work</a:t>
            </a:r>
          </a:p>
          <a:p>
            <a:pPr marL="457200" lvl="1" indent="0"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ca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ca.deductFees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defRPr/>
            </a:pPr>
            <a:r>
              <a:rPr lang="en-US" dirty="0" err="1"/>
              <a:t>CheckingAccount</a:t>
            </a:r>
            <a:r>
              <a:rPr lang="en-US" dirty="0"/>
              <a:t> is the </a:t>
            </a:r>
            <a:r>
              <a:rPr lang="en-US" i="1" dirty="0"/>
              <a:t>declared type</a:t>
            </a:r>
          </a:p>
          <a:p>
            <a:pPr lvl="1">
              <a:defRPr/>
            </a:pPr>
            <a:r>
              <a:rPr lang="en-US" dirty="0" err="1"/>
              <a:t>BankAccount</a:t>
            </a:r>
            <a:r>
              <a:rPr lang="en-US" dirty="0"/>
              <a:t> is the </a:t>
            </a:r>
            <a:r>
              <a:rPr lang="en-US" i="1" dirty="0"/>
              <a:t>instantiated type</a:t>
            </a:r>
          </a:p>
          <a:p>
            <a:pPr lvl="1">
              <a:defRPr/>
            </a:pPr>
            <a:r>
              <a:rPr lang="en-US" dirty="0"/>
              <a:t>It doesn't compile because </a:t>
            </a:r>
            <a:br>
              <a:rPr lang="en-US" dirty="0"/>
            </a:br>
            <a:r>
              <a:rPr lang="en-US" dirty="0" err="1"/>
              <a:t>BackAccount</a:t>
            </a:r>
            <a:r>
              <a:rPr lang="en-US" dirty="0"/>
              <a:t> </a:t>
            </a:r>
            <a:r>
              <a:rPr lang="en-US" i="1" dirty="0" err="1"/>
              <a:t>isNotA</a:t>
            </a:r>
            <a:r>
              <a:rPr lang="en-US" dirty="0"/>
              <a:t> </a:t>
            </a:r>
            <a:r>
              <a:rPr lang="en-US" dirty="0" err="1"/>
              <a:t>CheckingAccount</a:t>
            </a:r>
            <a:endParaRPr lang="en-US" dirty="0"/>
          </a:p>
        </p:txBody>
      </p:sp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Q6</a:t>
            </a:r>
          </a:p>
        </p:txBody>
      </p:sp>
    </p:spTree>
    <p:extLst>
      <p:ext uri="{BB962C8B-B14F-4D97-AF65-F5344CB8AC3E}">
        <p14:creationId xmlns:p14="http://schemas.microsoft.com/office/powerpoint/2010/main" val="142130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Another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Can use </a:t>
            </a:r>
            <a:r>
              <a:rPr lang="en-US" err="1"/>
              <a:t>BankAccount's</a:t>
            </a:r>
            <a:r>
              <a:rPr lang="en-US"/>
              <a:t> </a:t>
            </a:r>
            <a:r>
              <a:rPr lang="en-US" i="1"/>
              <a:t>transfer</a:t>
            </a:r>
            <a:r>
              <a:rPr lang="en-US"/>
              <a:t> method to transfer between different accounts: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…;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ca = …;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sa.transfer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(100, ca);  // 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71450" lvl="1" indent="0">
              <a:buNone/>
              <a:defRPr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transfer(double amount,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o){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this.withdraw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o.deposit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Access Modifiers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tabLst>
                <a:tab pos="3197225" algn="l"/>
              </a:tabLs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	</a:t>
            </a:r>
            <a:r>
              <a:rPr lang="en-US" dirty="0"/>
              <a:t>any code can see it</a:t>
            </a:r>
          </a:p>
          <a:p>
            <a:pPr lvl="1">
              <a:tabLst>
                <a:tab pos="3197225" algn="l"/>
              </a:tabLs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	package and subclasses can see it</a:t>
            </a:r>
          </a:p>
          <a:p>
            <a:pPr lvl="1">
              <a:tabLst>
                <a:tab pos="3197225" algn="l"/>
              </a:tabLst>
              <a:defRPr/>
            </a:pPr>
            <a:r>
              <a:rPr lang="en-US" dirty="0">
                <a:cs typeface="Courier New" panose="02070309020205020404" pitchFamily="49" charset="0"/>
              </a:rPr>
              <a:t>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	anything in the package can see it</a:t>
            </a:r>
            <a:endParaRPr lang="en-US" b="1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lvl="1">
              <a:tabLst>
                <a:tab pos="3197225" algn="l"/>
              </a:tabLs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	only the class itself can see it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Notes:</a:t>
            </a:r>
          </a:p>
          <a:p>
            <a:pPr lvl="1">
              <a:defRPr/>
            </a:pPr>
            <a:r>
              <a:rPr lang="en-US" b="1" dirty="0"/>
              <a:t>default</a:t>
            </a:r>
            <a:r>
              <a:rPr lang="en-US" dirty="0"/>
              <a:t> (i.e., modifier missing) — only code </a:t>
            </a:r>
            <a:br>
              <a:rPr lang="en-US" dirty="0"/>
            </a:br>
            <a:r>
              <a:rPr lang="en-US" dirty="0"/>
              <a:t>in the same </a:t>
            </a:r>
            <a:r>
              <a:rPr lang="en-US" b="1" dirty="0">
                <a:solidFill>
                  <a:schemeClr val="accent3"/>
                </a:solidFill>
              </a:rPr>
              <a:t>package</a:t>
            </a:r>
            <a:r>
              <a:rPr lang="en-US" dirty="0"/>
              <a:t> can access it</a:t>
            </a:r>
          </a:p>
          <a:p>
            <a:pPr lvl="2">
              <a:defRPr/>
            </a:pPr>
            <a:r>
              <a:rPr lang="en-US" dirty="0"/>
              <a:t>good choice for classes</a:t>
            </a:r>
          </a:p>
          <a:p>
            <a:pPr lvl="1">
              <a:defRPr/>
            </a:pP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Protected </a:t>
            </a:r>
            <a:r>
              <a:rPr lang="en-US" dirty="0"/>
              <a:t>— like default, but </a:t>
            </a:r>
            <a:br>
              <a:rPr lang="en-US" dirty="0"/>
            </a:br>
            <a:r>
              <a:rPr lang="en-US" dirty="0"/>
              <a:t>subclasses also have access</a:t>
            </a:r>
          </a:p>
          <a:p>
            <a:pPr lvl="2">
              <a:defRPr/>
            </a:pPr>
            <a:r>
              <a:rPr lang="en-US" dirty="0"/>
              <a:t>sometimes useful for helper methods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553200" y="3505200"/>
            <a:ext cx="533400" cy="25019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162800" y="3733800"/>
            <a:ext cx="1371600" cy="2057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/>
              <a:t>Bad for fields!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accent3"/>
                </a:solidFill>
              </a:rPr>
              <a:t>Inheritance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481138"/>
            <a:ext cx="4787900" cy="45259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/>
              <a:t>Sometimes a new class is </a:t>
            </a:r>
            <a:r>
              <a:rPr lang="en-US" sz="2400" b="1" dirty="0">
                <a:solidFill>
                  <a:schemeClr val="accent3"/>
                </a:solidFill>
              </a:rPr>
              <a:t>a special case </a:t>
            </a:r>
            <a:r>
              <a:rPr lang="en-US" sz="2400" dirty="0"/>
              <a:t>of the concept represented by another already existing class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New class can “inherit” from an existing class, and new class can be changed to add new/different functional specific to the new class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The new class </a:t>
            </a:r>
            <a:r>
              <a:rPr lang="en-US" sz="2400" b="1" dirty="0">
                <a:solidFill>
                  <a:schemeClr val="accent3"/>
                </a:solidFill>
              </a:rPr>
              <a:t>inherits</a:t>
            </a:r>
            <a:r>
              <a:rPr lang="en-US" sz="2400" dirty="0"/>
              <a:t> from the existing one:</a:t>
            </a:r>
          </a:p>
          <a:p>
            <a:pPr lvl="1">
              <a:defRPr/>
            </a:pPr>
            <a:r>
              <a:rPr lang="en-US" sz="2000" dirty="0"/>
              <a:t>all methods</a:t>
            </a:r>
          </a:p>
          <a:p>
            <a:pPr lvl="1">
              <a:defRPr/>
            </a:pPr>
            <a:r>
              <a:rPr lang="en-US" sz="2000" dirty="0"/>
              <a:t>all instance fields</a:t>
            </a:r>
          </a:p>
        </p:txBody>
      </p:sp>
      <p:pic>
        <p:nvPicPr>
          <p:cNvPr id="11268" name="Picture 2" descr="C:\DOCUME~1\ADMINI~1\LOCALS~1\Temp\VMwareDnD\00006daf\pigg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5100" y="1295400"/>
            <a:ext cx="37465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Let’s look at </a:t>
            </a:r>
            <a:r>
              <a:rPr lang="en-US" err="1"/>
              <a:t>chessPieces</a:t>
            </a:r>
            <a:r>
              <a:rPr lang="en-US"/>
              <a:t>/</a:t>
            </a:r>
            <a:r>
              <a:rPr lang="en-US" err="1"/>
              <a:t>chessSupport</a:t>
            </a:r>
            <a:endParaRPr lang="en-US"/>
          </a:p>
          <a:p>
            <a:pPr lvl="1"/>
            <a:r>
              <a:rPr lang="en-US"/>
              <a:t>Let’s Look at King and </a:t>
            </a:r>
            <a:r>
              <a:rPr lang="en-US" err="1"/>
              <a:t>ChessPiece</a:t>
            </a:r>
            <a:endParaRPr lang="en-US"/>
          </a:p>
          <a:p>
            <a:pPr lvl="1"/>
            <a:r>
              <a:rPr lang="en-US" err="1"/>
              <a:t>StandardBoardProvider</a:t>
            </a:r>
            <a:r>
              <a:rPr lang="en-US"/>
              <a:t> (uncomment King lines)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0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accent3"/>
                </a:solidFill>
              </a:rPr>
              <a:t>Abstract</a:t>
            </a:r>
            <a:r>
              <a:rPr lang="en-US"/>
              <a:t>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/>
              <a:t>Hybrid of </a:t>
            </a:r>
            <a:r>
              <a:rPr lang="en-US" err="1"/>
              <a:t>superclasses</a:t>
            </a:r>
            <a:r>
              <a:rPr lang="en-US"/>
              <a:t> and interfaces</a:t>
            </a:r>
          </a:p>
          <a:p>
            <a:pPr lvl="1">
              <a:defRPr/>
            </a:pPr>
            <a:r>
              <a:rPr lang="en-US"/>
              <a:t>Like regular </a:t>
            </a:r>
            <a:r>
              <a:rPr lang="en-US" err="1"/>
              <a:t>superclasses</a:t>
            </a:r>
            <a:r>
              <a:rPr lang="en-US"/>
              <a:t>:</a:t>
            </a:r>
          </a:p>
          <a:p>
            <a:pPr lvl="2">
              <a:defRPr/>
            </a:pPr>
            <a:r>
              <a:rPr lang="en-US"/>
              <a:t>Provide implementation of some methods</a:t>
            </a:r>
          </a:p>
          <a:p>
            <a:pPr lvl="1">
              <a:defRPr/>
            </a:pPr>
            <a:r>
              <a:rPr lang="en-US"/>
              <a:t>Like interfaces</a:t>
            </a:r>
          </a:p>
          <a:p>
            <a:pPr lvl="2">
              <a:defRPr/>
            </a:pPr>
            <a:r>
              <a:rPr lang="en-US"/>
              <a:t>Just provide signatures and docs of other methods</a:t>
            </a:r>
          </a:p>
          <a:p>
            <a:pPr lvl="2">
              <a:defRPr/>
            </a:pPr>
            <a:r>
              <a:rPr lang="en-US"/>
              <a:t>Can’t be instantiated</a:t>
            </a:r>
          </a:p>
          <a:p>
            <a:pPr>
              <a:defRPr/>
            </a:pPr>
            <a:r>
              <a:rPr lang="en-US"/>
              <a:t>Example:</a:t>
            </a:r>
          </a:p>
          <a:p>
            <a:pPr lvl="1">
              <a:defRPr/>
            </a:pPr>
            <a:r>
              <a:rPr lang="en-US" b="1">
                <a:latin typeface="Lucida Sans Typewriter" pitchFamily="49" charset="0"/>
              </a:rPr>
              <a:t>public </a:t>
            </a:r>
            <a:r>
              <a:rPr lang="en-US" b="1">
                <a:solidFill>
                  <a:schemeClr val="accent3"/>
                </a:solidFill>
                <a:latin typeface="Lucida Sans Typewriter" pitchFamily="49" charset="0"/>
              </a:rPr>
              <a:t>abstract</a:t>
            </a:r>
            <a:r>
              <a:rPr lang="en-US" b="1">
                <a:latin typeface="Lucida Sans Typewriter" pitchFamily="49" charset="0"/>
              </a:rPr>
              <a:t> class </a:t>
            </a:r>
            <a:r>
              <a:rPr lang="en-US" b="1" err="1">
                <a:latin typeface="Lucida Sans Typewriter" pitchFamily="49" charset="0"/>
              </a:rPr>
              <a:t>BankAccount</a:t>
            </a:r>
            <a:r>
              <a:rPr lang="en-US" b="1">
                <a:latin typeface="Lucida Sans Typewriter" pitchFamily="49" charset="0"/>
              </a:rPr>
              <a:t> {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    /** documentation here */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    public </a:t>
            </a:r>
            <a:r>
              <a:rPr lang="en-US" b="1">
                <a:solidFill>
                  <a:schemeClr val="accent3"/>
                </a:solidFill>
                <a:latin typeface="Lucida Sans Typewriter" pitchFamily="49" charset="0"/>
              </a:rPr>
              <a:t>abstract</a:t>
            </a:r>
            <a:r>
              <a:rPr lang="en-US" b="1">
                <a:latin typeface="Lucida Sans Typewriter" pitchFamily="49" charset="0"/>
              </a:rPr>
              <a:t> void </a:t>
            </a:r>
            <a:r>
              <a:rPr lang="en-US" b="1" err="1">
                <a:latin typeface="Lucida Sans Typewriter" pitchFamily="49" charset="0"/>
              </a:rPr>
              <a:t>deductFees</a:t>
            </a:r>
            <a:r>
              <a:rPr lang="en-US" b="1">
                <a:latin typeface="Lucida Sans Typewriter" pitchFamily="49" charset="0"/>
              </a:rPr>
              <a:t>()</a:t>
            </a:r>
            <a:r>
              <a:rPr lang="en-US" b="1">
                <a:solidFill>
                  <a:schemeClr val="accent3"/>
                </a:solidFill>
                <a:latin typeface="Lucida Sans Typewriter" pitchFamily="49" charset="0"/>
              </a:rPr>
              <a:t>;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    …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}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3581400" y="6007100"/>
            <a:ext cx="3429000" cy="6223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872"/>
              <a:gd name="adj6" fmla="val -44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Elided methods as before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152400"/>
            <a:ext cx="2057400" cy="280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200"/>
              <a:t>Also look at the code in the shapes package, especially </a:t>
            </a:r>
            <a:r>
              <a:rPr lang="en-US" sz="2200" err="1"/>
              <a:t>ShapesDemo</a:t>
            </a:r>
            <a:r>
              <a:rPr lang="en-US" sz="2200"/>
              <a:t>  (during or after class)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-nCSw8aR4ICA/TYCGy3xrZPI/AAAAAAAAABI/CG0rejrXNR8/s1600/mo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4" y="304800"/>
            <a:ext cx="8354632" cy="63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7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Work Time</a:t>
            </a:r>
          </a:p>
        </p:txBody>
      </p:sp>
      <p:sp>
        <p:nvSpPr>
          <p:cNvPr id="24579" name="Text Placeholder 4"/>
          <p:cNvSpPr>
            <a:spLocks noGrp="1"/>
          </p:cNvSpPr>
          <p:nvPr>
            <p:ph type="body" idx="1"/>
          </p:nvPr>
        </p:nvSpPr>
        <p:spPr>
          <a:xfrm>
            <a:off x="722313" y="1828801"/>
            <a:ext cx="7772400" cy="2578100"/>
          </a:xfrm>
        </p:spPr>
        <p:txBody>
          <a:bodyPr>
            <a:normAutofit/>
          </a:bodyPr>
          <a:lstStyle/>
          <a:p>
            <a:r>
              <a:rPr lang="en-US"/>
              <a:t>Chess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to ask instructor/assistants for help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324600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Q8-Q9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time allows:</a:t>
            </a:r>
            <a:br>
              <a:rPr lang="en-US" dirty="0"/>
            </a:br>
            <a:r>
              <a:rPr lang="en-US" dirty="0"/>
              <a:t>Review of </a:t>
            </a:r>
            <a:r>
              <a:rPr lang="en-US" dirty="0" err="1"/>
              <a:t>BettingMain</a:t>
            </a:r>
            <a:r>
              <a:rPr lang="en-US"/>
              <a:t> Interface</a:t>
            </a:r>
            <a:endParaRPr lang="en-US" dirty="0"/>
          </a:p>
        </p:txBody>
      </p:sp>
      <p:pic>
        <p:nvPicPr>
          <p:cNvPr id="1026" name="Picture 2" descr="https://lh5.googleusercontent.com/vKRm2iF9VvcHXTnVzEvEgKtyjmLOG1GKyVtMwls6C8wLfYa_1LEeQMMn0_MpfL8NLdgWmCTPAFhxuroyh7Exb4ZrA3zh74kFEYp6Mp6pJW_vkdIeHTk9MGDLgZl0SDuH2Z1mM_dq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50" y="3485565"/>
            <a:ext cx="5717949" cy="310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CrZ2wu3ZBZ7IeFOf4RM4FLifb955gTUKWqn-YSLtSWmC-2iu7W4e62tsXt7c_o1iip9WfGekBxQuYslNMZb0U3EEZ0wNYj69PXUlK_OUjaU1mgWzLbf92gFFZg7Nv4agh0XT7cMR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417638"/>
            <a:ext cx="594360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82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F61E-D89C-6D05-2B95-F50C507C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Final Project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8C44-F8C6-A392-096E-A234E0C6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Posted </a:t>
            </a:r>
            <a:r>
              <a:rPr lang="en-US"/>
              <a:t>or will be posted soon…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7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SavingsAccount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extends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BankAccount</a:t>
            </a:r>
            <a:endParaRPr lang="en-US" sz="2400" b="1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lvl="1">
              <a:defRPr/>
            </a:pPr>
            <a:r>
              <a:rPr lang="en-US" dirty="0" err="1"/>
              <a:t>SavingsAccount</a:t>
            </a:r>
            <a:r>
              <a:rPr lang="en-US" dirty="0"/>
              <a:t> adds interest earning, keeps other traits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Employee extends Person</a:t>
            </a:r>
          </a:p>
          <a:p>
            <a:pPr lvl="1">
              <a:defRPr/>
            </a:pPr>
            <a:r>
              <a:rPr lang="en-US" dirty="0"/>
              <a:t>Employee adds pay information and methods, keeps other traits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Manager extends Employee</a:t>
            </a:r>
          </a:p>
          <a:p>
            <a:pPr lvl="1">
              <a:defRPr/>
            </a:pPr>
            <a:r>
              <a:rPr lang="en-US" dirty="0"/>
              <a:t>Manager adds information about employees managed, changes the pay mechanism, keeps other traits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Notation and Terminology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001000" cy="452596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Say “</a:t>
            </a:r>
            <a:r>
              <a:rPr lang="en-US" sz="2400" dirty="0" err="1">
                <a:latin typeface="Lucida Sans Typewriter" pitchFamily="49" charset="0"/>
              </a:rPr>
              <a:t>SavingsAccount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3"/>
                </a:solidFill>
              </a:rPr>
              <a:t>is a</a:t>
            </a:r>
            <a:r>
              <a:rPr lang="en-US" sz="2400" dirty="0"/>
              <a:t> </a:t>
            </a:r>
            <a:r>
              <a:rPr lang="en-US" sz="2400" dirty="0" err="1">
                <a:latin typeface="Lucida Sans Typewriter" pitchFamily="49" charset="0"/>
              </a:rPr>
              <a:t>BankAccount</a:t>
            </a:r>
            <a:r>
              <a:rPr lang="en-US" sz="2400" dirty="0"/>
              <a:t>”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</a:rPr>
              <a:t>Superclass</a:t>
            </a:r>
            <a:r>
              <a:rPr lang="en-US" sz="2400" dirty="0"/>
              <a:t>: </a:t>
            </a:r>
            <a:r>
              <a:rPr lang="en-US" sz="2400" dirty="0" err="1">
                <a:latin typeface="Lucida Sans Typewriter" pitchFamily="49" charset="0"/>
              </a:rPr>
              <a:t>BankAccount</a:t>
            </a:r>
            <a:endParaRPr lang="en-US" sz="2400" dirty="0">
              <a:latin typeface="Lucida Sans Typewriter" pitchFamily="49" charset="0"/>
            </a:endParaRP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</a:rPr>
              <a:t>Subclass</a:t>
            </a:r>
            <a:r>
              <a:rPr lang="en-US" sz="2400" dirty="0"/>
              <a:t>: </a:t>
            </a:r>
            <a:r>
              <a:rPr lang="en-US" sz="2400" dirty="0" err="1">
                <a:latin typeface="Lucida Sans Typewriter" pitchFamily="49" charset="0"/>
              </a:rPr>
              <a:t>SavingsAccount</a:t>
            </a:r>
            <a:endParaRPr lang="en-US" sz="2400" dirty="0">
              <a:latin typeface="Lucida Sans Typewriter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CF6C5A2-8459-8A48-BD1F-6D03763E33B0}"/>
              </a:ext>
            </a:extLst>
          </p:cNvPr>
          <p:cNvSpPr/>
          <p:nvPr/>
        </p:nvSpPr>
        <p:spPr>
          <a:xfrm>
            <a:off x="5355771" y="1502229"/>
            <a:ext cx="2002972" cy="3374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0ADCA63-E0C6-0E4A-956A-A8AB26E5CF24}"/>
              </a:ext>
            </a:extLst>
          </p:cNvPr>
          <p:cNvSpPr/>
          <p:nvPr/>
        </p:nvSpPr>
        <p:spPr>
          <a:xfrm>
            <a:off x="4822371" y="1926771"/>
            <a:ext cx="2779653" cy="2601686"/>
          </a:xfrm>
          <a:custGeom>
            <a:avLst/>
            <a:gdLst>
              <a:gd name="connsiteX0" fmla="*/ 0 w 2779653"/>
              <a:gd name="connsiteY0" fmla="*/ 2601686 h 2601686"/>
              <a:gd name="connsiteX1" fmla="*/ 2623458 w 2779653"/>
              <a:gd name="connsiteY1" fmla="*/ 1992086 h 2601686"/>
              <a:gd name="connsiteX2" fmla="*/ 2253343 w 2779653"/>
              <a:gd name="connsiteY2" fmla="*/ 0 h 26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9653" h="2601686">
                <a:moveTo>
                  <a:pt x="0" y="2601686"/>
                </a:moveTo>
                <a:cubicBezTo>
                  <a:pt x="1123950" y="2513693"/>
                  <a:pt x="2247901" y="2425700"/>
                  <a:pt x="2623458" y="1992086"/>
                </a:cubicBezTo>
                <a:cubicBezTo>
                  <a:pt x="2999015" y="1558472"/>
                  <a:pt x="2626179" y="779236"/>
                  <a:pt x="2253343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43A7FA-442F-D24D-B39A-B7799943AA68}"/>
              </a:ext>
            </a:extLst>
          </p:cNvPr>
          <p:cNvCxnSpPr/>
          <p:nvPr/>
        </p:nvCxnSpPr>
        <p:spPr>
          <a:xfrm>
            <a:off x="1643743" y="4593771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DC9713-03CE-1441-B0ED-EFA2E3AD9420}"/>
              </a:ext>
            </a:extLst>
          </p:cNvPr>
          <p:cNvCxnSpPr/>
          <p:nvPr/>
        </p:nvCxnSpPr>
        <p:spPr>
          <a:xfrm>
            <a:off x="1415143" y="5464628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44648E-AC02-2E40-99EB-7ABC505C9F22}"/>
              </a:ext>
            </a:extLst>
          </p:cNvPr>
          <p:cNvSpPr/>
          <p:nvPr/>
        </p:nvSpPr>
        <p:spPr>
          <a:xfrm>
            <a:off x="1523999" y="1513115"/>
            <a:ext cx="2471057" cy="3374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187544D-F11F-694E-AB7E-DA44E5A3FF67}"/>
              </a:ext>
            </a:extLst>
          </p:cNvPr>
          <p:cNvSpPr/>
          <p:nvPr/>
        </p:nvSpPr>
        <p:spPr>
          <a:xfrm>
            <a:off x="111536" y="1861457"/>
            <a:ext cx="2250664" cy="4037262"/>
          </a:xfrm>
          <a:custGeom>
            <a:avLst/>
            <a:gdLst>
              <a:gd name="connsiteX0" fmla="*/ 2250664 w 2250664"/>
              <a:gd name="connsiteY0" fmla="*/ 3690257 h 4037262"/>
              <a:gd name="connsiteX1" fmla="*/ 802864 w 2250664"/>
              <a:gd name="connsiteY1" fmla="*/ 4016829 h 4037262"/>
              <a:gd name="connsiteX2" fmla="*/ 127950 w 2250664"/>
              <a:gd name="connsiteY2" fmla="*/ 3167743 h 4037262"/>
              <a:gd name="connsiteX3" fmla="*/ 117064 w 2250664"/>
              <a:gd name="connsiteY3" fmla="*/ 816429 h 4037262"/>
              <a:gd name="connsiteX4" fmla="*/ 1347150 w 2250664"/>
              <a:gd name="connsiteY4" fmla="*/ 0 h 403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0664" h="4037262">
                <a:moveTo>
                  <a:pt x="2250664" y="3690257"/>
                </a:moveTo>
                <a:cubicBezTo>
                  <a:pt x="1703657" y="3897086"/>
                  <a:pt x="1156650" y="4103915"/>
                  <a:pt x="802864" y="4016829"/>
                </a:cubicBezTo>
                <a:cubicBezTo>
                  <a:pt x="449078" y="3929743"/>
                  <a:pt x="242250" y="3701143"/>
                  <a:pt x="127950" y="3167743"/>
                </a:cubicBezTo>
                <a:cubicBezTo>
                  <a:pt x="13650" y="2634343"/>
                  <a:pt x="-86136" y="1344386"/>
                  <a:pt x="117064" y="816429"/>
                </a:cubicBezTo>
                <a:cubicBezTo>
                  <a:pt x="320264" y="288472"/>
                  <a:pt x="833707" y="144236"/>
                  <a:pt x="134715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Inheritance in UML</a:t>
            </a:r>
          </a:p>
        </p:txBody>
      </p:sp>
      <p:pic>
        <p:nvPicPr>
          <p:cNvPr id="14339" name="Picture 2" descr="C:\DOCUME~1\ADMINI~1\LOCALS~1\Temp\VMwareDnD\00002d81\Inheritan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168253"/>
            <a:ext cx="3200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2 4"/>
          <p:cNvSpPr/>
          <p:nvPr/>
        </p:nvSpPr>
        <p:spPr>
          <a:xfrm>
            <a:off x="5622870" y="1143000"/>
            <a:ext cx="2817813" cy="123398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944"/>
              <a:gd name="adj6" fmla="val -34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Class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400"/>
              <a:t> is the “</a:t>
            </a:r>
            <a:r>
              <a:rPr lang="en-US" sz="2400" err="1"/>
              <a:t>superest</a:t>
            </a:r>
            <a:r>
              <a:rPr lang="en-US" sz="2400"/>
              <a:t>” class in Java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400800" y="5045460"/>
            <a:ext cx="2311400" cy="838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3771"/>
              <a:gd name="adj6" fmla="val -75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Still means “is a”</a:t>
            </a:r>
          </a:p>
        </p:txBody>
      </p:sp>
      <p:sp>
        <p:nvSpPr>
          <p:cNvPr id="7" name="Line Callout 2 6"/>
          <p:cNvSpPr/>
          <p:nvPr/>
        </p:nvSpPr>
        <p:spPr>
          <a:xfrm flipH="1">
            <a:off x="486103" y="4319588"/>
            <a:ext cx="2133600" cy="13001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2684"/>
              <a:gd name="adj6" fmla="val -90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Solid line shows inheritance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27008"/>
            <a:ext cx="3352800" cy="427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 at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BankAccount</a:t>
            </a:r>
            <a:r>
              <a:rPr lang="en-US" sz="2000" dirty="0"/>
              <a:t> (Superclass)</a:t>
            </a:r>
            <a:br>
              <a:rPr lang="en-US" dirty="0"/>
            </a:br>
            <a:r>
              <a:rPr lang="en-US" sz="2400" dirty="0"/>
              <a:t>Superclass</a:t>
            </a:r>
          </a:p>
          <a:p>
            <a:r>
              <a:rPr lang="en-US" dirty="0" err="1"/>
              <a:t>SavingsAccount</a:t>
            </a:r>
            <a:r>
              <a:rPr lang="en-US" dirty="0"/>
              <a:t> </a:t>
            </a:r>
            <a:r>
              <a:rPr lang="en-US" sz="2000" dirty="0"/>
              <a:t>(Subclass)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Plantuml source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-up-|&gt;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377B8-C26E-C743-A3D0-E19E2837F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06" y="4836885"/>
            <a:ext cx="43815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1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513" y="1152144"/>
            <a:ext cx="291674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900"/>
              <a:t>Views in Eclipse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5228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1533" y="73152"/>
            <a:ext cx="884223" cy="232963"/>
            <a:chOff x="7763256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FC377B8-C26E-C743-A3D0-E19E2837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556" y="367924"/>
            <a:ext cx="4821050" cy="178867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650"/>
            <a:ext cx="455228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2466D-8D46-3F4A-BBD6-162455DC1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029" y="2230713"/>
            <a:ext cx="4550228" cy="445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1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Interfaces vs. Inheritance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300" b="1">
                <a:latin typeface="Lucida Sans Typewriter" pitchFamily="49" charset="0"/>
              </a:rPr>
              <a:t>class </a:t>
            </a:r>
            <a:r>
              <a:rPr lang="en-US" sz="2300" b="1" err="1">
                <a:latin typeface="Lucida Sans Typewriter" pitchFamily="49" charset="0"/>
              </a:rPr>
              <a:t>ClickHandler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>
                <a:solidFill>
                  <a:schemeClr val="accent3"/>
                </a:solidFill>
                <a:latin typeface="Lucida Sans Typewriter" pitchFamily="49" charset="0"/>
              </a:rPr>
              <a:t>implements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 err="1">
                <a:latin typeface="Lucida Sans Typewriter" pitchFamily="49" charset="0"/>
              </a:rPr>
              <a:t>MouseListener</a:t>
            </a:r>
            <a:endParaRPr lang="en-US" sz="2300"/>
          </a:p>
          <a:p>
            <a:pPr lvl="1">
              <a:defRPr/>
            </a:pPr>
            <a:endParaRPr lang="en-US"/>
          </a:p>
          <a:p>
            <a:pPr marL="406400" lvl="1" indent="-280988">
              <a:defRPr/>
            </a:pPr>
            <a:r>
              <a:rPr lang="en-US" err="1"/>
              <a:t>ClickHandler</a:t>
            </a:r>
            <a:r>
              <a:rPr lang="en-US"/>
              <a:t> </a:t>
            </a:r>
            <a:r>
              <a:rPr lang="en-US" b="1">
                <a:solidFill>
                  <a:schemeClr val="accent3"/>
                </a:solidFill>
              </a:rPr>
              <a:t>promises</a:t>
            </a:r>
            <a:r>
              <a:rPr lang="en-US"/>
              <a:t> to implement all the methods of </a:t>
            </a:r>
            <a:r>
              <a:rPr lang="en-US" err="1"/>
              <a:t>MouseListener</a:t>
            </a:r>
            <a:endParaRPr lang="en-US"/>
          </a:p>
          <a:p>
            <a:pPr>
              <a:defRPr/>
            </a:pPr>
            <a:endParaRPr lang="en-US"/>
          </a:p>
          <a:p>
            <a:pPr marL="0" indent="0">
              <a:buNone/>
              <a:defRPr/>
            </a:pPr>
            <a:r>
              <a:rPr lang="en-US" sz="2300" b="1">
                <a:latin typeface="Lucida Sans Typewriter" pitchFamily="49" charset="0"/>
              </a:rPr>
              <a:t>class </a:t>
            </a:r>
            <a:r>
              <a:rPr lang="en-US" sz="2300" b="1" err="1">
                <a:latin typeface="Lucida Sans Typewriter" pitchFamily="49" charset="0"/>
              </a:rPr>
              <a:t>CheckingAccount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>
                <a:solidFill>
                  <a:schemeClr val="accent3"/>
                </a:solidFill>
                <a:latin typeface="Lucida Sans Typewriter" pitchFamily="49" charset="0"/>
              </a:rPr>
              <a:t>extends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 err="1">
                <a:latin typeface="Lucida Sans Typewriter" pitchFamily="49" charset="0"/>
              </a:rPr>
              <a:t>BankAccount</a:t>
            </a:r>
            <a:endParaRPr lang="en-US"/>
          </a:p>
          <a:p>
            <a:pPr lvl="1">
              <a:defRPr/>
            </a:pPr>
            <a:endParaRPr lang="en-US"/>
          </a:p>
          <a:p>
            <a:pPr marL="406400" lvl="1" indent="-280988">
              <a:defRPr/>
            </a:pPr>
            <a:r>
              <a:rPr lang="en-US" err="1"/>
              <a:t>CheckingAccount</a:t>
            </a:r>
            <a:r>
              <a:rPr lang="en-US"/>
              <a:t> </a:t>
            </a:r>
            <a:r>
              <a:rPr lang="en-US" b="1">
                <a:solidFill>
                  <a:schemeClr val="accent3"/>
                </a:solidFill>
              </a:rPr>
              <a:t>inherits</a:t>
            </a:r>
            <a:r>
              <a:rPr lang="en-US"/>
              <a:t> (or overrides) all the methods of </a:t>
            </a:r>
            <a:r>
              <a:rPr lang="en-US" err="1"/>
              <a:t>BankAccount</a:t>
            </a:r>
            <a:endParaRPr lang="en-US"/>
          </a:p>
        </p:txBody>
      </p:sp>
      <p:sp>
        <p:nvSpPr>
          <p:cNvPr id="4" name="Line Callout 2 3"/>
          <p:cNvSpPr/>
          <p:nvPr/>
        </p:nvSpPr>
        <p:spPr>
          <a:xfrm>
            <a:off x="5181600" y="3048000"/>
            <a:ext cx="3352800" cy="1066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175"/>
              <a:gd name="adj6" fmla="val -6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For </a:t>
            </a:r>
            <a:r>
              <a:rPr lang="en-US" sz="2400" b="1" u="sng"/>
              <a:t>client</a:t>
            </a:r>
            <a:r>
              <a:rPr lang="en-US" sz="2400"/>
              <a:t> code reuse</a:t>
            </a:r>
          </a:p>
          <a:p>
            <a:pPr algn="ctr">
              <a:defRPr/>
            </a:pPr>
            <a:r>
              <a:rPr lang="en-US" sz="2400"/>
              <a:t>i.e., </a:t>
            </a:r>
            <a:r>
              <a:rPr lang="en-US" sz="2400" i="1"/>
              <a:t>what it does</a:t>
            </a:r>
            <a:r>
              <a:rPr lang="en-US" sz="2400"/>
              <a:t> reuse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3124200" y="5943600"/>
            <a:ext cx="4800600" cy="762000"/>
          </a:xfrm>
          <a:prstGeom prst="borderCallout2">
            <a:avLst>
              <a:gd name="adj1" fmla="val -1940"/>
              <a:gd name="adj2" fmla="val 83621"/>
              <a:gd name="adj3" fmla="val -19180"/>
              <a:gd name="adj4" fmla="val 65762"/>
              <a:gd name="adj5" fmla="val -67774"/>
              <a:gd name="adj6" fmla="val 30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For </a:t>
            </a:r>
            <a:r>
              <a:rPr lang="en-US" sz="2400" b="1" u="sng" dirty="0"/>
              <a:t>implementation</a:t>
            </a:r>
            <a:r>
              <a:rPr lang="en-US" sz="2400" b="1" dirty="0"/>
              <a:t> </a:t>
            </a:r>
            <a:r>
              <a:rPr lang="en-US" sz="2400" dirty="0"/>
              <a:t>code reuse</a:t>
            </a:r>
          </a:p>
          <a:p>
            <a:pPr algn="ctr">
              <a:defRPr/>
            </a:pPr>
            <a:r>
              <a:rPr lang="en-US" sz="2400" dirty="0"/>
              <a:t>i.e., </a:t>
            </a:r>
            <a:r>
              <a:rPr lang="en-US" sz="2400" i="1" dirty="0"/>
              <a:t>how it does it  </a:t>
            </a:r>
            <a:r>
              <a:rPr lang="en-US" sz="2400" dirty="0"/>
              <a:t>code reuse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Inheritance Run Amok?</a:t>
            </a:r>
          </a:p>
        </p:txBody>
      </p:sp>
      <p:pic>
        <p:nvPicPr>
          <p:cNvPr id="16387" name="Picture 3" descr="C:\DOCUME~1\ADMINI~1\LOCALS~1\Temp\VMwareDnD\00003a70\InheritanceAm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1143000"/>
            <a:ext cx="86487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4378FB-03E6-44FD-B96F-DE665721A1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F9EA22-5825-4E8D-9432-59C9592C3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D20C57-C3B5-47E7-874B-37927E7B78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1661</Words>
  <Application>Microsoft Office PowerPoint</Application>
  <PresentationFormat>On-screen Show (4:3)</PresentationFormat>
  <Paragraphs>257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Lucida Sans Typewriter</vt:lpstr>
      <vt:lpstr>Office Theme</vt:lpstr>
      <vt:lpstr>CSSE 220</vt:lpstr>
      <vt:lpstr>Inheritance</vt:lpstr>
      <vt:lpstr>Examples</vt:lpstr>
      <vt:lpstr>Notation and Terminology</vt:lpstr>
      <vt:lpstr>Inheritance in UML</vt:lpstr>
      <vt:lpstr>Look at Code</vt:lpstr>
      <vt:lpstr>Views in Eclipse</vt:lpstr>
      <vt:lpstr>Interfaces vs. Inheritance</vt:lpstr>
      <vt:lpstr>Inheritance Run Amok?</vt:lpstr>
      <vt:lpstr>With Methods, Subclasses can:</vt:lpstr>
      <vt:lpstr>w.r.t Fields, Subclasses:</vt:lpstr>
      <vt:lpstr>How Subclass calls Superclass Methods</vt:lpstr>
      <vt:lpstr>Let’s Code CheckingAccount</vt:lpstr>
      <vt:lpstr>Design then Implement</vt:lpstr>
      <vt:lpstr>In Eclipse – new a Java Class</vt:lpstr>
      <vt:lpstr>Polymorphism and Subclasses</vt:lpstr>
      <vt:lpstr>Polymorphism and Subclasses</vt:lpstr>
      <vt:lpstr>Another Example</vt:lpstr>
      <vt:lpstr>Access Modifiers</vt:lpstr>
      <vt:lpstr>Live coding</vt:lpstr>
      <vt:lpstr>Abstract Classes</vt:lpstr>
      <vt:lpstr>PowerPoint Presentation</vt:lpstr>
      <vt:lpstr>Work Time</vt:lpstr>
      <vt:lpstr>If time allows: Review of BettingMain Interface</vt:lpstr>
      <vt:lpstr>Complete Final Project Survey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14</cp:revision>
  <cp:lastPrinted>2015-01-19T18:06:47Z</cp:lastPrinted>
  <dcterms:created xsi:type="dcterms:W3CDTF">2011-01-25T15:45:15Z</dcterms:created>
  <dcterms:modified xsi:type="dcterms:W3CDTF">2022-11-22T19:55:15Z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