
<file path=[Content_Types].xml><?xml version="1.0" encoding="utf-8"?>
<Types xmlns="http://schemas.openxmlformats.org/package/2006/content-types">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7" r:id="rId4"/>
  </p:sldMasterIdLst>
  <p:notesMasterIdLst>
    <p:notesMasterId r:id="rId17"/>
  </p:notesMasterIdLst>
  <p:handoutMasterIdLst>
    <p:handoutMasterId r:id="rId18"/>
  </p:handoutMasterIdLst>
  <p:sldIdLst>
    <p:sldId id="256" r:id="rId5"/>
    <p:sldId id="287" r:id="rId6"/>
    <p:sldId id="291" r:id="rId7"/>
    <p:sldId id="288" r:id="rId8"/>
    <p:sldId id="292" r:id="rId9"/>
    <p:sldId id="289" r:id="rId10"/>
    <p:sldId id="301" r:id="rId11"/>
    <p:sldId id="302" r:id="rId12"/>
    <p:sldId id="312" r:id="rId13"/>
    <p:sldId id="313" r:id="rId14"/>
    <p:sldId id="314" r:id="rId15"/>
    <p:sldId id="300" r:id="rId16"/>
  </p:sldIdLst>
  <p:sldSz cx="9144000" cy="6858000" type="screen4x3"/>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p:clrMru>
    <a:srgbClr val="EE7D3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624" autoAdjust="0"/>
    <p:restoredTop sz="88571" autoAdjust="0"/>
  </p:normalViewPr>
  <p:slideViewPr>
    <p:cSldViewPr snapToObjects="1">
      <p:cViewPr varScale="1">
        <p:scale>
          <a:sx n="89" d="100"/>
          <a:sy n="89" d="100"/>
        </p:scale>
        <p:origin x="1092"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964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1" y="0"/>
            <a:ext cx="3038145" cy="465743"/>
          </a:xfrm>
          <a:prstGeom prst="rect">
            <a:avLst/>
          </a:prstGeom>
          <a:noFill/>
          <a:ln w="9525">
            <a:noFill/>
            <a:miter lim="800000"/>
            <a:headEnd/>
            <a:tailEnd/>
          </a:ln>
        </p:spPr>
        <p:txBody>
          <a:bodyPr vert="horz" wrap="square" lIns="93153" tIns="46577" rIns="93153" bIns="46577" numCol="1" anchor="t" anchorCtr="0" compatLnSpc="1">
            <a:prstTxWarp prst="textNoShape">
              <a:avLst/>
            </a:prstTxWarp>
          </a:bodyPr>
          <a:lstStyle>
            <a:lvl1pPr defTabSz="913482">
              <a:defRPr sz="1200">
                <a:latin typeface="Calibri" pitchFamily="34" charset="0"/>
              </a:defRPr>
            </a:lvl1pPr>
          </a:lstStyle>
          <a:p>
            <a:pPr>
              <a:defRPr/>
            </a:pPr>
            <a:endParaRPr lang="en-US"/>
          </a:p>
        </p:txBody>
      </p:sp>
      <p:sp>
        <p:nvSpPr>
          <p:cNvPr id="3" name="Date Placeholder 2"/>
          <p:cNvSpPr>
            <a:spLocks noGrp="1"/>
          </p:cNvSpPr>
          <p:nvPr>
            <p:ph type="dt" sz="quarter" idx="1"/>
          </p:nvPr>
        </p:nvSpPr>
        <p:spPr bwMode="auto">
          <a:xfrm>
            <a:off x="3972256" y="0"/>
            <a:ext cx="3036623" cy="465743"/>
          </a:xfrm>
          <a:prstGeom prst="rect">
            <a:avLst/>
          </a:prstGeom>
          <a:noFill/>
          <a:ln w="9525">
            <a:noFill/>
            <a:miter lim="800000"/>
            <a:headEnd/>
            <a:tailEnd/>
          </a:ln>
        </p:spPr>
        <p:txBody>
          <a:bodyPr vert="horz" wrap="square" lIns="93153" tIns="46577" rIns="93153" bIns="46577" numCol="1" anchor="t" anchorCtr="0" compatLnSpc="1">
            <a:prstTxWarp prst="textNoShape">
              <a:avLst/>
            </a:prstTxWarp>
          </a:bodyPr>
          <a:lstStyle>
            <a:lvl1pPr algn="r" defTabSz="913482">
              <a:defRPr sz="1200">
                <a:latin typeface="Calibri" pitchFamily="34" charset="0"/>
              </a:defRPr>
            </a:lvl1pPr>
          </a:lstStyle>
          <a:p>
            <a:pPr>
              <a:defRPr/>
            </a:pPr>
            <a:fld id="{E7563301-559A-4ABC-AA2B-6FE6708B755E}" type="datetimeFigureOut">
              <a:rPr lang="en-US"/>
              <a:pPr>
                <a:defRPr/>
              </a:pPr>
              <a:t>11/22/2022</a:t>
            </a:fld>
            <a:endParaRPr lang="en-US"/>
          </a:p>
        </p:txBody>
      </p:sp>
      <p:sp>
        <p:nvSpPr>
          <p:cNvPr id="4" name="Footer Placeholder 3"/>
          <p:cNvSpPr>
            <a:spLocks noGrp="1"/>
          </p:cNvSpPr>
          <p:nvPr>
            <p:ph type="ftr" sz="quarter" idx="2"/>
          </p:nvPr>
        </p:nvSpPr>
        <p:spPr bwMode="auto">
          <a:xfrm>
            <a:off x="1" y="8829122"/>
            <a:ext cx="3038145" cy="465743"/>
          </a:xfrm>
          <a:prstGeom prst="rect">
            <a:avLst/>
          </a:prstGeom>
          <a:noFill/>
          <a:ln w="9525">
            <a:noFill/>
            <a:miter lim="800000"/>
            <a:headEnd/>
            <a:tailEnd/>
          </a:ln>
        </p:spPr>
        <p:txBody>
          <a:bodyPr vert="horz" wrap="square" lIns="93153" tIns="46577" rIns="93153" bIns="46577" numCol="1" anchor="b" anchorCtr="0" compatLnSpc="1">
            <a:prstTxWarp prst="textNoShape">
              <a:avLst/>
            </a:prstTxWarp>
          </a:bodyPr>
          <a:lstStyle>
            <a:lvl1pPr defTabSz="913482">
              <a:defRPr sz="1200">
                <a:latin typeface="Calibri" pitchFamily="34" charset="0"/>
              </a:defRPr>
            </a:lvl1pPr>
          </a:lstStyle>
          <a:p>
            <a:pPr>
              <a:defRPr/>
            </a:pPr>
            <a:endParaRPr lang="en-US"/>
          </a:p>
        </p:txBody>
      </p:sp>
      <p:sp>
        <p:nvSpPr>
          <p:cNvPr id="5" name="Slide Number Placeholder 4"/>
          <p:cNvSpPr>
            <a:spLocks noGrp="1"/>
          </p:cNvSpPr>
          <p:nvPr>
            <p:ph type="sldNum" sz="quarter" idx="3"/>
          </p:nvPr>
        </p:nvSpPr>
        <p:spPr bwMode="auto">
          <a:xfrm>
            <a:off x="3972256" y="8829122"/>
            <a:ext cx="3036623" cy="465743"/>
          </a:xfrm>
          <a:prstGeom prst="rect">
            <a:avLst/>
          </a:prstGeom>
          <a:noFill/>
          <a:ln w="9525">
            <a:noFill/>
            <a:miter lim="800000"/>
            <a:headEnd/>
            <a:tailEnd/>
          </a:ln>
        </p:spPr>
        <p:txBody>
          <a:bodyPr vert="horz" wrap="square" lIns="93153" tIns="46577" rIns="93153" bIns="46577" numCol="1" anchor="b" anchorCtr="0" compatLnSpc="1">
            <a:prstTxWarp prst="textNoShape">
              <a:avLst/>
            </a:prstTxWarp>
          </a:bodyPr>
          <a:lstStyle>
            <a:lvl1pPr algn="r" defTabSz="913482">
              <a:defRPr sz="1200">
                <a:latin typeface="Calibri" pitchFamily="34" charset="0"/>
              </a:defRPr>
            </a:lvl1pPr>
          </a:lstStyle>
          <a:p>
            <a:pPr>
              <a:defRPr/>
            </a:pPr>
            <a:fld id="{69FA71DF-C021-41F0-8072-9DABD6C95C88}" type="slidenum">
              <a:rPr lang="en-US"/>
              <a:pPr>
                <a:defRPr/>
              </a:pPr>
              <a:t>‹#›</a:t>
            </a:fld>
            <a:endParaRPr lang="en-US"/>
          </a:p>
        </p:txBody>
      </p:sp>
    </p:spTree>
    <p:extLst>
      <p:ext uri="{BB962C8B-B14F-4D97-AF65-F5344CB8AC3E}">
        <p14:creationId xmlns:p14="http://schemas.microsoft.com/office/powerpoint/2010/main" val="4337421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1" y="0"/>
            <a:ext cx="3038145" cy="465743"/>
          </a:xfrm>
          <a:prstGeom prst="rect">
            <a:avLst/>
          </a:prstGeom>
          <a:noFill/>
          <a:ln w="9525">
            <a:noFill/>
            <a:miter lim="800000"/>
            <a:headEnd/>
            <a:tailEnd/>
          </a:ln>
        </p:spPr>
        <p:txBody>
          <a:bodyPr vert="horz" wrap="square" lIns="93153" tIns="46577" rIns="93153" bIns="46577" numCol="1" anchor="t" anchorCtr="0" compatLnSpc="1">
            <a:prstTxWarp prst="textNoShape">
              <a:avLst/>
            </a:prstTxWarp>
          </a:bodyPr>
          <a:lstStyle>
            <a:lvl1pPr defTabSz="913482">
              <a:defRPr sz="1200">
                <a:latin typeface="Calibri" pitchFamily="34" charset="0"/>
              </a:defRPr>
            </a:lvl1pPr>
          </a:lstStyle>
          <a:p>
            <a:pPr>
              <a:defRPr/>
            </a:pPr>
            <a:endParaRPr lang="en-US"/>
          </a:p>
        </p:txBody>
      </p:sp>
      <p:sp>
        <p:nvSpPr>
          <p:cNvPr id="3" name="Date Placeholder 2"/>
          <p:cNvSpPr>
            <a:spLocks noGrp="1"/>
          </p:cNvSpPr>
          <p:nvPr>
            <p:ph type="dt" idx="1"/>
          </p:nvPr>
        </p:nvSpPr>
        <p:spPr bwMode="auto">
          <a:xfrm>
            <a:off x="3970735" y="0"/>
            <a:ext cx="3038145" cy="465743"/>
          </a:xfrm>
          <a:prstGeom prst="rect">
            <a:avLst/>
          </a:prstGeom>
          <a:noFill/>
          <a:ln w="9525">
            <a:noFill/>
            <a:miter lim="800000"/>
            <a:headEnd/>
            <a:tailEnd/>
          </a:ln>
        </p:spPr>
        <p:txBody>
          <a:bodyPr vert="horz" wrap="square" lIns="93153" tIns="46577" rIns="93153" bIns="46577" numCol="1" anchor="t" anchorCtr="0" compatLnSpc="1">
            <a:prstTxWarp prst="textNoShape">
              <a:avLst/>
            </a:prstTxWarp>
          </a:bodyPr>
          <a:lstStyle>
            <a:lvl1pPr algn="r" defTabSz="913482">
              <a:defRPr sz="1200">
                <a:latin typeface="Calibri" pitchFamily="34" charset="0"/>
              </a:defRPr>
            </a:lvl1pPr>
          </a:lstStyle>
          <a:p>
            <a:pPr>
              <a:defRPr/>
            </a:pPr>
            <a:fld id="{0A2CEEB4-0792-4477-89F5-C9EB695061F7}" type="datetimeFigureOut">
              <a:rPr lang="en-US"/>
              <a:pPr>
                <a:defRPr/>
              </a:pPr>
              <a:t>11/22/2022</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89803" tIns="44902" rIns="89803" bIns="44902" rtlCol="0" anchor="ctr"/>
          <a:lstStyle/>
          <a:p>
            <a:pPr lvl="0"/>
            <a:endParaRPr lang="en-US" noProof="0"/>
          </a:p>
        </p:txBody>
      </p:sp>
      <p:sp>
        <p:nvSpPr>
          <p:cNvPr id="5" name="Notes Placeholder 4"/>
          <p:cNvSpPr>
            <a:spLocks noGrp="1"/>
          </p:cNvSpPr>
          <p:nvPr>
            <p:ph type="body" sz="quarter" idx="3"/>
          </p:nvPr>
        </p:nvSpPr>
        <p:spPr bwMode="auto">
          <a:xfrm>
            <a:off x="701345" y="4416099"/>
            <a:ext cx="5607711" cy="4183995"/>
          </a:xfrm>
          <a:prstGeom prst="rect">
            <a:avLst/>
          </a:prstGeom>
          <a:noFill/>
          <a:ln w="9525">
            <a:noFill/>
            <a:miter lim="800000"/>
            <a:headEnd/>
            <a:tailEnd/>
          </a:ln>
        </p:spPr>
        <p:txBody>
          <a:bodyPr vert="horz" wrap="square" lIns="93153" tIns="46577" rIns="93153" bIns="46577"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bwMode="auto">
          <a:xfrm>
            <a:off x="1" y="8829122"/>
            <a:ext cx="3038145" cy="465743"/>
          </a:xfrm>
          <a:prstGeom prst="rect">
            <a:avLst/>
          </a:prstGeom>
          <a:noFill/>
          <a:ln w="9525">
            <a:noFill/>
            <a:miter lim="800000"/>
            <a:headEnd/>
            <a:tailEnd/>
          </a:ln>
        </p:spPr>
        <p:txBody>
          <a:bodyPr vert="horz" wrap="square" lIns="93153" tIns="46577" rIns="93153" bIns="46577" numCol="1" anchor="b" anchorCtr="0" compatLnSpc="1">
            <a:prstTxWarp prst="textNoShape">
              <a:avLst/>
            </a:prstTxWarp>
          </a:bodyPr>
          <a:lstStyle>
            <a:lvl1pPr defTabSz="913482">
              <a:defRPr sz="1200">
                <a:latin typeface="Calibri" pitchFamily="34" charset="0"/>
              </a:defRPr>
            </a:lvl1pPr>
          </a:lstStyle>
          <a:p>
            <a:pPr>
              <a:defRPr/>
            </a:pPr>
            <a:endParaRPr lang="en-US"/>
          </a:p>
        </p:txBody>
      </p:sp>
      <p:sp>
        <p:nvSpPr>
          <p:cNvPr id="7" name="Slide Number Placeholder 6"/>
          <p:cNvSpPr>
            <a:spLocks noGrp="1"/>
          </p:cNvSpPr>
          <p:nvPr>
            <p:ph type="sldNum" sz="quarter" idx="5"/>
          </p:nvPr>
        </p:nvSpPr>
        <p:spPr bwMode="auto">
          <a:xfrm>
            <a:off x="3970735" y="8829122"/>
            <a:ext cx="3038145" cy="465743"/>
          </a:xfrm>
          <a:prstGeom prst="rect">
            <a:avLst/>
          </a:prstGeom>
          <a:noFill/>
          <a:ln w="9525">
            <a:noFill/>
            <a:miter lim="800000"/>
            <a:headEnd/>
            <a:tailEnd/>
          </a:ln>
        </p:spPr>
        <p:txBody>
          <a:bodyPr vert="horz" wrap="square" lIns="93153" tIns="46577" rIns="93153" bIns="46577" numCol="1" anchor="b" anchorCtr="0" compatLnSpc="1">
            <a:prstTxWarp prst="textNoShape">
              <a:avLst/>
            </a:prstTxWarp>
          </a:bodyPr>
          <a:lstStyle>
            <a:lvl1pPr algn="r" defTabSz="913482">
              <a:defRPr sz="1200">
                <a:latin typeface="Calibri" pitchFamily="34" charset="0"/>
              </a:defRPr>
            </a:lvl1pPr>
          </a:lstStyle>
          <a:p>
            <a:pPr>
              <a:defRPr/>
            </a:pPr>
            <a:fld id="{41BB943A-C3B9-42AE-8B54-C2335812312E}" type="slidenum">
              <a:rPr lang="en-US"/>
              <a:pPr>
                <a:defRPr/>
              </a:pPr>
              <a:t>‹#›</a:t>
            </a:fld>
            <a:endParaRPr lang="en-US"/>
          </a:p>
        </p:txBody>
      </p:sp>
    </p:spTree>
    <p:extLst>
      <p:ext uri="{BB962C8B-B14F-4D97-AF65-F5344CB8AC3E}">
        <p14:creationId xmlns:p14="http://schemas.microsoft.com/office/powerpoint/2010/main" val="364831959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bwMode="auto">
          <a:noFill/>
          <a:ln>
            <a:solidFill>
              <a:srgbClr val="000000"/>
            </a:solidFill>
            <a:miter lim="800000"/>
            <a:headEnd/>
            <a:tailEnd/>
          </a:ln>
        </p:spPr>
      </p:sp>
      <p:sp>
        <p:nvSpPr>
          <p:cNvPr id="26627" name="Notes Placeholder 2"/>
          <p:cNvSpPr>
            <a:spLocks noGrp="1"/>
          </p:cNvSpPr>
          <p:nvPr>
            <p:ph type="body" idx="1"/>
          </p:nvPr>
        </p:nvSpPr>
        <p:spPr>
          <a:noFill/>
          <a:ln/>
        </p:spPr>
        <p:txBody>
          <a:bodyPr/>
          <a:lstStyle/>
          <a:p>
            <a:pPr eaLnBrk="1" hangingPunct="1">
              <a:spcBef>
                <a:spcPct val="0"/>
              </a:spcBef>
            </a:pPr>
            <a:r>
              <a:rPr lang="en-US" dirty="0"/>
              <a:t>Bring hard copy of code from </a:t>
            </a:r>
            <a:r>
              <a:rPr lang="en-US" dirty="0" err="1"/>
              <a:t>UnitTesting</a:t>
            </a:r>
            <a:endParaRPr lang="en-US" baseline="0" dirty="0"/>
          </a:p>
        </p:txBody>
      </p:sp>
      <p:sp>
        <p:nvSpPr>
          <p:cNvPr id="26628" name="Slide Number Placeholder 3"/>
          <p:cNvSpPr>
            <a:spLocks noGrp="1"/>
          </p:cNvSpPr>
          <p:nvPr>
            <p:ph type="sldNum" sz="quarter" idx="5"/>
          </p:nvPr>
        </p:nvSpPr>
        <p:spPr>
          <a:noFill/>
        </p:spPr>
        <p:txBody>
          <a:bodyPr/>
          <a:lstStyle/>
          <a:p>
            <a:fld id="{DE2D2F29-D266-4A73-9105-1080FD86BA46}" type="slidenum">
              <a:rPr lang="en-US" smtClean="0"/>
              <a:pPr/>
              <a:t>1</a:t>
            </a:fld>
            <a:endParaRPr lang="en-US"/>
          </a:p>
        </p:txBody>
      </p:sp>
    </p:spTree>
    <p:extLst>
      <p:ext uri="{BB962C8B-B14F-4D97-AF65-F5344CB8AC3E}">
        <p14:creationId xmlns:p14="http://schemas.microsoft.com/office/powerpoint/2010/main" val="28494900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You can decide whether you want to show</a:t>
            </a:r>
            <a:r>
              <a:rPr lang="en-US" baseline="0" dirty="0"/>
              <a:t> the students how to generate the toString and equals methods when testing the addFrac method to do an assertEquals(), or if you want to reduce the amount of time taken, you can also choose to simply compare the actual numerator and denominator as in the solution code.</a:t>
            </a:r>
            <a:endParaRPr lang="en-US" dirty="0"/>
          </a:p>
          <a:p>
            <a:endParaRPr lang="en-US" dirty="0"/>
          </a:p>
        </p:txBody>
      </p:sp>
      <p:sp>
        <p:nvSpPr>
          <p:cNvPr id="4" name="Slide Number Placeholder 3"/>
          <p:cNvSpPr>
            <a:spLocks noGrp="1"/>
          </p:cNvSpPr>
          <p:nvPr>
            <p:ph type="sldNum" sz="quarter" idx="10"/>
          </p:nvPr>
        </p:nvSpPr>
        <p:spPr/>
        <p:txBody>
          <a:bodyPr/>
          <a:lstStyle/>
          <a:p>
            <a:pPr>
              <a:defRPr/>
            </a:pPr>
            <a:fld id="{41BB943A-C3B9-42AE-8B54-C2335812312E}" type="slidenum">
              <a:rPr lang="en-US" smtClean="0"/>
              <a:pPr>
                <a:defRPr/>
              </a:pPr>
              <a:t>8</a:t>
            </a:fld>
            <a:endParaRPr lang="en-US" dirty="0"/>
          </a:p>
        </p:txBody>
      </p:sp>
    </p:spTree>
    <p:extLst>
      <p:ext uri="{BB962C8B-B14F-4D97-AF65-F5344CB8AC3E}">
        <p14:creationId xmlns:p14="http://schemas.microsoft.com/office/powerpoint/2010/main" val="22181039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You can decide whether you want to show</a:t>
            </a:r>
            <a:r>
              <a:rPr lang="en-US" baseline="0" dirty="0"/>
              <a:t> the students how to generate the toString and equals methods when testing the addFrac method to do an assertEquals(), or if you want to reduce the amount of time taken, you can also choose to simply compare the actual numerator and denominator as in the solution code.</a:t>
            </a:r>
            <a:endParaRPr lang="en-US" dirty="0"/>
          </a:p>
          <a:p>
            <a:endParaRPr lang="en-US" dirty="0"/>
          </a:p>
        </p:txBody>
      </p:sp>
      <p:sp>
        <p:nvSpPr>
          <p:cNvPr id="4" name="Slide Number Placeholder 3"/>
          <p:cNvSpPr>
            <a:spLocks noGrp="1"/>
          </p:cNvSpPr>
          <p:nvPr>
            <p:ph type="sldNum" sz="quarter" idx="10"/>
          </p:nvPr>
        </p:nvSpPr>
        <p:spPr/>
        <p:txBody>
          <a:bodyPr/>
          <a:lstStyle/>
          <a:p>
            <a:pPr>
              <a:defRPr/>
            </a:pPr>
            <a:fld id="{41BB943A-C3B9-42AE-8B54-C2335812312E}" type="slidenum">
              <a:rPr lang="en-US" smtClean="0"/>
              <a:pPr>
                <a:defRPr/>
              </a:pPr>
              <a:t>9</a:t>
            </a:fld>
            <a:endParaRPr lang="en-US" dirty="0"/>
          </a:p>
        </p:txBody>
      </p:sp>
    </p:spTree>
    <p:extLst>
      <p:ext uri="{BB962C8B-B14F-4D97-AF65-F5344CB8AC3E}">
        <p14:creationId xmlns:p14="http://schemas.microsoft.com/office/powerpoint/2010/main" val="41345019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1BB943A-C3B9-42AE-8B54-C2335812312E}" type="slidenum">
              <a:rPr lang="en-US" smtClean="0"/>
              <a:pPr>
                <a:defRPr/>
              </a:pPr>
              <a:t>10</a:t>
            </a:fld>
            <a:endParaRPr lang="en-US" dirty="0"/>
          </a:p>
        </p:txBody>
      </p:sp>
    </p:spTree>
    <p:extLst>
      <p:ext uri="{BB962C8B-B14F-4D97-AF65-F5344CB8AC3E}">
        <p14:creationId xmlns:p14="http://schemas.microsoft.com/office/powerpoint/2010/main" val="34826842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1BB943A-C3B9-42AE-8B54-C2335812312E}" type="slidenum">
              <a:rPr lang="en-US" smtClean="0"/>
              <a:pPr>
                <a:defRPr/>
              </a:pPr>
              <a:t>11</a:t>
            </a:fld>
            <a:endParaRPr lang="en-US" dirty="0"/>
          </a:p>
        </p:txBody>
      </p:sp>
    </p:spTree>
    <p:extLst>
      <p:ext uri="{BB962C8B-B14F-4D97-AF65-F5344CB8AC3E}">
        <p14:creationId xmlns:p14="http://schemas.microsoft.com/office/powerpoint/2010/main" val="6005604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pPr>
              <a:defRPr/>
            </a:pPr>
            <a:fld id="{99D63304-4803-46E9-8053-E8AD2B380643}" type="datetime2">
              <a:rPr lang="en-US" smtClean="0"/>
              <a:pPr>
                <a:defRPr/>
              </a:pPr>
              <a:t>Tuesday, November 22, 2022</a:t>
            </a:fld>
            <a:endParaRPr lang="en-US" dirty="0"/>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9E242930-7B11-4C91-93D9-A54E2CD74AD7}" type="slidenum">
              <a:rPr lang="en-US" smtClean="0"/>
              <a:pPr>
                <a:defRPr/>
              </a:pPr>
              <a:t>‹#›</a:t>
            </a:fld>
            <a:endParaRPr lang="en-US" dirty="0"/>
          </a:p>
        </p:txBody>
      </p:sp>
    </p:spTree>
    <p:extLst>
      <p:ext uri="{BB962C8B-B14F-4D97-AF65-F5344CB8AC3E}">
        <p14:creationId xmlns:p14="http://schemas.microsoft.com/office/powerpoint/2010/main" val="1976506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fld id="{22621D6E-7091-4510-88D1-5FA26E14D11A}" type="datetime2">
              <a:rPr lang="en-US" smtClean="0"/>
              <a:pPr>
                <a:defRPr/>
              </a:pPr>
              <a:t>Tuesday, November 22, 2022</a:t>
            </a:fld>
            <a:endParaRPr lang="en-US" dirty="0"/>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DF59483E-09E4-48D5-BA16-BD54A4526051}" type="slidenum">
              <a:rPr lang="en-US" smtClean="0"/>
              <a:pPr>
                <a:defRPr/>
              </a:pPr>
              <a:t>‹#›</a:t>
            </a:fld>
            <a:endParaRPr lang="en-US"/>
          </a:p>
        </p:txBody>
      </p:sp>
    </p:spTree>
    <p:extLst>
      <p:ext uri="{BB962C8B-B14F-4D97-AF65-F5344CB8AC3E}">
        <p14:creationId xmlns:p14="http://schemas.microsoft.com/office/powerpoint/2010/main" val="25515568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fld id="{13F03A13-9CFF-4839-B20A-D00C049D77D5}" type="datetime2">
              <a:rPr lang="en-US" smtClean="0"/>
              <a:pPr>
                <a:defRPr/>
              </a:pPr>
              <a:t>Tuesday, November 22, 2022</a:t>
            </a:fld>
            <a:endParaRPr lang="en-US" dirty="0"/>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F1CA0CD3-0616-4975-8CB6-395FF73FEB58}" type="slidenum">
              <a:rPr lang="en-US" smtClean="0"/>
              <a:pPr>
                <a:defRPr/>
              </a:pPr>
              <a:t>‹#›</a:t>
            </a:fld>
            <a:endParaRPr lang="en-US"/>
          </a:p>
        </p:txBody>
      </p:sp>
    </p:spTree>
    <p:extLst>
      <p:ext uri="{BB962C8B-B14F-4D97-AF65-F5344CB8AC3E}">
        <p14:creationId xmlns:p14="http://schemas.microsoft.com/office/powerpoint/2010/main" val="11832367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fld id="{FD450AFD-1AD4-40A7-ADB3-7F87D0F8D819}" type="datetime2">
              <a:rPr lang="en-US" smtClean="0"/>
              <a:pPr>
                <a:defRPr/>
              </a:pPr>
              <a:t>Tuesday, November 22, 2022</a:t>
            </a:fld>
            <a:endParaRPr lang="en-US" dirty="0"/>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A1719A2B-6AB5-4698-BD1C-B24CF46110BB}" type="slidenum">
              <a:rPr lang="en-US" smtClean="0"/>
              <a:pPr>
                <a:defRPr/>
              </a:pPr>
              <a:t>‹#›</a:t>
            </a:fld>
            <a:endParaRPr lang="en-US"/>
          </a:p>
        </p:txBody>
      </p:sp>
    </p:spTree>
    <p:extLst>
      <p:ext uri="{BB962C8B-B14F-4D97-AF65-F5344CB8AC3E}">
        <p14:creationId xmlns:p14="http://schemas.microsoft.com/office/powerpoint/2010/main" val="41806155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E7E205AC-0D9D-49E5-90F5-84A523F53AD4}" type="datetime2">
              <a:rPr lang="en-US" smtClean="0"/>
              <a:pPr>
                <a:defRPr/>
              </a:pPr>
              <a:t>Tuesday, November 22, 2022</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384BE59B-51DA-440B-8545-A062048D7B9A}" type="slidenum">
              <a:rPr lang="en-US" smtClean="0"/>
              <a:pPr>
                <a:defRPr/>
              </a:pPr>
              <a:t>‹#›</a:t>
            </a:fld>
            <a:endParaRPr lang="en-US"/>
          </a:p>
        </p:txBody>
      </p:sp>
    </p:spTree>
    <p:extLst>
      <p:ext uri="{BB962C8B-B14F-4D97-AF65-F5344CB8AC3E}">
        <p14:creationId xmlns:p14="http://schemas.microsoft.com/office/powerpoint/2010/main" val="11457205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a:defRPr/>
            </a:pPr>
            <a:fld id="{38E96CC7-A4B9-4483-A454-FAC873D5CC60}" type="datetime2">
              <a:rPr lang="en-US" smtClean="0"/>
              <a:pPr>
                <a:defRPr/>
              </a:pPr>
              <a:t>Tuesday, November 22, 2022</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7232177C-87C6-43B9-A935-6328F9639B73}" type="slidenum">
              <a:rPr lang="en-US" smtClean="0"/>
              <a:pPr>
                <a:defRPr/>
              </a:pPr>
              <a:t>‹#›</a:t>
            </a:fld>
            <a:endParaRPr lang="en-US"/>
          </a:p>
        </p:txBody>
      </p:sp>
    </p:spTree>
    <p:extLst>
      <p:ext uri="{BB962C8B-B14F-4D97-AF65-F5344CB8AC3E}">
        <p14:creationId xmlns:p14="http://schemas.microsoft.com/office/powerpoint/2010/main" val="29239533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a:defRPr/>
            </a:pPr>
            <a:fld id="{036B0ADB-9602-482B-85CF-ADC1BAEB4D83}" type="datetime2">
              <a:rPr lang="en-US" smtClean="0"/>
              <a:pPr>
                <a:defRPr/>
              </a:pPr>
              <a:t>Tuesday, November 22, 2022</a:t>
            </a:fld>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A8939F39-A2B5-4674-BBDC-FB0FC7799A06}" type="slidenum">
              <a:rPr lang="en-US" smtClean="0"/>
              <a:pPr>
                <a:defRPr/>
              </a:pPr>
              <a:t>‹#›</a:t>
            </a:fld>
            <a:endParaRPr lang="en-US"/>
          </a:p>
        </p:txBody>
      </p:sp>
    </p:spTree>
    <p:extLst>
      <p:ext uri="{BB962C8B-B14F-4D97-AF65-F5344CB8AC3E}">
        <p14:creationId xmlns:p14="http://schemas.microsoft.com/office/powerpoint/2010/main" val="270003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defRPr/>
            </a:pPr>
            <a:fld id="{2E4EB50F-1288-4DFE-A2B7-2FC74B6FF41B}" type="datetime2">
              <a:rPr lang="en-US" smtClean="0"/>
              <a:pPr>
                <a:defRPr/>
              </a:pPr>
              <a:t>Tuesday, November 22, 2022</a:t>
            </a:fld>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F040A32C-847A-4008-98DF-1431C4BD4B30}" type="slidenum">
              <a:rPr lang="en-US" smtClean="0"/>
              <a:pPr>
                <a:defRPr/>
              </a:pPr>
              <a:t>‹#›</a:t>
            </a:fld>
            <a:endParaRPr lang="en-US"/>
          </a:p>
        </p:txBody>
      </p:sp>
    </p:spTree>
    <p:extLst>
      <p:ext uri="{BB962C8B-B14F-4D97-AF65-F5344CB8AC3E}">
        <p14:creationId xmlns:p14="http://schemas.microsoft.com/office/powerpoint/2010/main" val="3619204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0081446E-4544-488E-A5FE-1BC8CCF1495A}" type="datetime2">
              <a:rPr lang="en-US" smtClean="0"/>
              <a:pPr>
                <a:defRPr/>
              </a:pPr>
              <a:t>Tuesday, November 22, 2022</a:t>
            </a:fld>
            <a:endParaRPr lang="en-US" dirty="0"/>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A2320C44-97C4-4C75-8F69-EA40841DDDD7}" type="slidenum">
              <a:rPr lang="en-US" smtClean="0"/>
              <a:pPr>
                <a:defRPr/>
              </a:pPr>
              <a:t>‹#›</a:t>
            </a:fld>
            <a:endParaRPr lang="en-US"/>
          </a:p>
        </p:txBody>
      </p:sp>
    </p:spTree>
    <p:extLst>
      <p:ext uri="{BB962C8B-B14F-4D97-AF65-F5344CB8AC3E}">
        <p14:creationId xmlns:p14="http://schemas.microsoft.com/office/powerpoint/2010/main" val="15297017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77C57AFD-AD8B-4ACE-BF5F-D584921D5881}" type="datetime2">
              <a:rPr lang="en-US" smtClean="0"/>
              <a:pPr>
                <a:defRPr/>
              </a:pPr>
              <a:t>Tuesday, November 22, 2022</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29DA3404-8575-4D7A-B473-E12712201712}" type="slidenum">
              <a:rPr lang="en-US" smtClean="0"/>
              <a:pPr>
                <a:defRPr/>
              </a:pPr>
              <a:t>‹#›</a:t>
            </a:fld>
            <a:endParaRPr lang="en-US"/>
          </a:p>
        </p:txBody>
      </p:sp>
    </p:spTree>
    <p:extLst>
      <p:ext uri="{BB962C8B-B14F-4D97-AF65-F5344CB8AC3E}">
        <p14:creationId xmlns:p14="http://schemas.microsoft.com/office/powerpoint/2010/main" val="8672673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C0BD2CCA-3B9B-4204-8C40-14009DD5CC52}" type="datetime2">
              <a:rPr lang="en-US" smtClean="0"/>
              <a:pPr>
                <a:defRPr/>
              </a:pPr>
              <a:t>Tuesday, November 22, 2022</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B22B96DF-88DE-48C3-B785-8FAF2A41F85E}" type="slidenum">
              <a:rPr lang="en-US" smtClean="0"/>
              <a:pPr>
                <a:defRPr/>
              </a:pPr>
              <a:t>‹#›</a:t>
            </a:fld>
            <a:endParaRPr lang="en-US"/>
          </a:p>
        </p:txBody>
      </p:sp>
    </p:spTree>
    <p:extLst>
      <p:ext uri="{BB962C8B-B14F-4D97-AF65-F5344CB8AC3E}">
        <p14:creationId xmlns:p14="http://schemas.microsoft.com/office/powerpoint/2010/main" val="31870672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58A073B1-0DA8-47AB-B7E2-D5D57F68FCE3}" type="datetime2">
              <a:rPr lang="en-US" smtClean="0"/>
              <a:pPr>
                <a:defRPr/>
              </a:pPr>
              <a:t>Tuesday, November 22, 2022</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D7341FED-3A60-48F0-B693-9093865656C9}" type="slidenum">
              <a:rPr lang="en-US" smtClean="0"/>
              <a:pPr>
                <a:defRPr/>
              </a:pPr>
              <a:t>‹#›</a:t>
            </a:fld>
            <a:endParaRPr lang="en-US"/>
          </a:p>
        </p:txBody>
      </p:sp>
    </p:spTree>
    <p:extLst>
      <p:ext uri="{BB962C8B-B14F-4D97-AF65-F5344CB8AC3E}">
        <p14:creationId xmlns:p14="http://schemas.microsoft.com/office/powerpoint/2010/main" val="3601768921"/>
      </p:ext>
    </p:extLst>
  </p:cSld>
  <p:clrMap bg1="lt1" tx1="dk1" bg2="lt2" tx2="dk2" accent1="accent1" accent2="accent2" accent3="accent3" accent4="accent4" accent5="accent5" accent6="accent6" hlink="hlink" folHlink="folHlink"/>
  <p:sldLayoutIdLst>
    <p:sldLayoutId id="2147483928" r:id="rId1"/>
    <p:sldLayoutId id="2147483929" r:id="rId2"/>
    <p:sldLayoutId id="2147483930" r:id="rId3"/>
    <p:sldLayoutId id="2147483931" r:id="rId4"/>
    <p:sldLayoutId id="2147483932" r:id="rId5"/>
    <p:sldLayoutId id="2147483933" r:id="rId6"/>
    <p:sldLayoutId id="2147483934" r:id="rId7"/>
    <p:sldLayoutId id="2147483935" r:id="rId8"/>
    <p:sldLayoutId id="2147483936" r:id="rId9"/>
    <p:sldLayoutId id="2147483937" r:id="rId10"/>
    <p:sldLayoutId id="2147483938"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junit.org/junit4/javadoc/latest/org/junit/Assert.html"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ctrTitle"/>
          </p:nvPr>
        </p:nvSpPr>
        <p:spPr/>
        <p:txBody>
          <a:bodyPr/>
          <a:lstStyle/>
          <a:p>
            <a:r>
              <a:rPr lang="en-US" dirty="0"/>
              <a:t>CSSE 220</a:t>
            </a:r>
          </a:p>
        </p:txBody>
      </p:sp>
      <p:sp>
        <p:nvSpPr>
          <p:cNvPr id="9219" name="Rectangle 2"/>
          <p:cNvSpPr>
            <a:spLocks noGrp="1"/>
          </p:cNvSpPr>
          <p:nvPr>
            <p:ph type="subTitle" idx="1"/>
          </p:nvPr>
        </p:nvSpPr>
        <p:spPr/>
        <p:txBody>
          <a:bodyPr/>
          <a:lstStyle/>
          <a:p>
            <a:r>
              <a:rPr lang="en-US" dirty="0"/>
              <a:t>Unit Testing</a:t>
            </a:r>
          </a:p>
        </p:txBody>
      </p:sp>
      <p:sp>
        <p:nvSpPr>
          <p:cNvPr id="3" name="Rectangle 2">
            <a:extLst>
              <a:ext uri="{FF2B5EF4-FFF2-40B4-BE49-F238E27FC236}">
                <a16:creationId xmlns:a16="http://schemas.microsoft.com/office/drawing/2014/main" id="{678C4403-74EC-D32D-04C3-70921D724E77}"/>
              </a:ext>
            </a:extLst>
          </p:cNvPr>
          <p:cNvSpPr/>
          <p:nvPr/>
        </p:nvSpPr>
        <p:spPr>
          <a:xfrm>
            <a:off x="304800" y="5105400"/>
            <a:ext cx="8534400" cy="1295400"/>
          </a:xfrm>
          <a:prstGeom prst="rect">
            <a:avLst/>
          </a:prstGeom>
          <a:solidFill>
            <a:schemeClr val="accent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sz="2400" dirty="0">
                <a:solidFill>
                  <a:srgbClr val="FFFFFF"/>
                </a:solidFill>
              </a:rPr>
              <a:t>The </a:t>
            </a:r>
            <a:r>
              <a:rPr lang="en-US" sz="2400" i="1" dirty="0">
                <a:solidFill>
                  <a:srgbClr val="FFFFFF"/>
                </a:solidFill>
              </a:rPr>
              <a:t>git</a:t>
            </a:r>
            <a:r>
              <a:rPr lang="en-US" sz="2400" dirty="0">
                <a:solidFill>
                  <a:srgbClr val="FFFFFF"/>
                </a:solidFill>
              </a:rPr>
              <a:t> projects for today are:</a:t>
            </a:r>
          </a:p>
          <a:p>
            <a:pPr marL="342900" indent="-342900">
              <a:buFont typeface="Arial" panose="020B0604020202020204" pitchFamily="34" charset="0"/>
              <a:buChar char="•"/>
            </a:pPr>
            <a:r>
              <a:rPr lang="en-US" sz="2400" i="1" dirty="0" err="1"/>
              <a:t>PracticeConsoleAndUnitTesting</a:t>
            </a:r>
            <a:endParaRPr lang="en-US" sz="2400" i="1" dirty="0"/>
          </a:p>
          <a:p>
            <a:pPr marL="342900" indent="-342900">
              <a:buFont typeface="Arial" panose="020B0604020202020204" pitchFamily="34" charset="0"/>
              <a:buChar char="•"/>
            </a:pPr>
            <a:r>
              <a:rPr lang="en-US" sz="2400" i="1" dirty="0" err="1"/>
              <a:t>PracticeConsoleAndUnitTestingSolution</a:t>
            </a:r>
            <a:endParaRPr lang="en-US" sz="2400" i="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838200"/>
          </a:xfrm>
        </p:spPr>
        <p:txBody>
          <a:bodyPr/>
          <a:lstStyle/>
          <a:p>
            <a:r>
              <a:rPr lang="en-US" dirty="0"/>
              <a:t>JUnit Test Case Dialog</a:t>
            </a:r>
          </a:p>
        </p:txBody>
      </p:sp>
      <p:pic>
        <p:nvPicPr>
          <p:cNvPr id="4" name="Picture 3">
            <a:extLst>
              <a:ext uri="{FF2B5EF4-FFF2-40B4-BE49-F238E27FC236}">
                <a16:creationId xmlns:a16="http://schemas.microsoft.com/office/drawing/2014/main" id="{C866C87D-BBAB-F9D6-A1DB-260EA4E5EF48}"/>
              </a:ext>
            </a:extLst>
          </p:cNvPr>
          <p:cNvPicPr>
            <a:picLocks noChangeAspect="1"/>
          </p:cNvPicPr>
          <p:nvPr/>
        </p:nvPicPr>
        <p:blipFill>
          <a:blip r:embed="rId3"/>
          <a:stretch>
            <a:fillRect/>
          </a:stretch>
        </p:blipFill>
        <p:spPr>
          <a:xfrm>
            <a:off x="2201635" y="1143000"/>
            <a:ext cx="4740729" cy="5105400"/>
          </a:xfrm>
          <a:prstGeom prst="rect">
            <a:avLst/>
          </a:prstGeom>
        </p:spPr>
      </p:pic>
    </p:spTree>
    <p:extLst>
      <p:ext uri="{BB962C8B-B14F-4D97-AF65-F5344CB8AC3E}">
        <p14:creationId xmlns:p14="http://schemas.microsoft.com/office/powerpoint/2010/main" val="10494007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838200"/>
          </a:xfrm>
        </p:spPr>
        <p:txBody>
          <a:bodyPr/>
          <a:lstStyle/>
          <a:p>
            <a:r>
              <a:rPr lang="en-US" dirty="0"/>
              <a:t>JUnit Test Case Dialog</a:t>
            </a:r>
          </a:p>
        </p:txBody>
      </p:sp>
      <p:pic>
        <p:nvPicPr>
          <p:cNvPr id="3" name="Picture 2">
            <a:extLst>
              <a:ext uri="{FF2B5EF4-FFF2-40B4-BE49-F238E27FC236}">
                <a16:creationId xmlns:a16="http://schemas.microsoft.com/office/drawing/2014/main" id="{4DAB1745-F4FB-7776-10C8-5BAAB233247E}"/>
              </a:ext>
            </a:extLst>
          </p:cNvPr>
          <p:cNvPicPr>
            <a:picLocks noChangeAspect="1"/>
          </p:cNvPicPr>
          <p:nvPr/>
        </p:nvPicPr>
        <p:blipFill>
          <a:blip r:embed="rId3"/>
          <a:stretch>
            <a:fillRect/>
          </a:stretch>
        </p:blipFill>
        <p:spPr>
          <a:xfrm>
            <a:off x="1723406" y="1018309"/>
            <a:ext cx="5697187" cy="5697187"/>
          </a:xfrm>
          <a:prstGeom prst="rect">
            <a:avLst/>
          </a:prstGeom>
        </p:spPr>
      </p:pic>
    </p:spTree>
    <p:extLst>
      <p:ext uri="{BB962C8B-B14F-4D97-AF65-F5344CB8AC3E}">
        <p14:creationId xmlns:p14="http://schemas.microsoft.com/office/powerpoint/2010/main" val="37563695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UnitTesting</a:t>
            </a:r>
            <a:r>
              <a:rPr lang="en-US" dirty="0"/>
              <a:t> Homework</a:t>
            </a:r>
          </a:p>
        </p:txBody>
      </p:sp>
      <p:sp>
        <p:nvSpPr>
          <p:cNvPr id="3" name="Content Placeholder 2"/>
          <p:cNvSpPr>
            <a:spLocks noGrp="1"/>
          </p:cNvSpPr>
          <p:nvPr>
            <p:ph idx="1"/>
          </p:nvPr>
        </p:nvSpPr>
        <p:spPr/>
        <p:txBody>
          <a:bodyPr/>
          <a:lstStyle/>
          <a:p>
            <a:r>
              <a:rPr lang="en-US" dirty="0"/>
              <a:t>To be assigned soon</a:t>
            </a:r>
          </a:p>
        </p:txBody>
      </p:sp>
    </p:spTree>
    <p:extLst>
      <p:ext uri="{BB962C8B-B14F-4D97-AF65-F5344CB8AC3E}">
        <p14:creationId xmlns:p14="http://schemas.microsoft.com/office/powerpoint/2010/main" val="1597704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Unit Testing</a:t>
            </a:r>
          </a:p>
        </p:txBody>
      </p:sp>
      <p:sp>
        <p:nvSpPr>
          <p:cNvPr id="3" name="Content Placeholder 2"/>
          <p:cNvSpPr>
            <a:spLocks noGrp="1"/>
          </p:cNvSpPr>
          <p:nvPr>
            <p:ph idx="1"/>
          </p:nvPr>
        </p:nvSpPr>
        <p:spPr/>
        <p:txBody>
          <a:bodyPr/>
          <a:lstStyle/>
          <a:p>
            <a:r>
              <a:rPr lang="en-US" dirty="0"/>
              <a:t>Idea: Test “small pieces” of larger program</a:t>
            </a:r>
          </a:p>
          <a:p>
            <a:pPr lvl="1"/>
            <a:r>
              <a:rPr lang="en-US" dirty="0"/>
              <a:t>Do the expected values match what you ACTUALLY get?</a:t>
            </a:r>
          </a:p>
          <a:p>
            <a:r>
              <a:rPr lang="en-US" dirty="0"/>
              <a:t>How to test in this manner?</a:t>
            </a:r>
          </a:p>
          <a:p>
            <a:pPr lvl="1"/>
            <a:r>
              <a:rPr lang="en-US" dirty="0"/>
              <a:t>Could make a main method that calls all the methods</a:t>
            </a:r>
          </a:p>
          <a:p>
            <a:pPr lvl="1"/>
            <a:r>
              <a:rPr lang="en-US" dirty="0"/>
              <a:t>Use Java's JUnit testing framework</a:t>
            </a:r>
          </a:p>
          <a:p>
            <a:pPr lvl="2"/>
            <a:r>
              <a:rPr lang="en-US" dirty="0"/>
              <a:t>Creating a Tester </a:t>
            </a:r>
            <a:r>
              <a:rPr lang="en-US" dirty="0" err="1"/>
              <a:t>JUnit</a:t>
            </a:r>
            <a:r>
              <a:rPr lang="en-US" dirty="0"/>
              <a:t> class</a:t>
            </a:r>
          </a:p>
        </p:txBody>
      </p:sp>
      <p:sp>
        <p:nvSpPr>
          <p:cNvPr id="7" name="Rectangle 6"/>
          <p:cNvSpPr/>
          <p:nvPr/>
        </p:nvSpPr>
        <p:spPr>
          <a:xfrm>
            <a:off x="8305800" y="6126163"/>
            <a:ext cx="609600" cy="5794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Q2</a:t>
            </a:r>
          </a:p>
        </p:txBody>
      </p:sp>
    </p:spTree>
    <p:extLst>
      <p:ext uri="{BB962C8B-B14F-4D97-AF65-F5344CB8AC3E}">
        <p14:creationId xmlns:p14="http://schemas.microsoft.com/office/powerpoint/2010/main" val="39238478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Unit Testing?</a:t>
            </a:r>
          </a:p>
        </p:txBody>
      </p:sp>
      <p:sp>
        <p:nvSpPr>
          <p:cNvPr id="3" name="Content Placeholder 2"/>
          <p:cNvSpPr>
            <a:spLocks noGrp="1"/>
          </p:cNvSpPr>
          <p:nvPr>
            <p:ph idx="1"/>
          </p:nvPr>
        </p:nvSpPr>
        <p:spPr/>
        <p:txBody>
          <a:bodyPr/>
          <a:lstStyle/>
          <a:p>
            <a:r>
              <a:rPr lang="en-US" dirty="0"/>
              <a:t>There are several goals of unit testing:</a:t>
            </a:r>
          </a:p>
          <a:p>
            <a:pPr lvl="1"/>
            <a:r>
              <a:rPr lang="en-US" dirty="0"/>
              <a:t>Make sure your code works (as specified!)</a:t>
            </a:r>
          </a:p>
          <a:p>
            <a:pPr lvl="1"/>
            <a:r>
              <a:rPr lang="en-US" dirty="0"/>
              <a:t>Keep it working</a:t>
            </a:r>
          </a:p>
          <a:p>
            <a:pPr lvl="1"/>
            <a:r>
              <a:rPr lang="en-US" dirty="0"/>
              <a:t>Confirm understanding of the specification</a:t>
            </a:r>
          </a:p>
          <a:p>
            <a:pPr lvl="1"/>
            <a:r>
              <a:rPr lang="en-US" dirty="0"/>
              <a:t>Confirm pieces of code in isolation</a:t>
            </a:r>
          </a:p>
          <a:p>
            <a:pPr lvl="1"/>
            <a:r>
              <a:rPr lang="en-US" dirty="0"/>
              <a:t>Provide Documentation</a:t>
            </a:r>
          </a:p>
          <a:p>
            <a:pPr lvl="1"/>
            <a:endParaRPr lang="en-US" dirty="0"/>
          </a:p>
        </p:txBody>
      </p:sp>
      <p:sp>
        <p:nvSpPr>
          <p:cNvPr id="4" name="Rectangle 3"/>
          <p:cNvSpPr/>
          <p:nvPr/>
        </p:nvSpPr>
        <p:spPr>
          <a:xfrm>
            <a:off x="8229600" y="6126163"/>
            <a:ext cx="685800" cy="5794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Q3</a:t>
            </a:r>
          </a:p>
        </p:txBody>
      </p:sp>
    </p:spTree>
    <p:extLst>
      <p:ext uri="{BB962C8B-B14F-4D97-AF65-F5344CB8AC3E}">
        <p14:creationId xmlns:p14="http://schemas.microsoft.com/office/powerpoint/2010/main" val="28836545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Unit Tests (as done in CSSE120)</a:t>
            </a:r>
          </a:p>
        </p:txBody>
      </p:sp>
      <p:sp>
        <p:nvSpPr>
          <p:cNvPr id="3" name="Content Placeholder 2"/>
          <p:cNvSpPr>
            <a:spLocks noGrp="1"/>
          </p:cNvSpPr>
          <p:nvPr>
            <p:ph idx="1"/>
          </p:nvPr>
        </p:nvSpPr>
        <p:spPr/>
        <p:txBody>
          <a:bodyPr>
            <a:normAutofit lnSpcReduction="10000"/>
          </a:bodyPr>
          <a:lstStyle/>
          <a:p>
            <a:pPr marL="514350" indent="-514350">
              <a:buFont typeface="+mj-lt"/>
              <a:buAutoNum type="arabicPeriod"/>
            </a:pPr>
            <a:r>
              <a:rPr lang="en-US" dirty="0"/>
              <a:t>Construct one or more objects of the class that is being tested</a:t>
            </a:r>
          </a:p>
          <a:p>
            <a:pPr marL="514350" indent="-514350">
              <a:buFont typeface="+mj-lt"/>
              <a:buAutoNum type="arabicPeriod"/>
            </a:pPr>
            <a:r>
              <a:rPr lang="en-US" dirty="0"/>
              <a:t>Invoke one or more methods</a:t>
            </a:r>
          </a:p>
          <a:p>
            <a:pPr marL="514350" indent="-514350">
              <a:buFont typeface="+mj-lt"/>
              <a:buAutoNum type="arabicPeriod"/>
            </a:pPr>
            <a:r>
              <a:rPr lang="en-US" dirty="0"/>
              <a:t>Print out one or more results</a:t>
            </a:r>
          </a:p>
          <a:p>
            <a:pPr marL="514350" indent="-514350">
              <a:buFont typeface="+mj-lt"/>
              <a:buAutoNum type="arabicPeriod"/>
            </a:pPr>
            <a:r>
              <a:rPr lang="en-US" dirty="0"/>
              <a:t>Print the expected results</a:t>
            </a:r>
          </a:p>
          <a:p>
            <a:pPr marL="514350" indent="-514350">
              <a:buFont typeface="+mj-lt"/>
              <a:buAutoNum type="arabicPeriod"/>
            </a:pPr>
            <a:r>
              <a:rPr lang="en-US" dirty="0"/>
              <a:t>Do 3 and 4 match?</a:t>
            </a:r>
          </a:p>
          <a:p>
            <a:pPr marL="514350" indent="-514350">
              <a:buFont typeface="+mj-lt"/>
              <a:buAutoNum type="arabicPeriod"/>
            </a:pPr>
            <a:endParaRPr lang="en-US" dirty="0"/>
          </a:p>
          <a:p>
            <a:pPr marL="0" indent="0">
              <a:buNone/>
            </a:pPr>
            <a:r>
              <a:rPr lang="en-US" i="1" dirty="0"/>
              <a:t>(Pages 102-103 in book)</a:t>
            </a:r>
          </a:p>
        </p:txBody>
      </p:sp>
    </p:spTree>
    <p:extLst>
      <p:ext uri="{BB962C8B-B14F-4D97-AF65-F5344CB8AC3E}">
        <p14:creationId xmlns:p14="http://schemas.microsoft.com/office/powerpoint/2010/main" val="32128222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Why JUnit?</a:t>
            </a:r>
          </a:p>
        </p:txBody>
      </p:sp>
      <p:sp>
        <p:nvSpPr>
          <p:cNvPr id="3" name="Content Placeholder 2"/>
          <p:cNvSpPr>
            <a:spLocks noGrp="1"/>
          </p:cNvSpPr>
          <p:nvPr>
            <p:ph idx="1"/>
          </p:nvPr>
        </p:nvSpPr>
        <p:spPr/>
        <p:txBody>
          <a:bodyPr/>
          <a:lstStyle/>
          <a:p>
            <a:r>
              <a:rPr lang="en-US" dirty="0"/>
              <a:t>Provides a Framework</a:t>
            </a:r>
          </a:p>
          <a:p>
            <a:pPr lvl="1"/>
            <a:r>
              <a:rPr lang="en-US" dirty="0"/>
              <a:t>Framework: Collection of classes to be used by another program</a:t>
            </a:r>
          </a:p>
          <a:p>
            <a:r>
              <a:rPr lang="en-US" dirty="0"/>
              <a:t>Provides easy-to-read output in Eclipse</a:t>
            </a:r>
          </a:p>
          <a:p>
            <a:r>
              <a:rPr lang="en-US" dirty="0"/>
              <a:t>Printouts require you to analyze all lines</a:t>
            </a:r>
          </a:p>
          <a:p>
            <a:pPr lvl="1"/>
            <a:r>
              <a:rPr lang="en-US" dirty="0"/>
              <a:t>What if it scrolls off the page?</a:t>
            </a:r>
          </a:p>
          <a:p>
            <a:pPr lvl="1"/>
            <a:r>
              <a:rPr lang="en-US" dirty="0"/>
              <a:t>What if it’s only 1 character different?</a:t>
            </a:r>
          </a:p>
          <a:p>
            <a:pPr lvl="1"/>
            <a:endParaRPr lang="en-US" dirty="0"/>
          </a:p>
          <a:p>
            <a:pPr lvl="1"/>
            <a:endParaRPr lang="en-US" dirty="0"/>
          </a:p>
        </p:txBody>
      </p:sp>
    </p:spTree>
    <p:extLst>
      <p:ext uri="{BB962C8B-B14F-4D97-AF65-F5344CB8AC3E}">
        <p14:creationId xmlns:p14="http://schemas.microsoft.com/office/powerpoint/2010/main" val="42611723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are quality unit tests?</a:t>
            </a:r>
          </a:p>
        </p:txBody>
      </p:sp>
      <p:sp>
        <p:nvSpPr>
          <p:cNvPr id="3" name="Content Placeholder 2"/>
          <p:cNvSpPr>
            <a:spLocks noGrp="1"/>
          </p:cNvSpPr>
          <p:nvPr>
            <p:ph idx="1"/>
          </p:nvPr>
        </p:nvSpPr>
        <p:spPr>
          <a:xfrm>
            <a:off x="457200" y="1219200"/>
            <a:ext cx="8229600" cy="4906963"/>
          </a:xfrm>
        </p:spPr>
        <p:txBody>
          <a:bodyPr>
            <a:normAutofit fontScale="92500" lnSpcReduction="10000"/>
          </a:bodyPr>
          <a:lstStyle/>
          <a:p>
            <a:r>
              <a:rPr lang="en-US" dirty="0"/>
              <a:t>Unit tests should be small pieces that test:</a:t>
            </a:r>
          </a:p>
          <a:p>
            <a:pPr marL="971550" lvl="1" indent="-514350">
              <a:buFont typeface="+mj-lt"/>
              <a:buAutoNum type="arabicPeriod"/>
            </a:pPr>
            <a:r>
              <a:rPr lang="en-US" dirty="0"/>
              <a:t>The most common cases</a:t>
            </a:r>
          </a:p>
          <a:p>
            <a:pPr marL="971550" lvl="1" indent="-514350">
              <a:buFont typeface="+mj-lt"/>
              <a:buAutoNum type="arabicPeriod"/>
            </a:pPr>
            <a:r>
              <a:rPr lang="en-US" dirty="0"/>
              <a:t>The edge cases or boundary cases (minimum, maximum, switching from positive to negative, etc.)</a:t>
            </a:r>
          </a:p>
          <a:p>
            <a:pPr marL="971550" lvl="1" indent="-514350">
              <a:buFont typeface="+mj-lt"/>
              <a:buAutoNum type="arabicPeriod"/>
            </a:pPr>
            <a:r>
              <a:rPr lang="en-US" dirty="0"/>
              <a:t>All specific/special cases (e.g., when 0 or null the behavior is different than for any other value)</a:t>
            </a:r>
          </a:p>
          <a:p>
            <a:pPr marL="971550" lvl="1" indent="-514350">
              <a:buFont typeface="+mj-lt"/>
              <a:buAutoNum type="arabicPeriod"/>
            </a:pPr>
            <a:r>
              <a:rPr lang="en-US" dirty="0"/>
              <a:t>When you find and fix a defect, then at that same time, create a unit test that would have revealed that defect. Then in future modifications to the code, if that defect gets reintroduced, the new unit test you created will reveal its presence</a:t>
            </a:r>
          </a:p>
          <a:p>
            <a:pPr marL="971550" lvl="1" indent="-514350">
              <a:buFont typeface="+mj-lt"/>
              <a:buAutoNum type="arabicPeriod"/>
            </a:pPr>
            <a:r>
              <a:rPr lang="en-US" dirty="0"/>
              <a:t>Any overly complex code that 1-4 above don’t cover</a:t>
            </a:r>
          </a:p>
          <a:p>
            <a:pPr marL="457200" lvl="1" indent="0">
              <a:buNone/>
            </a:pPr>
            <a:endParaRPr lang="en-US" dirty="0"/>
          </a:p>
        </p:txBody>
      </p:sp>
      <p:sp>
        <p:nvSpPr>
          <p:cNvPr id="7" name="Rectangle 6"/>
          <p:cNvSpPr/>
          <p:nvPr/>
        </p:nvSpPr>
        <p:spPr>
          <a:xfrm>
            <a:off x="8229600" y="6126163"/>
            <a:ext cx="685800" cy="5794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Q4</a:t>
            </a:r>
          </a:p>
        </p:txBody>
      </p:sp>
    </p:spTree>
    <p:extLst>
      <p:ext uri="{BB962C8B-B14F-4D97-AF65-F5344CB8AC3E}">
        <p14:creationId xmlns:p14="http://schemas.microsoft.com/office/powerpoint/2010/main" val="32012024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 poor quality test case?</a:t>
            </a:r>
          </a:p>
        </p:txBody>
      </p:sp>
      <p:sp>
        <p:nvSpPr>
          <p:cNvPr id="3" name="Content Placeholder 2"/>
          <p:cNvSpPr>
            <a:spLocks noGrp="1"/>
          </p:cNvSpPr>
          <p:nvPr>
            <p:ph idx="1"/>
          </p:nvPr>
        </p:nvSpPr>
        <p:spPr>
          <a:xfrm>
            <a:off x="457200" y="1219200"/>
            <a:ext cx="8229600" cy="4906963"/>
          </a:xfrm>
        </p:spPr>
        <p:txBody>
          <a:bodyPr>
            <a:normAutofit/>
          </a:bodyPr>
          <a:lstStyle/>
          <a:p>
            <a:pPr lvl="1"/>
            <a:r>
              <a:rPr lang="en-US" dirty="0"/>
              <a:t>A test case that provides illegal input to the operation</a:t>
            </a:r>
          </a:p>
          <a:p>
            <a:pPr lvl="1"/>
            <a:r>
              <a:rPr lang="en-US" dirty="0"/>
              <a:t>For example, the </a:t>
            </a:r>
            <a:r>
              <a:rPr lang="en-US" i="1" dirty="0"/>
              <a:t>deposit</a:t>
            </a:r>
            <a:r>
              <a:rPr lang="en-US" dirty="0"/>
              <a:t> method from the </a:t>
            </a:r>
            <a:r>
              <a:rPr lang="en-US" dirty="0" err="1"/>
              <a:t>BankAccount</a:t>
            </a:r>
            <a:r>
              <a:rPr lang="en-US" dirty="0"/>
              <a:t> class</a:t>
            </a:r>
          </a:p>
          <a:p>
            <a:pPr lvl="1"/>
            <a:r>
              <a:rPr lang="en-US" dirty="0"/>
              <a:t>It has a requires clause that states the </a:t>
            </a:r>
            <a:r>
              <a:rPr lang="en-US" dirty="0" err="1"/>
              <a:t>depositAmount</a:t>
            </a:r>
            <a:r>
              <a:rPr lang="en-US"/>
              <a:t> &gt; </a:t>
            </a:r>
            <a:r>
              <a:rPr lang="en-US" dirty="0"/>
              <a:t>0</a:t>
            </a:r>
          </a:p>
          <a:p>
            <a:pPr lvl="1"/>
            <a:r>
              <a:rPr lang="en-US" dirty="0"/>
              <a:t>Testing it with a negative number is a poor test case because it </a:t>
            </a:r>
            <a:r>
              <a:rPr lang="en-US" i="1" dirty="0"/>
              <a:t>requires</a:t>
            </a:r>
            <a:r>
              <a:rPr lang="en-US" dirty="0"/>
              <a:t> non-negative input</a:t>
            </a:r>
          </a:p>
          <a:p>
            <a:pPr lvl="1"/>
            <a:endParaRPr lang="en-US" dirty="0"/>
          </a:p>
          <a:p>
            <a:pPr marL="971550" lvl="1" indent="-514350">
              <a:buFont typeface="+mj-lt"/>
              <a:buAutoNum type="arabicPeriod"/>
            </a:pPr>
            <a:endParaRPr lang="en-US" dirty="0"/>
          </a:p>
          <a:p>
            <a:pPr marL="457200" lvl="1" indent="0">
              <a:buNone/>
            </a:pPr>
            <a:endParaRPr lang="en-US" dirty="0"/>
          </a:p>
        </p:txBody>
      </p:sp>
      <p:sp>
        <p:nvSpPr>
          <p:cNvPr id="7" name="Rectangle 6"/>
          <p:cNvSpPr/>
          <p:nvPr/>
        </p:nvSpPr>
        <p:spPr>
          <a:xfrm>
            <a:off x="8229600" y="6126163"/>
            <a:ext cx="685800" cy="5794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Q4</a:t>
            </a:r>
          </a:p>
        </p:txBody>
      </p:sp>
      <p:pic>
        <p:nvPicPr>
          <p:cNvPr id="5" name="Picture 4">
            <a:extLst>
              <a:ext uri="{FF2B5EF4-FFF2-40B4-BE49-F238E27FC236}">
                <a16:creationId xmlns:a16="http://schemas.microsoft.com/office/drawing/2014/main" id="{E8093846-CC3C-E945-A4BF-C80F5B6F9D15}"/>
              </a:ext>
            </a:extLst>
          </p:cNvPr>
          <p:cNvPicPr>
            <a:picLocks noChangeAspect="1"/>
          </p:cNvPicPr>
          <p:nvPr/>
        </p:nvPicPr>
        <p:blipFill>
          <a:blip r:embed="rId2"/>
          <a:stretch>
            <a:fillRect/>
          </a:stretch>
        </p:blipFill>
        <p:spPr>
          <a:xfrm>
            <a:off x="4419600" y="4923080"/>
            <a:ext cx="3257550" cy="1652091"/>
          </a:xfrm>
          <a:prstGeom prst="rect">
            <a:avLst/>
          </a:prstGeom>
        </p:spPr>
      </p:pic>
    </p:spTree>
    <p:extLst>
      <p:ext uri="{BB962C8B-B14F-4D97-AF65-F5344CB8AC3E}">
        <p14:creationId xmlns:p14="http://schemas.microsoft.com/office/powerpoint/2010/main" val="31986846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Unit Testing</a:t>
            </a:r>
          </a:p>
        </p:txBody>
      </p:sp>
      <p:sp>
        <p:nvSpPr>
          <p:cNvPr id="3" name="Content Placeholder 2"/>
          <p:cNvSpPr>
            <a:spLocks noGrp="1"/>
          </p:cNvSpPr>
          <p:nvPr>
            <p:ph idx="1"/>
          </p:nvPr>
        </p:nvSpPr>
        <p:spPr/>
        <p:txBody>
          <a:bodyPr/>
          <a:lstStyle/>
          <a:p>
            <a:r>
              <a:rPr lang="en-US" dirty="0"/>
              <a:t>Use JUnit “assert” to make sure results match</a:t>
            </a:r>
            <a:br>
              <a:rPr lang="en-US" dirty="0"/>
            </a:br>
            <a:r>
              <a:rPr lang="en-US" sz="1600" dirty="0">
                <a:latin typeface="Courier New" panose="02070309020205020404" pitchFamily="49" charset="0"/>
                <a:cs typeface="Courier New" panose="02070309020205020404" pitchFamily="49" charset="0"/>
                <a:hlinkClick r:id="rId3"/>
              </a:rPr>
              <a:t>https://junit.org/junit4/javadoc/latest/org/junit/Assert.html</a:t>
            </a:r>
            <a:r>
              <a:rPr lang="en-US" dirty="0"/>
              <a:t> </a:t>
            </a:r>
          </a:p>
          <a:p>
            <a:r>
              <a:rPr lang="en-US" dirty="0"/>
              <a:t>Let’s look at BadFrac.java and BadFracTest.java</a:t>
            </a:r>
          </a:p>
          <a:p>
            <a:pPr lvl="1"/>
            <a:r>
              <a:rPr lang="en-US" dirty="0"/>
              <a:t>Let’s make some unit tests and figure out why this project has been yielding some strange results</a:t>
            </a:r>
          </a:p>
        </p:txBody>
      </p:sp>
    </p:spTree>
    <p:extLst>
      <p:ext uri="{BB962C8B-B14F-4D97-AF65-F5344CB8AC3E}">
        <p14:creationId xmlns:p14="http://schemas.microsoft.com/office/powerpoint/2010/main" val="41147543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265238"/>
          </a:xfrm>
        </p:spPr>
        <p:txBody>
          <a:bodyPr/>
          <a:lstStyle/>
          <a:p>
            <a:r>
              <a:rPr lang="en-US" dirty="0"/>
              <a:t>Unit Testing</a:t>
            </a:r>
          </a:p>
        </p:txBody>
      </p:sp>
      <p:sp>
        <p:nvSpPr>
          <p:cNvPr id="3" name="Content Placeholder 2"/>
          <p:cNvSpPr>
            <a:spLocks noGrp="1"/>
          </p:cNvSpPr>
          <p:nvPr>
            <p:ph idx="1"/>
          </p:nvPr>
        </p:nvSpPr>
        <p:spPr>
          <a:xfrm>
            <a:off x="457200" y="1143000"/>
            <a:ext cx="8610600" cy="4983163"/>
          </a:xfrm>
        </p:spPr>
        <p:txBody>
          <a:bodyPr/>
          <a:lstStyle/>
          <a:p>
            <a:r>
              <a:rPr lang="en-US" dirty="0"/>
              <a:t>Create </a:t>
            </a:r>
            <a:r>
              <a:rPr lang="en-US" i="1" dirty="0" err="1"/>
              <a:t>BadFracTest.java</a:t>
            </a:r>
            <a:r>
              <a:rPr lang="en-US" dirty="0"/>
              <a:t> – then create test cases</a:t>
            </a:r>
          </a:p>
        </p:txBody>
      </p:sp>
      <p:pic>
        <p:nvPicPr>
          <p:cNvPr id="5" name="Picture 4">
            <a:extLst>
              <a:ext uri="{FF2B5EF4-FFF2-40B4-BE49-F238E27FC236}">
                <a16:creationId xmlns:a16="http://schemas.microsoft.com/office/drawing/2014/main" id="{DFA7F2F9-BE22-5249-A6F5-63A41A8A8EFA}"/>
              </a:ext>
            </a:extLst>
          </p:cNvPr>
          <p:cNvPicPr>
            <a:picLocks noChangeAspect="1"/>
          </p:cNvPicPr>
          <p:nvPr/>
        </p:nvPicPr>
        <p:blipFill>
          <a:blip r:embed="rId3"/>
          <a:stretch>
            <a:fillRect/>
          </a:stretch>
        </p:blipFill>
        <p:spPr>
          <a:xfrm>
            <a:off x="76200" y="1816545"/>
            <a:ext cx="9144000" cy="5033818"/>
          </a:xfrm>
          <a:prstGeom prst="rect">
            <a:avLst/>
          </a:prstGeom>
        </p:spPr>
      </p:pic>
    </p:spTree>
    <p:extLst>
      <p:ext uri="{BB962C8B-B14F-4D97-AF65-F5344CB8AC3E}">
        <p14:creationId xmlns:p14="http://schemas.microsoft.com/office/powerpoint/2010/main" val="34426962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820f9cb1-409d-4c4b-8197-1d4f7dd48124" xsi:nil="true"/>
    <lcf76f155ced4ddcb4097134ff3c332f xmlns="08600313-7276-4ca7-b5d3-7d86193ee0ac">
      <Terms xmlns="http://schemas.microsoft.com/office/infopath/2007/PartnerControls"/>
    </lcf76f155ced4ddcb4097134ff3c332f>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4285D81DBE5F5A448E892B34D6B8CF20" ma:contentTypeVersion="8" ma:contentTypeDescription="Create a new document." ma:contentTypeScope="" ma:versionID="ecce54155d2ea7caa9aed06c8b6b9867">
  <xsd:schema xmlns:xsd="http://www.w3.org/2001/XMLSchema" xmlns:xs="http://www.w3.org/2001/XMLSchema" xmlns:p="http://schemas.microsoft.com/office/2006/metadata/properties" xmlns:ns2="08600313-7276-4ca7-b5d3-7d86193ee0ac" xmlns:ns3="820f9cb1-409d-4c4b-8197-1d4f7dd48124" targetNamespace="http://schemas.microsoft.com/office/2006/metadata/properties" ma:root="true" ma:fieldsID="bfd7385540b70b2fe84ac888cc214377" ns2:_="" ns3:_="">
    <xsd:import namespace="08600313-7276-4ca7-b5d3-7d86193ee0ac"/>
    <xsd:import namespace="820f9cb1-409d-4c4b-8197-1d4f7dd48124"/>
    <xsd:element name="properties">
      <xsd:complexType>
        <xsd:sequence>
          <xsd:element name="documentManagement">
            <xsd:complexType>
              <xsd:all>
                <xsd:element ref="ns2:MediaServiceMetadata" minOccurs="0"/>
                <xsd:element ref="ns2:MediaServiceFastMetadata" minOccurs="0"/>
                <xsd:element ref="ns2:lcf76f155ced4ddcb4097134ff3c332f" minOccurs="0"/>
                <xsd:element ref="ns3:TaxCatchAll" minOccurs="0"/>
                <xsd:element ref="ns2:MediaServiceGenerationTime" minOccurs="0"/>
                <xsd:element ref="ns2:MediaServiceEventHashCode"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8600313-7276-4ca7-b5d3-7d86193ee0a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1" nillable="true" ma:taxonomy="true" ma:internalName="lcf76f155ced4ddcb4097134ff3c332f" ma:taxonomyFieldName="MediaServiceImageTags" ma:displayName="Image Tags" ma:readOnly="false" ma:fieldId="{5cf76f15-5ced-4ddc-b409-7134ff3c332f}" ma:taxonomyMulti="true" ma:sspId="71a83542-6b13-4414-947d-2211b265f7bc" ma:termSetId="09814cd3-568e-fe90-9814-8d621ff8fb84" ma:anchorId="fba54fb3-c3e1-fe81-a776-ca4b69148c4d" ma:open="true" ma:isKeyword="false">
      <xsd:complexType>
        <xsd:sequence>
          <xsd:element ref="pc:Terms" minOccurs="0" maxOccurs="1"/>
        </xsd:sequence>
      </xsd:complex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820f9cb1-409d-4c4b-8197-1d4f7dd48124" elementFormDefault="qualified">
    <xsd:import namespace="http://schemas.microsoft.com/office/2006/documentManagement/types"/>
    <xsd:import namespace="http://schemas.microsoft.com/office/infopath/2007/PartnerControls"/>
    <xsd:element name="TaxCatchAll" ma:index="12" nillable="true" ma:displayName="Taxonomy Catch All Column" ma:hidden="true" ma:list="{5e4b8413-bde8-45bb-ad7f-2c4efb398c4d}" ma:internalName="TaxCatchAll" ma:showField="CatchAllData" ma:web="820f9cb1-409d-4c4b-8197-1d4f7dd48124">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B69D980-10BF-43F2-8F41-9F5218CC07AD}">
  <ds:schemaRefs>
    <ds:schemaRef ds:uri="http://schemas.microsoft.com/office/2006/metadata/properties"/>
    <ds:schemaRef ds:uri="http://schemas.microsoft.com/office/infopath/2007/PartnerControls"/>
    <ds:schemaRef ds:uri="820f9cb1-409d-4c4b-8197-1d4f7dd48124"/>
    <ds:schemaRef ds:uri="08600313-7276-4ca7-b5d3-7d86193ee0ac"/>
  </ds:schemaRefs>
</ds:datastoreItem>
</file>

<file path=customXml/itemProps2.xml><?xml version="1.0" encoding="utf-8"?>
<ds:datastoreItem xmlns:ds="http://schemas.openxmlformats.org/officeDocument/2006/customXml" ds:itemID="{2C9829EE-E9BA-4487-9787-07D4B8A4184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8600313-7276-4ca7-b5d3-7d86193ee0ac"/>
    <ds:schemaRef ds:uri="820f9cb1-409d-4c4b-8197-1d4f7dd4812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ED348A6-F888-42FE-B8A0-507D124DDDD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15574</TotalTime>
  <Words>582</Words>
  <Application>Microsoft Office PowerPoint</Application>
  <PresentationFormat>On-screen Show (4:3)</PresentationFormat>
  <Paragraphs>69</Paragraphs>
  <Slides>12</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Courier New</vt:lpstr>
      <vt:lpstr>Office Theme</vt:lpstr>
      <vt:lpstr>CSSE 220</vt:lpstr>
      <vt:lpstr>Unit Testing</vt:lpstr>
      <vt:lpstr>Why Unit Testing?</vt:lpstr>
      <vt:lpstr>Unit Tests (as done in CSSE120)</vt:lpstr>
      <vt:lpstr>Why JUnit?</vt:lpstr>
      <vt:lpstr>What are quality unit tests?</vt:lpstr>
      <vt:lpstr>What is a poor quality test case?</vt:lpstr>
      <vt:lpstr>Unit Testing</vt:lpstr>
      <vt:lpstr>Unit Testing</vt:lpstr>
      <vt:lpstr>JUnit Test Case Dialog</vt:lpstr>
      <vt:lpstr>JUnit Test Case Dialog</vt:lpstr>
      <vt:lpstr>UnitTesting Homework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Curtis Clifton</dc:creator>
  <cp:lastModifiedBy>Yoder, Jason</cp:lastModifiedBy>
  <cp:revision>268</cp:revision>
  <cp:lastPrinted>2015-09-17T13:25:27Z</cp:lastPrinted>
  <dcterms:created xsi:type="dcterms:W3CDTF">2007-11-19T15:20:41Z</dcterms:created>
  <dcterms:modified xsi:type="dcterms:W3CDTF">2022-11-22T19:27:12Z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TC101671231033</vt:lpwstr>
  </property>
  <property fmtid="{D5CDD505-2E9C-101B-9397-08002B2CF9AE}" pid="3" name="ContentTypeId">
    <vt:lpwstr>0x0101004285D81DBE5F5A448E892B34D6B8CF20</vt:lpwstr>
  </property>
</Properties>
</file>