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8" r:id="rId6"/>
    <p:sldId id="333" r:id="rId7"/>
    <p:sldId id="334" r:id="rId8"/>
    <p:sldId id="335" r:id="rId9"/>
    <p:sldId id="318" r:id="rId10"/>
    <p:sldId id="319" r:id="rId11"/>
    <p:sldId id="320" r:id="rId12"/>
    <p:sldId id="301" r:id="rId13"/>
    <p:sldId id="362" r:id="rId14"/>
    <p:sldId id="332" r:id="rId15"/>
    <p:sldId id="364" r:id="rId1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EE1FC-0B8D-40E6-859A-AFEDA1F14614}" v="5" dt="2021-11-17T03:59:28.003"/>
    <p1510:client id="{29D5D553-C42C-4041-8BB7-F1E6BAFE8D12}" v="2" dt="2021-11-02T12:25:50.238"/>
    <p1510:client id="{3082B386-A943-42BE-8EE5-2C5B84113876}" v="1" dt="2021-11-02T12:02:33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6599"/>
  </p:normalViewPr>
  <p:slideViewPr>
    <p:cSldViewPr snapToGrid="0">
      <p:cViewPr varScale="1">
        <p:scale>
          <a:sx n="71" d="100"/>
          <a:sy n="71" d="100"/>
        </p:scale>
        <p:origin x="17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sey, Cameron" userId="S::dorseycs@rose-hulman.edu::e3fdc538-7733-41a8-91e6-3ff377dfa323" providerId="AD" clId="Web-{29D5D553-C42C-4041-8BB7-F1E6BAFE8D12}"/>
    <pc:docChg chg="modSld">
      <pc:chgData name="Dorsey, Cameron" userId="S::dorseycs@rose-hulman.edu::e3fdc538-7733-41a8-91e6-3ff377dfa323" providerId="AD" clId="Web-{29D5D553-C42C-4041-8BB7-F1E6BAFE8D12}" dt="2021-11-02T12:25:50.238" v="1"/>
      <pc:docMkLst>
        <pc:docMk/>
      </pc:docMkLst>
      <pc:sldChg chg="delSp modSp">
        <pc:chgData name="Dorsey, Cameron" userId="S::dorseycs@rose-hulman.edu::e3fdc538-7733-41a8-91e6-3ff377dfa323" providerId="AD" clId="Web-{29D5D553-C42C-4041-8BB7-F1E6BAFE8D12}" dt="2021-11-02T12:25:50.238" v="1"/>
        <pc:sldMkLst>
          <pc:docMk/>
          <pc:sldMk cId="0" sldId="278"/>
        </pc:sldMkLst>
        <pc:spChg chg="del mod">
          <ac:chgData name="Dorsey, Cameron" userId="S::dorseycs@rose-hulman.edu::e3fdc538-7733-41a8-91e6-3ff377dfa323" providerId="AD" clId="Web-{29D5D553-C42C-4041-8BB7-F1E6BAFE8D12}" dt="2021-11-02T12:25:50.238" v="1"/>
          <ac:spMkLst>
            <pc:docMk/>
            <pc:sldMk cId="0" sldId="278"/>
            <ac:spMk id="2" creationId="{18637EA3-8563-4792-A86F-A5C7A598F122}"/>
          </ac:spMkLst>
        </pc:spChg>
      </pc:sldChg>
    </pc:docChg>
  </pc:docChgLst>
  <pc:docChgLst>
    <pc:chgData name="Korinek, Adam" userId="S::korineaj@rose-hulman.edu::a98ddd77-be9c-4186-9ea9-5e52026b75b2" providerId="AD" clId="Web-{3082B386-A943-42BE-8EE5-2C5B84113876}"/>
    <pc:docChg chg="modSld">
      <pc:chgData name="Korinek, Adam" userId="S::korineaj@rose-hulman.edu::a98ddd77-be9c-4186-9ea9-5e52026b75b2" providerId="AD" clId="Web-{3082B386-A943-42BE-8EE5-2C5B84113876}" dt="2021-11-02T12:02:33.003" v="0"/>
      <pc:docMkLst>
        <pc:docMk/>
      </pc:docMkLst>
      <pc:sldChg chg="addSp">
        <pc:chgData name="Korinek, Adam" userId="S::korineaj@rose-hulman.edu::a98ddd77-be9c-4186-9ea9-5e52026b75b2" providerId="AD" clId="Web-{3082B386-A943-42BE-8EE5-2C5B84113876}" dt="2021-11-02T12:02:33.003" v="0"/>
        <pc:sldMkLst>
          <pc:docMk/>
          <pc:sldMk cId="0" sldId="278"/>
        </pc:sldMkLst>
        <pc:spChg chg="add">
          <ac:chgData name="Korinek, Adam" userId="S::korineaj@rose-hulman.edu::a98ddd77-be9c-4186-9ea9-5e52026b75b2" providerId="AD" clId="Web-{3082B386-A943-42BE-8EE5-2C5B84113876}" dt="2021-11-02T12:02:33.003" v="0"/>
          <ac:spMkLst>
            <pc:docMk/>
            <pc:sldMk cId="0" sldId="278"/>
            <ac:spMk id="2" creationId="{18637EA3-8563-4792-A86F-A5C7A598F122}"/>
          </ac:spMkLst>
        </pc:spChg>
      </pc:sldChg>
    </pc:docChg>
  </pc:docChgLst>
  <pc:docChgLst>
    <pc:chgData name="Hennarty, Scott" userId="S::hennarsp@rose-hulman.edu::a365ec00-508c-495a-ae9c-ff7392d7b284" providerId="AD" clId="Web-{0D3EE1FC-0B8D-40E6-859A-AFEDA1F14614}"/>
    <pc:docChg chg="modSld">
      <pc:chgData name="Hennarty, Scott" userId="S::hennarsp@rose-hulman.edu::a365ec00-508c-495a-ae9c-ff7392d7b284" providerId="AD" clId="Web-{0D3EE1FC-0B8D-40E6-859A-AFEDA1F14614}" dt="2021-11-17T03:59:28.003" v="4" actId="14100"/>
      <pc:docMkLst>
        <pc:docMk/>
      </pc:docMkLst>
      <pc:sldChg chg="modSp">
        <pc:chgData name="Hennarty, Scott" userId="S::hennarsp@rose-hulman.edu::a365ec00-508c-495a-ae9c-ff7392d7b284" providerId="AD" clId="Web-{0D3EE1FC-0B8D-40E6-859A-AFEDA1F14614}" dt="2021-11-17T03:59:28.003" v="4" actId="14100"/>
        <pc:sldMkLst>
          <pc:docMk/>
          <pc:sldMk cId="3025574630" sldId="320"/>
        </pc:sldMkLst>
        <pc:spChg chg="mod">
          <ac:chgData name="Hennarty, Scott" userId="S::hennarsp@rose-hulman.edu::a365ec00-508c-495a-ae9c-ff7392d7b284" providerId="AD" clId="Web-{0D3EE1FC-0B8D-40E6-859A-AFEDA1F14614}" dt="2021-11-17T03:59:28.003" v="4" actId="14100"/>
          <ac:spMkLst>
            <pc:docMk/>
            <pc:sldMk cId="3025574630" sldId="3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Doing everything in </a:t>
            </a:r>
            <a:r>
              <a:rPr lang="en-US" err="1"/>
              <a:t>LinkedListSimple</a:t>
            </a:r>
            <a:r>
              <a:rPr lang="en-US"/>
              <a:t> today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Big-Oh of each?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 – except for remove 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care about which part of the expression grows the fastest as n,</a:t>
            </a:r>
            <a:r>
              <a:rPr lang="en-US" baseline="0"/>
              <a:t> the input size, grows.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Examples: employee list, music play list</a:t>
            </a:r>
          </a:p>
          <a:p>
            <a:r>
              <a:rPr lang="en-US"/>
              <a:t>Sketch a linked list on the board</a:t>
            </a:r>
            <a:r>
              <a:rPr lang="en-US" baseline="0"/>
              <a:t> for “two more weeks” (quiz #3)</a:t>
            </a:r>
            <a:endParaRPr lang="en-US"/>
          </a:p>
          <a:p>
            <a:endParaRPr lang="en-US"/>
          </a:p>
          <a:p>
            <a:r>
              <a:rPr lang="en-US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google.com/document/d/1clux-u0PxHU62nhjKWmv0MQc3uhcdZTODo3FRUD1ptU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Big-O and </a:t>
            </a:r>
            <a:r>
              <a:rPr lang="en-US" sz="2500"/>
              <a:t>Data Structures</a:t>
            </a: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7D42F-EA67-D94A-ACF5-FDFC294BA634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6D3A8-96ED-7423-8309-0245DBB737C2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9183D-B9DF-5237-91A4-D7F622291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Lucida Sans Typewriter" pitchFamily="49" charset="0"/>
              </a:rPr>
              <a:t>Big-O LinkedList&lt;E&gt;</a:t>
            </a:r>
            <a:r>
              <a:rPr lang="en-US" dirty="0"/>
              <a:t> Methods?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1684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E398C1E-07A8-AF43-FBA9-9D5691F0B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335159"/>
            <a:ext cx="7391399" cy="3472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A88DE-C271-0B69-4EAA-E29A4B89C1CE}"/>
              </a:ext>
            </a:extLst>
          </p:cNvPr>
          <p:cNvSpPr txBox="1"/>
          <p:nvPr/>
        </p:nvSpPr>
        <p:spPr>
          <a:xfrm>
            <a:off x="304800" y="5488434"/>
            <a:ext cx="2286000" cy="646331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HWSinglyLinkedList</a:t>
            </a:r>
            <a:endParaRPr lang="en-US" dirty="0"/>
          </a:p>
          <a:p>
            <a:r>
              <a:rPr lang="en-US" dirty="0"/>
              <a:t>LL adds this!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8CD262-458F-B2A2-FE1F-79E7B230021F}"/>
              </a:ext>
            </a:extLst>
          </p:cNvPr>
          <p:cNvCxnSpPr>
            <a:cxnSpLocks/>
          </p:cNvCxnSpPr>
          <p:nvPr/>
        </p:nvCxnSpPr>
        <p:spPr>
          <a:xfrm flipV="1">
            <a:off x="1460500" y="4684986"/>
            <a:ext cx="584200" cy="840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you remaining class time to work on it</a:t>
            </a:r>
          </a:p>
          <a:p>
            <a:pPr lvl="1"/>
            <a:r>
              <a:rPr lang="en-US" dirty="0"/>
              <a:t>If you complete it, work on the project!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A5D25-7A76-2B60-9201-E8FAE446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4809"/>
            <a:ext cx="9144000" cy="14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31E5-6B40-B7E3-1155-9F3DEA6A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https://docs.google.com/document/d/1clux-u0PxHU62nhjKWmv0MQc3uhcdZTODo3FRUD1ptU/edit?usp=sharing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89113-B8BE-AC05-B787-5A8BCDD6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903" y="1417638"/>
            <a:ext cx="9144000" cy="47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57200" y="1240972"/>
            <a:ext cx="8229600" cy="4885192"/>
          </a:xfrm>
        </p:spPr>
        <p:txBody>
          <a:bodyPr>
            <a:normAutofit/>
          </a:bodyPr>
          <a:lstStyle/>
          <a:p>
            <a:r>
              <a:rPr lang="en-US" dirty="0"/>
              <a:t>We need efficient ways to store data </a:t>
            </a:r>
            <a:r>
              <a:rPr lang="en-US" b="1" dirty="0"/>
              <a:t>based on how we’ll use it</a:t>
            </a:r>
          </a:p>
          <a:p>
            <a:r>
              <a:rPr lang="en-US" dirty="0"/>
              <a:t>"How we'll use it" = algorithms used to access/update data stored in the data structure</a:t>
            </a:r>
          </a:p>
          <a:p>
            <a:endParaRPr lang="en-US" dirty="0"/>
          </a:p>
          <a:p>
            <a:r>
              <a:rPr lang="en-US" dirty="0"/>
              <a:t>The main theme for the rest of the course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944241-5A1E-8E1F-B95F-85C36B14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55" y="2100944"/>
            <a:ext cx="5334000" cy="4546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addition </a:t>
            </a:r>
            <a:r>
              <a:rPr lang="en-US" b="1" dirty="0"/>
              <a:t>to end of list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801F98-9AB0-CA48-86A9-2B6F511A3F82}"/>
              </a:ext>
            </a:extLst>
          </p:cNvPr>
          <p:cNvSpPr/>
          <p:nvPr/>
        </p:nvSpPr>
        <p:spPr>
          <a:xfrm>
            <a:off x="5516217" y="1600200"/>
            <a:ext cx="2915790" cy="4104861"/>
          </a:xfrm>
          <a:custGeom>
            <a:avLst/>
            <a:gdLst>
              <a:gd name="connsiteX0" fmla="*/ 2266122 w 2915790"/>
              <a:gd name="connsiteY0" fmla="*/ 0 h 4104861"/>
              <a:gd name="connsiteX1" fmla="*/ 2773018 w 2915790"/>
              <a:gd name="connsiteY1" fmla="*/ 2763078 h 4104861"/>
              <a:gd name="connsiteX2" fmla="*/ 0 w 2915790"/>
              <a:gd name="connsiteY2" fmla="*/ 4104861 h 410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790" h="4104861">
                <a:moveTo>
                  <a:pt x="2266122" y="0"/>
                </a:moveTo>
                <a:cubicBezTo>
                  <a:pt x="2708413" y="1039467"/>
                  <a:pt x="3150705" y="2078935"/>
                  <a:pt x="2773018" y="2763078"/>
                </a:cubicBezTo>
                <a:cubicBezTo>
                  <a:pt x="2395331" y="3447221"/>
                  <a:pt x="1197665" y="3776041"/>
                  <a:pt x="0" y="410486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access to any existing position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C82C5D-D934-754F-BC72-F68CA9C4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8" y="2279586"/>
            <a:ext cx="6817691" cy="3877153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BC15A584-A2CF-6543-9B04-88A074B507DD}"/>
              </a:ext>
            </a:extLst>
          </p:cNvPr>
          <p:cNvSpPr/>
          <p:nvPr/>
        </p:nvSpPr>
        <p:spPr>
          <a:xfrm>
            <a:off x="6291470" y="1425450"/>
            <a:ext cx="2248433" cy="3504359"/>
          </a:xfrm>
          <a:custGeom>
            <a:avLst/>
            <a:gdLst>
              <a:gd name="connsiteX0" fmla="*/ 1500808 w 2248433"/>
              <a:gd name="connsiteY0" fmla="*/ 174750 h 3504359"/>
              <a:gd name="connsiteX1" fmla="*/ 2236304 w 2248433"/>
              <a:gd name="connsiteY1" fmla="*/ 254263 h 3504359"/>
              <a:gd name="connsiteX2" fmla="*/ 1808921 w 2248433"/>
              <a:gd name="connsiteY2" fmla="*/ 2609837 h 3504359"/>
              <a:gd name="connsiteX3" fmla="*/ 0 w 2248433"/>
              <a:gd name="connsiteY3" fmla="*/ 3504359 h 350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433" h="3504359">
                <a:moveTo>
                  <a:pt x="1500808" y="174750"/>
                </a:moveTo>
                <a:cubicBezTo>
                  <a:pt x="1842880" y="11582"/>
                  <a:pt x="2184952" y="-151585"/>
                  <a:pt x="2236304" y="254263"/>
                </a:cubicBezTo>
                <a:cubicBezTo>
                  <a:pt x="2287656" y="660111"/>
                  <a:pt x="2181638" y="2068154"/>
                  <a:pt x="1808921" y="2609837"/>
                </a:cubicBezTo>
                <a:cubicBezTo>
                  <a:pt x="1436204" y="3151520"/>
                  <a:pt x="718102" y="3327939"/>
                  <a:pt x="0" y="350435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Slow inserts to and deletes from middle of list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2F697-E7CE-AA12-D5EF-77FC3FE8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83405"/>
            <a:ext cx="7772400" cy="41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Describes the limiting behavior </a:t>
            </a:r>
          </a:p>
          <a:p>
            <a:pPr lvl="1"/>
            <a:r>
              <a:rPr lang="en-US"/>
              <a:t>How slow it can possibly run?</a:t>
            </a:r>
          </a:p>
          <a:p>
            <a:pPr lvl="1"/>
            <a:r>
              <a:rPr lang="en-US"/>
              <a:t>Describes the </a:t>
            </a:r>
            <a:r>
              <a:rPr lang="en-US" u="sng"/>
              <a:t>worst case</a:t>
            </a:r>
          </a:p>
          <a:p>
            <a:r>
              <a:rPr lang="en-US"/>
              <a:t>Used for Classifying Algorithm Efficiency</a:t>
            </a:r>
          </a:p>
          <a:p>
            <a:r>
              <a:rPr lang="en-US"/>
              <a:t>“O” for “Order”</a:t>
            </a:r>
          </a:p>
          <a:p>
            <a:pPr lvl="1"/>
            <a:r>
              <a:rPr lang="en-US"/>
              <a:t>O(n) </a:t>
            </a:r>
            <a:r>
              <a:rPr lang="en-US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291"/>
          </a:xfrm>
        </p:spPr>
        <p:txBody>
          <a:bodyPr/>
          <a:lstStyle/>
          <a:p>
            <a:r>
              <a:rPr lang="en-US" dirty="0"/>
              <a:t>Don’t Care About Constant Coefficients</a:t>
            </a:r>
          </a:p>
          <a:p>
            <a:pPr lvl="1"/>
            <a:r>
              <a:rPr lang="en-US" dirty="0"/>
              <a:t>O(2n + 7)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Note: f(n) = 2n + 7 = 2n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0</a:t>
            </a:r>
          </a:p>
          <a:p>
            <a:r>
              <a:rPr lang="en-US" dirty="0">
                <a:sym typeface="Wingdings" panose="05000000000000000000" pitchFamily="2" charset="2"/>
              </a:rPr>
              <a:t>Don’t Care About Lower Order Terms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O(6n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 O(n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grows asymptotically no faster than 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en-US" dirty="0"/>
              <a:t>If constant value, we say O(1)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“Order 1”</a:t>
            </a:r>
          </a:p>
          <a:p>
            <a:pPr lvl="1"/>
            <a:r>
              <a:rPr lang="en-US" dirty="0"/>
              <a:t>O(48)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16377"/>
            <a:ext cx="8607667" cy="1485899"/>
          </a:xfrm>
        </p:spPr>
        <p:txBody>
          <a:bodyPr/>
          <a:lstStyle/>
          <a:p>
            <a:r>
              <a:rPr lang="en-US" err="1"/>
              <a:t>ArrayList</a:t>
            </a:r>
            <a:r>
              <a:rPr lang="en-US"/>
              <a:t> Performance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Fast addition to </a:t>
            </a:r>
            <a:r>
              <a:rPr lang="en-US" b="1" dirty="0"/>
              <a:t>end of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 access to any existing position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  <a:r>
              <a:rPr lang="en-US" dirty="0"/>
              <a:t> (like array) </a:t>
            </a:r>
          </a:p>
          <a:p>
            <a:pPr lvl="1"/>
            <a:r>
              <a:rPr lang="en-US" dirty="0"/>
              <a:t>Keep 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</a:p>
          <a:p>
            <a:pPr lvl="2"/>
            <a:r>
              <a:rPr lang="en-US" dirty="0"/>
              <a:t>Fast access includes items in capacity not yet filled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</a:p>
          <a:p>
            <a:pPr lvl="1"/>
            <a:r>
              <a:rPr lang="en-US" dirty="0"/>
              <a:t>Capacity management is best left for CSSE230</a:t>
            </a:r>
          </a:p>
          <a:p>
            <a:r>
              <a:rPr lang="en-US" dirty="0"/>
              <a:t>Slow inserts to and deletes from middle of list</a:t>
            </a:r>
          </a:p>
          <a:p>
            <a:pPr lvl="1"/>
            <a:r>
              <a:rPr lang="en-US" dirty="0"/>
              <a:t>Can get to insert/delete location quickly</a:t>
            </a:r>
          </a:p>
          <a:p>
            <a:pPr lvl="1"/>
            <a:r>
              <a:rPr lang="en-US" dirty="0"/>
              <a:t>For insert, shift all items right to accommodate -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 dirty="0"/>
              <a:t>For delete, shift all items left to fill gap –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02557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List Data Structure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to add/remove data from a list frequently?</a:t>
            </a:r>
          </a:p>
          <a:p>
            <a:r>
              <a:rPr lang="en-US" dirty="0" err="1">
                <a:latin typeface="Lucida Sans Typewriter" charset="0"/>
              </a:rPr>
              <a:t>LinkedLists</a:t>
            </a:r>
            <a:r>
              <a:rPr lang="en-US" dirty="0"/>
              <a:t> support this:</a:t>
            </a:r>
          </a:p>
          <a:p>
            <a:pPr lvl="1"/>
            <a:r>
              <a:rPr lang="en-US" dirty="0"/>
              <a:t>Fast insertion and removal of elements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Once we know where they go</a:t>
            </a:r>
          </a:p>
          <a:p>
            <a:pPr lvl="1"/>
            <a:r>
              <a:rPr lang="en-US" dirty="0"/>
              <a:t>Slow access to arbitrary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Verdana" charset="0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null</a:t>
              </a:r>
              <a:endParaRPr 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Insertion, per Wikipedia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8DCB3DE-F7C6-4785-A90F-6E90B1E66F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660FB9-6ABA-42D4-BFF1-B348CA6E0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75956-5F37-4DA5-A33F-2343D2D10E6D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709</Words>
  <Application>Microsoft Office PowerPoint</Application>
  <PresentationFormat>On-screen Show (4:3)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Lucida Sans Typewriter</vt:lpstr>
      <vt:lpstr>Verdana</vt:lpstr>
      <vt:lpstr>Office Theme</vt:lpstr>
      <vt:lpstr>CSSE 220</vt:lpstr>
      <vt:lpstr>Data Structures</vt:lpstr>
      <vt:lpstr>ArrayList Data Structure in Java</vt:lpstr>
      <vt:lpstr>ArrayList Data Structure in Java</vt:lpstr>
      <vt:lpstr>ArrayList Data Structure in Java</vt:lpstr>
      <vt:lpstr>Big-O Notation</vt:lpstr>
      <vt:lpstr>Big-O Notation (continued)</vt:lpstr>
      <vt:lpstr>ArrayList Performance (Revisited)</vt:lpstr>
      <vt:lpstr>Another List Data Structure</vt:lpstr>
      <vt:lpstr>Big-O LinkedList&lt;E&gt; Methods?</vt:lpstr>
      <vt:lpstr>Homework</vt:lpstr>
      <vt:lpstr>https://docs.google.com/document/d/1clux-u0PxHU62nhjKWmv0MQc3uhcdZTODo3FRUD1ptU/edit?usp=sharing 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20</cp:revision>
  <cp:lastPrinted>2015-10-26T12:57:27Z</cp:lastPrinted>
  <dcterms:created xsi:type="dcterms:W3CDTF">2007-11-19T15:20:41Z</dcterms:created>
  <dcterms:modified xsi:type="dcterms:W3CDTF">2022-11-22T20:24:28Z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</Properties>
</file>