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335" r:id="rId6"/>
    <p:sldId id="336" r:id="rId7"/>
    <p:sldId id="341" r:id="rId8"/>
    <p:sldId id="309" r:id="rId9"/>
    <p:sldId id="308" r:id="rId10"/>
    <p:sldId id="337" r:id="rId11"/>
    <p:sldId id="338" r:id="rId12"/>
    <p:sldId id="261" r:id="rId13"/>
    <p:sldId id="339" r:id="rId14"/>
    <p:sldId id="262" r:id="rId15"/>
    <p:sldId id="306" r:id="rId16"/>
    <p:sldId id="307" r:id="rId17"/>
    <p:sldId id="30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AECF2-8255-A746-948C-FC0A83EA8BEE}" v="1" dt="2022-03-14T03:48:20.5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88163"/>
  </p:normalViewPr>
  <p:slideViewPr>
    <p:cSldViewPr snapToGrid="0" snapToObjects="1">
      <p:cViewPr varScale="1">
        <p:scale>
          <a:sx n="118" d="100"/>
          <a:sy n="118" d="100"/>
        </p:scale>
        <p:origin x="224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ED5AECF2-8255-A746-948C-FC0A83EA8BEE}"/>
    <pc:docChg chg="addSld modSld">
      <pc:chgData name="Hollingsworth, Joseph" userId="6338ef61-550f-4a52-a8a3-bd9025908f10" providerId="ADAL" clId="{ED5AECF2-8255-A746-948C-FC0A83EA8BEE}" dt="2022-03-14T03:48:20.524" v="0"/>
      <pc:docMkLst>
        <pc:docMk/>
      </pc:docMkLst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262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8"/>
        </pc:sldMkLst>
      </pc:sldChg>
      <pc:sldChg chg="add">
        <pc:chgData name="Hollingsworth, Joseph" userId="6338ef61-550f-4a52-a8a3-bd9025908f10" providerId="ADAL" clId="{ED5AECF2-8255-A746-948C-FC0A83EA8BEE}" dt="2022-03-14T03:48:20.524" v="0"/>
        <pc:sldMkLst>
          <pc:docMk/>
          <pc:sldMk cId="0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86005-8F80-1A49-87D1-22EBFA47E352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CF600-4147-7540-9DE4-6C8272E0E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add93c9831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add93c9831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</a:rPr>
              <a:t>What ideas do you have? Type them into the chat!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787571e53b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787571e53b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 spend time on this if you want to show the </a:t>
            </a:r>
            <a:r>
              <a:rPr lang="en-US" dirty="0" err="1"/>
              <a:t>DebugMeTest</a:t>
            </a:r>
            <a:r>
              <a:rPr lang="en-US" dirty="0"/>
              <a:t> examples,</a:t>
            </a:r>
            <a:r>
              <a:rPr lang="en-US" baseline="0" dirty="0"/>
              <a:t> in particular the final test which you can use to demonstrate this approach.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082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358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ends up showing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5CF600-4147-7540-9DE4-6C8272E0ED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2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87571e53b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87571e53b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486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416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921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87571e53b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87571e53b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220 memes via email this week and maybe I’ll add it to the slide deck next week...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87571e53b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87571e53b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82" name="Shape 18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[Demonstrate the techniques in Eclipse by solving a problem or two from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together, give them time to answer the quiz question, then have them complete </a:t>
            </a:r>
            <a:r>
              <a:rPr lang="en-US" sz="1200" dirty="0" err="1">
                <a:latin typeface="+mn-lt"/>
                <a:ea typeface="Calibri"/>
                <a:cs typeface="Calibri"/>
                <a:sym typeface="Calibri"/>
              </a:rPr>
              <a:t>DebugMeTest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.]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[You can also point them to </a:t>
            </a: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WhackABug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to get more practice when running a Java Application instead of JUnit)]</a:t>
            </a:r>
            <a:endParaRPr lang="en-US" sz="1200" dirty="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200" dirty="0" err="1">
                <a:latin typeface="Calibri"/>
                <a:ea typeface="Calibri"/>
                <a:cs typeface="Calibri"/>
                <a:sym typeface="Calibri"/>
              </a:rPr>
              <a:t>DebugMeTest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make sure to demo: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lang="en-US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uppercaseIfExclaimation</a:t>
            </a:r>
            <a:r>
              <a: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which ends up showing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the </a:t>
            </a:r>
            <a:r>
              <a:rPr lang="en-US" sz="1800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gotcha</a:t>
            </a:r>
            <a:r>
              <a:rPr lang="en-US" sz="18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“string are immutable” in two slides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85581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87571e53b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87571e53b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840629"/>
                </a:solidFill>
              </a:rPr>
              <a:t>CAREFUL- if you do not stop the running debugger, you can have multiple instances running and the debugger variables you see might be from a different running </a:t>
            </a:r>
            <a:endParaRPr sz="1800">
              <a:solidFill>
                <a:srgbClr val="840629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81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78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6787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8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23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8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2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32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49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7E745-2C70-2943-8487-A8F6E88ADF5E}" type="datetimeFigureOut">
              <a:rPr lang="en-US" smtClean="0"/>
              <a:t>11/22/2022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CDD0D-FB12-FE4B-87F9-1BD2B023F2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gi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finite_monkey_theore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Miscellaneous – Debugging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Debugger &amp; JUnit Tests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934B81-F8A8-773E-D5FA-B05995AF6537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PracticeObjectIntroAndMiscSolution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185710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/>
        </p:nvSpPr>
        <p:spPr>
          <a:xfrm>
            <a:off x="473840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Into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38" name="Google Shape;138;p27"/>
          <p:cNvSpPr txBox="1"/>
          <p:nvPr/>
        </p:nvSpPr>
        <p:spPr>
          <a:xfrm>
            <a:off x="189650" y="4165575"/>
            <a:ext cx="1384500" cy="1513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Resume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(until next break point or complete)</a:t>
            </a:r>
            <a:endParaRPr sz="1600"/>
          </a:p>
        </p:txBody>
      </p:sp>
      <p:sp>
        <p:nvSpPr>
          <p:cNvPr id="139" name="Google Shape;139;p27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Debugger Controls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40" name="Google Shape;14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064" y="1924439"/>
            <a:ext cx="5436825" cy="99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7"/>
          <p:cNvSpPr txBox="1"/>
          <p:nvPr/>
        </p:nvSpPr>
        <p:spPr>
          <a:xfrm>
            <a:off x="1709475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Suspend</a:t>
            </a:r>
            <a:endParaRPr sz="1600"/>
          </a:p>
        </p:txBody>
      </p:sp>
      <p:sp>
        <p:nvSpPr>
          <p:cNvPr id="142" name="Google Shape;142;p27"/>
          <p:cNvSpPr txBox="1"/>
          <p:nvPr/>
        </p:nvSpPr>
        <p:spPr>
          <a:xfrm>
            <a:off x="3111100" y="4165575"/>
            <a:ext cx="1158000" cy="534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Terminate</a:t>
            </a:r>
            <a:endParaRPr sz="1600"/>
          </a:p>
        </p:txBody>
      </p:sp>
      <p:sp>
        <p:nvSpPr>
          <p:cNvPr id="143" name="Google Shape;143;p27"/>
          <p:cNvSpPr txBox="1"/>
          <p:nvPr/>
        </p:nvSpPr>
        <p:spPr>
          <a:xfrm>
            <a:off x="5996650" y="3985575"/>
            <a:ext cx="1158000" cy="7788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Over</a:t>
            </a:r>
            <a:endParaRPr sz="160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method</a:t>
            </a:r>
            <a:endParaRPr sz="1600"/>
          </a:p>
        </p:txBody>
      </p:sp>
      <p:sp>
        <p:nvSpPr>
          <p:cNvPr id="144" name="Google Shape;144;p27"/>
          <p:cNvSpPr txBox="1"/>
          <p:nvPr/>
        </p:nvSpPr>
        <p:spPr>
          <a:xfrm>
            <a:off x="7332350" y="4024275"/>
            <a:ext cx="1347300" cy="8706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Step Return (Out)</a:t>
            </a:r>
            <a:endParaRPr sz="1600"/>
          </a:p>
        </p:txBody>
      </p:sp>
      <p:cxnSp>
        <p:nvCxnSpPr>
          <p:cNvPr id="145" name="Google Shape;145;p27"/>
          <p:cNvCxnSpPr/>
          <p:nvPr/>
        </p:nvCxnSpPr>
        <p:spPr>
          <a:xfrm rot="10800000" flipH="1">
            <a:off x="835875" y="2850375"/>
            <a:ext cx="1080000" cy="1315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27"/>
          <p:cNvCxnSpPr>
            <a:stCxn id="142" idx="0"/>
          </p:cNvCxnSpPr>
          <p:nvPr/>
        </p:nvCxnSpPr>
        <p:spPr>
          <a:xfrm rot="10800000">
            <a:off x="3639100" y="2721675"/>
            <a:ext cx="51000" cy="144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27"/>
          <p:cNvCxnSpPr>
            <a:stCxn id="141" idx="0"/>
          </p:cNvCxnSpPr>
          <p:nvPr/>
        </p:nvCxnSpPr>
        <p:spPr>
          <a:xfrm rot="10800000" flipH="1">
            <a:off x="2288475" y="2824575"/>
            <a:ext cx="579000" cy="13410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8" name="Google Shape;148;p27"/>
          <p:cNvCxnSpPr>
            <a:stCxn id="137" idx="0"/>
          </p:cNvCxnSpPr>
          <p:nvPr/>
        </p:nvCxnSpPr>
        <p:spPr>
          <a:xfrm rot="10800000">
            <a:off x="5027900" y="2811675"/>
            <a:ext cx="289500" cy="117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9" name="Google Shape;149;p27"/>
          <p:cNvCxnSpPr>
            <a:stCxn id="143" idx="0"/>
          </p:cNvCxnSpPr>
          <p:nvPr/>
        </p:nvCxnSpPr>
        <p:spPr>
          <a:xfrm rot="10800000">
            <a:off x="5767450" y="2666175"/>
            <a:ext cx="808200" cy="1319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7"/>
          <p:cNvCxnSpPr>
            <a:stCxn id="144" idx="0"/>
          </p:cNvCxnSpPr>
          <p:nvPr/>
        </p:nvCxnSpPr>
        <p:spPr>
          <a:xfrm rot="10800000">
            <a:off x="6621500" y="2740575"/>
            <a:ext cx="1384500" cy="12837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650" y="1873100"/>
            <a:ext cx="3088000" cy="147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6"/>
          <p:cNvCxnSpPr>
            <a:stCxn id="126" idx="0"/>
          </p:cNvCxnSpPr>
          <p:nvPr/>
        </p:nvCxnSpPr>
        <p:spPr>
          <a:xfrm rot="10800000">
            <a:off x="6082100" y="2670450"/>
            <a:ext cx="1337400" cy="15264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6" name="Google Shape;126;p26"/>
          <p:cNvSpPr txBox="1"/>
          <p:nvPr/>
        </p:nvSpPr>
        <p:spPr>
          <a:xfrm>
            <a:off x="6249350" y="4196850"/>
            <a:ext cx="2340300" cy="7332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Indicates that the program is still running</a:t>
            </a:r>
            <a:endParaRPr sz="1600"/>
          </a:p>
        </p:txBody>
      </p:sp>
      <p:sp>
        <p:nvSpPr>
          <p:cNvPr id="127" name="Google Shape;127;p26"/>
          <p:cNvSpPr txBox="1"/>
          <p:nvPr/>
        </p:nvSpPr>
        <p:spPr>
          <a:xfrm>
            <a:off x="320725" y="3756000"/>
            <a:ext cx="2803200" cy="16149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1600"/>
              <a:t>Even after you click the red STOP SQUARE, if you ran it multiple times before, you have to repeatedly clear it (or restart Eclipse)</a:t>
            </a:r>
            <a:endParaRPr sz="1600"/>
          </a:p>
        </p:txBody>
      </p:sp>
      <p:pic>
        <p:nvPicPr>
          <p:cNvPr id="128" name="Google Shape;12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301" y="1975950"/>
            <a:ext cx="3988125" cy="8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5588" y="4196850"/>
            <a:ext cx="1562100" cy="15240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30" name="Google Shape;130;p26"/>
          <p:cNvCxnSpPr/>
          <p:nvPr/>
        </p:nvCxnSpPr>
        <p:spPr>
          <a:xfrm rot="10800000" flipH="1">
            <a:off x="1183000" y="2580125"/>
            <a:ext cx="38700" cy="11832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26"/>
          <p:cNvCxnSpPr>
            <a:endCxn id="129" idx="1"/>
          </p:cNvCxnSpPr>
          <p:nvPr/>
        </p:nvCxnSpPr>
        <p:spPr>
          <a:xfrm>
            <a:off x="2918888" y="4804950"/>
            <a:ext cx="986700" cy="153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2" name="Google Shape;132;p26"/>
          <p:cNvSpPr txBox="1">
            <a:spLocks noGrp="1"/>
          </p:cNvSpPr>
          <p:nvPr>
            <p:ph type="title"/>
          </p:nvPr>
        </p:nvSpPr>
        <p:spPr>
          <a:xfrm>
            <a:off x="141350" y="919625"/>
            <a:ext cx="89286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ALWAYS (1) </a:t>
            </a:r>
            <a:r>
              <a:rPr lang="en" sz="2400" u="sng">
                <a:solidFill>
                  <a:srgbClr val="840629"/>
                </a:solidFill>
              </a:rPr>
              <a:t>stop</a:t>
            </a:r>
            <a:r>
              <a:rPr lang="en" sz="2400">
                <a:solidFill>
                  <a:srgbClr val="840629"/>
                </a:solidFill>
              </a:rPr>
              <a:t> the debugger AND (2) </a:t>
            </a:r>
            <a:r>
              <a:rPr lang="en" sz="2400" u="sng">
                <a:solidFill>
                  <a:srgbClr val="840629"/>
                </a:solidFill>
              </a:rPr>
              <a:t>clear</a:t>
            </a:r>
            <a:r>
              <a:rPr lang="en" sz="2400">
                <a:solidFill>
                  <a:srgbClr val="840629"/>
                </a:solidFill>
              </a:rPr>
              <a:t> it when done!</a:t>
            </a:r>
            <a:endParaRPr sz="2400">
              <a:solidFill>
                <a:srgbClr val="84062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Breakpoint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9786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Very useful when an exception is happening but you don’t know where or why</a:t>
            </a:r>
          </a:p>
          <a:p>
            <a:r>
              <a:rPr lang="en-US" dirty="0"/>
              <a:t>Exception Tab</a:t>
            </a:r>
          </a:p>
          <a:p>
            <a:r>
              <a:rPr lang="en-US" dirty="0"/>
              <a:t>Exclamation point button</a:t>
            </a:r>
          </a:p>
          <a:p>
            <a:r>
              <a:rPr lang="en-US" dirty="0"/>
              <a:t>Find the exception type you want</a:t>
            </a:r>
          </a:p>
          <a:p>
            <a:r>
              <a:rPr lang="en-US" dirty="0"/>
              <a:t>Add a breakpoint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39740"/>
          <a:stretch/>
        </p:blipFill>
        <p:spPr>
          <a:xfrm>
            <a:off x="176869" y="4599549"/>
            <a:ext cx="8509931" cy="221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1770"/>
          </a:xfrm>
        </p:spPr>
        <p:txBody>
          <a:bodyPr/>
          <a:lstStyle/>
          <a:p>
            <a:r>
              <a:rPr lang="en-US" dirty="0"/>
              <a:t>Interpreting a JUnit Test Failure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E5397F3-8D2F-904C-8EC3-781843287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7807" y="868495"/>
            <a:ext cx="8435568" cy="5989505"/>
          </a:xfrm>
        </p:spPr>
      </p:pic>
    </p:spTree>
    <p:extLst>
      <p:ext uri="{BB962C8B-B14F-4D97-AF65-F5344CB8AC3E}">
        <p14:creationId xmlns:p14="http://schemas.microsoft.com/office/powerpoint/2010/main" val="140478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</a:t>
            </a:r>
            <a:r>
              <a:rPr lang="en-US" dirty="0" err="1"/>
              <a:t>gotcha</a:t>
            </a:r>
            <a:r>
              <a:rPr lang="en-US" dirty="0"/>
              <a:t>: Strings in java are immutable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78042" cy="4525963"/>
          </a:xfrm>
        </p:spPr>
        <p:txBody>
          <a:bodyPr/>
          <a:lstStyle/>
          <a:p>
            <a:r>
              <a:rPr lang="en-US" dirty="0"/>
              <a:t>No method on the string class will modify the content of a String variable</a:t>
            </a:r>
          </a:p>
          <a:p>
            <a:r>
              <a:rPr lang="en-US" dirty="0"/>
              <a:t>All methods instead </a:t>
            </a:r>
            <a:r>
              <a:rPr lang="en-US" i="1" dirty="0"/>
              <a:t>return</a:t>
            </a:r>
            <a:r>
              <a:rPr lang="en-US" dirty="0"/>
              <a:t> a reference to a new String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newSentence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sentence.toUpperCase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20567E-A284-DA45-84C8-2E97F57399C5}"/>
              </a:ext>
            </a:extLst>
          </p:cNvPr>
          <p:cNvSpPr txBox="1"/>
          <p:nvPr/>
        </p:nvSpPr>
        <p:spPr>
          <a:xfrm>
            <a:off x="3574473" y="4690753"/>
            <a:ext cx="43582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Declare a new String variable</a:t>
            </a:r>
          </a:p>
          <a:p>
            <a:r>
              <a:rPr lang="en-US" dirty="0"/>
              <a:t>Have new variable </a:t>
            </a:r>
            <a:r>
              <a:rPr lang="en-US" i="1" dirty="0"/>
              <a:t>catch</a:t>
            </a:r>
            <a:r>
              <a:rPr lang="en-US" dirty="0"/>
              <a:t> the returned String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B56161-2CD4-2749-A29F-5B591F4B79E2}"/>
              </a:ext>
            </a:extLst>
          </p:cNvPr>
          <p:cNvSpPr/>
          <p:nvPr/>
        </p:nvSpPr>
        <p:spPr>
          <a:xfrm>
            <a:off x="2600696" y="4322618"/>
            <a:ext cx="938150" cy="785672"/>
          </a:xfrm>
          <a:custGeom>
            <a:avLst/>
            <a:gdLst>
              <a:gd name="connsiteX0" fmla="*/ 938150 w 938150"/>
              <a:gd name="connsiteY0" fmla="*/ 748146 h 785672"/>
              <a:gd name="connsiteX1" fmla="*/ 308758 w 938150"/>
              <a:gd name="connsiteY1" fmla="*/ 700644 h 785672"/>
              <a:gd name="connsiteX2" fmla="*/ 0 w 938150"/>
              <a:gd name="connsiteY2" fmla="*/ 0 h 785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150" h="785672">
                <a:moveTo>
                  <a:pt x="938150" y="748146"/>
                </a:moveTo>
                <a:cubicBezTo>
                  <a:pt x="701633" y="786740"/>
                  <a:pt x="465116" y="825335"/>
                  <a:pt x="308758" y="700644"/>
                </a:cubicBezTo>
                <a:cubicBezTo>
                  <a:pt x="152400" y="575953"/>
                  <a:pt x="76200" y="287976"/>
                  <a:pt x="0" y="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73643A2-C2F9-0341-A5FB-FC645440D0B8}"/>
              </a:ext>
            </a:extLst>
          </p:cNvPr>
          <p:cNvSpPr/>
          <p:nvPr/>
        </p:nvSpPr>
        <p:spPr>
          <a:xfrm>
            <a:off x="3538847" y="4702629"/>
            <a:ext cx="4239491" cy="60564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5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32657" y="817200"/>
            <a:ext cx="88029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400" dirty="0"/>
              <a:t>When you run your code, and you do not pass all the tests...</a:t>
            </a: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lang="en" sz="2400" dirty="0"/>
              <a:t>What can you do?</a:t>
            </a:r>
            <a:endParaRPr sz="2400" dirty="0"/>
          </a:p>
          <a:p>
            <a:pPr indent="-361950">
              <a:buSzPts val="2100"/>
            </a:pPr>
            <a:r>
              <a:rPr lang="en" sz="2400" dirty="0"/>
              <a:t>Try re-running the exact same code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Do miracles happen for you? </a:t>
            </a:r>
            <a:r>
              <a:rPr lang="en" sz="2400" dirty="0">
                <a:solidFill>
                  <a:srgbClr val="FFFFFF"/>
                </a:solidFill>
              </a:rPr>
              <a:t>(...It’s OK we have all done it...)</a:t>
            </a:r>
            <a:endParaRPr sz="2400" dirty="0">
              <a:solidFill>
                <a:srgbClr val="FFFFFF"/>
              </a:solidFill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changing code randomly and see if it helps? 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(do you like the </a:t>
            </a:r>
            <a:r>
              <a:rPr lang="en" sz="2400" u="sng" dirty="0">
                <a:solidFill>
                  <a:schemeClr val="hlink"/>
                </a:solidFill>
                <a:hlinkClick r:id="rId3"/>
              </a:rPr>
              <a:t>Infinite monkey theorem</a:t>
            </a:r>
            <a:r>
              <a:rPr lang="en" sz="2400" dirty="0"/>
              <a:t>? -&gt;)</a:t>
            </a:r>
            <a:endParaRPr sz="2400"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400" dirty="0"/>
              <a:t>Try to think through through the code and see what goes wrong?</a:t>
            </a:r>
            <a:endParaRPr sz="2400" dirty="0"/>
          </a:p>
          <a:p>
            <a:pPr lvl="1" indent="-361950">
              <a:buSzPts val="2100"/>
            </a:pPr>
            <a:r>
              <a:rPr lang="en" sz="2400" dirty="0"/>
              <a:t>This is HARD! But tracing out on paper can be very helpful!</a:t>
            </a:r>
            <a:endParaRPr sz="2400" dirty="0"/>
          </a:p>
          <a:p>
            <a:pPr marL="0" indent="0">
              <a:buNone/>
            </a:pPr>
            <a:r>
              <a:rPr lang="en" sz="2400" dirty="0"/>
              <a:t>There are better, more powerful and </a:t>
            </a:r>
            <a:r>
              <a:rPr lang="en" sz="2400" b="1" i="1" dirty="0"/>
              <a:t>much FASTER</a:t>
            </a:r>
            <a:r>
              <a:rPr lang="en" sz="2400" dirty="0"/>
              <a:t> approaches</a:t>
            </a:r>
            <a:endParaRPr sz="2400" dirty="0"/>
          </a:p>
          <a:p>
            <a:pPr marL="0" indent="0">
              <a:buNone/>
            </a:pPr>
            <a:endParaRPr sz="2400" b="1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91" name="Google Shape;9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2022" y="1887593"/>
            <a:ext cx="2327550" cy="18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 dirty="0">
                <a:solidFill>
                  <a:srgbClr val="840629"/>
                </a:solidFill>
              </a:rPr>
              <a:t>How to identify a problem in your code?</a:t>
            </a:r>
            <a:endParaRPr sz="2400" dirty="0">
              <a:solidFill>
                <a:srgbClr val="840629"/>
              </a:solidFill>
            </a:endParaRPr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0" y="1219200"/>
            <a:ext cx="9067800" cy="40611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>
              <a:buNone/>
            </a:pPr>
            <a:r>
              <a:rPr lang="en" sz="2800" b="1" i="1" dirty="0"/>
              <a:t>Better, more powerful and much FASTER approaches</a:t>
            </a:r>
            <a:endParaRPr sz="2800" b="1" i="1" dirty="0"/>
          </a:p>
          <a:p>
            <a:pPr indent="-361950">
              <a:buSzPts val="2100"/>
            </a:pPr>
            <a:r>
              <a:rPr lang="en" sz="2800" b="1" u="sng" dirty="0"/>
              <a:t>Read the error messages</a:t>
            </a:r>
            <a:r>
              <a:rPr lang="en" sz="2800" dirty="0"/>
              <a:t> when there are test cases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Examples of errors? How do we see them?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Examine the test cases</a:t>
            </a:r>
            <a:r>
              <a:rPr lang="en" sz="2800" dirty="0"/>
              <a:t> that fail</a:t>
            </a:r>
            <a:endParaRPr sz="2800" dirty="0"/>
          </a:p>
          <a:p>
            <a:pPr lvl="1" indent="-361950">
              <a:buSzPts val="2100"/>
            </a:pPr>
            <a:r>
              <a:rPr lang="en" dirty="0"/>
              <a:t>What is the </a:t>
            </a:r>
            <a:r>
              <a:rPr lang="en" b="1" dirty="0"/>
              <a:t>INPUT</a:t>
            </a:r>
            <a:r>
              <a:rPr lang="en" dirty="0"/>
              <a:t>? What </a:t>
            </a:r>
            <a:r>
              <a:rPr lang="en" b="1" i="1" dirty="0"/>
              <a:t>SHOULD</a:t>
            </a:r>
            <a:r>
              <a:rPr lang="en" dirty="0"/>
              <a:t> the output be?</a:t>
            </a:r>
            <a:endParaRPr dirty="0"/>
          </a:p>
          <a:p>
            <a:pPr indent="-361950">
              <a:spcBef>
                <a:spcPts val="0"/>
              </a:spcBef>
              <a:buSzPts val="2100"/>
            </a:pPr>
            <a:r>
              <a:rPr lang="en" sz="2800" b="1" u="sng" dirty="0"/>
              <a:t>“When in doubt, print it out!”</a:t>
            </a:r>
            <a:r>
              <a:rPr lang="en" sz="2800" dirty="0"/>
              <a:t> - Dr. Yoder</a:t>
            </a:r>
            <a:endParaRPr sz="2800" dirty="0"/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System.out.println("myVar: " + myVar );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Arrays.toString( arr) </a:t>
            </a:r>
          </a:p>
          <a:p>
            <a:pPr lvl="1" indent="-361950">
              <a:buSzPts val="2100"/>
              <a:buFont typeface="Consolas"/>
              <a:buChar char="○"/>
            </a:pPr>
            <a:r>
              <a:rPr lang="en" dirty="0">
                <a:latin typeface="Consolas"/>
                <a:ea typeface="Consolas"/>
                <a:cs typeface="Consolas"/>
                <a:sym typeface="Consolas"/>
              </a:rPr>
              <a:t>Classes? -&gt; obj.toString() 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  <a:p>
            <a:pPr indent="-361950">
              <a:spcBef>
                <a:spcPts val="0"/>
              </a:spcBef>
              <a:buSzPts val="2100"/>
            </a:pPr>
            <a:r>
              <a:rPr lang="en" sz="2800" dirty="0"/>
              <a:t>For the love of Java... </a:t>
            </a:r>
            <a:r>
              <a:rPr lang="en" sz="2800" b="1" u="sng" dirty="0"/>
              <a:t>Use the Debugger</a:t>
            </a:r>
            <a:r>
              <a:rPr lang="en" sz="2800" dirty="0"/>
              <a:t>!</a:t>
            </a:r>
            <a:endParaRPr sz="2800" dirty="0"/>
          </a:p>
          <a:p>
            <a:pPr lvl="1" indent="-361950">
              <a:buSzPts val="2100"/>
            </a:pPr>
            <a:r>
              <a:rPr lang="en" b="1" dirty="0"/>
              <a:t>no code modification/commenting required!</a:t>
            </a:r>
            <a:endParaRPr b="1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10886" y="0"/>
            <a:ext cx="4230615" cy="153108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 algn="ctr"/>
            <a:r>
              <a:rPr lang="en" sz="2800" dirty="0">
                <a:solidFill>
                  <a:srgbClr val="840629"/>
                </a:solidFill>
              </a:rPr>
              <a:t>How to identify a problem </a:t>
            </a:r>
            <a:br>
              <a:rPr lang="en" sz="2800" dirty="0">
                <a:solidFill>
                  <a:srgbClr val="840629"/>
                </a:solidFill>
              </a:rPr>
            </a:br>
            <a:r>
              <a:rPr lang="en" sz="2800" dirty="0">
                <a:solidFill>
                  <a:srgbClr val="840629"/>
                </a:solidFill>
              </a:rPr>
              <a:t>in your code?</a:t>
            </a:r>
            <a:endParaRPr sz="2800" dirty="0">
              <a:solidFill>
                <a:srgbClr val="840629"/>
              </a:solidFill>
            </a:endParaRPr>
          </a:p>
        </p:txBody>
      </p:sp>
      <p:pic>
        <p:nvPicPr>
          <p:cNvPr id="2" name="Google Shape;103;p24">
            <a:extLst>
              <a:ext uri="{FF2B5EF4-FFF2-40B4-BE49-F238E27FC236}">
                <a16:creationId xmlns:a16="http://schemas.microsoft.com/office/drawing/2014/main" id="{58A31A05-6657-25BA-6BC6-F613D92D69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1501" y="0"/>
            <a:ext cx="48916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02;p24">
            <a:extLst>
              <a:ext uri="{FF2B5EF4-FFF2-40B4-BE49-F238E27FC236}">
                <a16:creationId xmlns:a16="http://schemas.microsoft.com/office/drawing/2014/main" id="{7C8B234A-8999-C9ED-9120-01BB6F2CCA78}"/>
              </a:ext>
            </a:extLst>
          </p:cNvPr>
          <p:cNvSpPr txBox="1">
            <a:spLocks/>
          </p:cNvSpPr>
          <p:nvPr/>
        </p:nvSpPr>
        <p:spPr>
          <a:xfrm>
            <a:off x="-75806" y="2829767"/>
            <a:ext cx="4404000" cy="81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840629"/>
                </a:solidFill>
              </a:rPr>
              <a:t>Did I “meme” this right?</a:t>
            </a:r>
          </a:p>
        </p:txBody>
      </p:sp>
      <p:sp>
        <p:nvSpPr>
          <p:cNvPr id="6" name="Google Shape;102;p24">
            <a:extLst>
              <a:ext uri="{FF2B5EF4-FFF2-40B4-BE49-F238E27FC236}">
                <a16:creationId xmlns:a16="http://schemas.microsoft.com/office/drawing/2014/main" id="{212C8FFD-F753-491A-C64C-791724D4454D}"/>
              </a:ext>
            </a:extLst>
          </p:cNvPr>
          <p:cNvSpPr txBox="1">
            <a:spLocks/>
          </p:cNvSpPr>
          <p:nvPr/>
        </p:nvSpPr>
        <p:spPr>
          <a:xfrm>
            <a:off x="-75807" y="4913748"/>
            <a:ext cx="4404000" cy="15356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lvl="0" algn="l" defTabSz="457200" rtl="0" eaLnBrk="1" latinLnBrk="0" hangingPunct="1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kern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rgbClr val="840629"/>
                </a:solidFill>
              </a:rPr>
              <a:t>Can you make your own CSSE220 meme? Send it to me this week!</a:t>
            </a:r>
          </a:p>
        </p:txBody>
      </p:sp>
    </p:spTree>
    <p:extLst>
      <p:ext uri="{BB962C8B-B14F-4D97-AF65-F5344CB8AC3E}">
        <p14:creationId xmlns:p14="http://schemas.microsoft.com/office/powerpoint/2010/main" val="195457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lang="en-US" sz="4400" dirty="0"/>
              <a:t>Setting Breakpoint</a:t>
            </a:r>
            <a:endParaRPr sz="4400" dirty="0"/>
          </a:p>
        </p:txBody>
      </p:sp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B711E5-5E8F-8C41-9E08-C37051877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942"/>
            <a:ext cx="9144000" cy="270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218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81584" y="1"/>
            <a:ext cx="8229600" cy="68275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lang="en-US" sz="4400" dirty="0"/>
              <a:t>Running in Debug Mode</a:t>
            </a:r>
            <a:endParaRPr sz="4400" dirty="0"/>
          </a:p>
        </p:txBody>
      </p:sp>
      <p:pic>
        <p:nvPicPr>
          <p:cNvPr id="8" name="Picture 7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F5805A82-B52F-0B42-A535-946683B0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9566" y="658368"/>
            <a:ext cx="6247281" cy="600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title"/>
          </p:nvPr>
        </p:nvSpPr>
        <p:spPr>
          <a:xfrm>
            <a:off x="526262" y="408600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4400" dirty="0">
                <a:solidFill>
                  <a:srgbClr val="840629"/>
                </a:solidFill>
              </a:rPr>
              <a:t>Scary first steps…</a:t>
            </a:r>
            <a:endParaRPr sz="4400" dirty="0">
              <a:solidFill>
                <a:srgbClr val="840629"/>
              </a:solidFill>
            </a:endParaRPr>
          </a:p>
        </p:txBody>
      </p:sp>
      <p:pic>
        <p:nvPicPr>
          <p:cNvPr id="104" name="Google Shape;10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5826" y="6094583"/>
            <a:ext cx="7596971" cy="50047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6" name="Google Shape;10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2081" y="1380520"/>
            <a:ext cx="7449384" cy="30885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814132-11B9-FE50-E133-2A9B466B3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634" y="4610260"/>
            <a:ext cx="7591200" cy="1187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735B4A-1EDD-F0AD-B8BE-2FA453448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85187"/>
            <a:ext cx="959957" cy="9599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49550" y="919625"/>
            <a:ext cx="8636100" cy="8172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r>
              <a:rPr lang="en" sz="2400">
                <a:solidFill>
                  <a:srgbClr val="840629"/>
                </a:solidFill>
              </a:rPr>
              <a:t>The Debugger Up Close</a:t>
            </a:r>
            <a:endParaRPr sz="2400">
              <a:solidFill>
                <a:srgbClr val="840629"/>
              </a:solidFill>
            </a:endParaRPr>
          </a:p>
        </p:txBody>
      </p:sp>
      <p:pic>
        <p:nvPicPr>
          <p:cNvPr id="115" name="Google Shape;1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325" y="1842951"/>
            <a:ext cx="4548200" cy="921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5"/>
          <p:cNvCxnSpPr/>
          <p:nvPr/>
        </p:nvCxnSpPr>
        <p:spPr>
          <a:xfrm rot="10800000" flipH="1">
            <a:off x="6763700" y="2644725"/>
            <a:ext cx="1028700" cy="11829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25"/>
          <p:cNvCxnSpPr/>
          <p:nvPr/>
        </p:nvCxnSpPr>
        <p:spPr>
          <a:xfrm rot="10800000">
            <a:off x="8461025" y="2644650"/>
            <a:ext cx="12900" cy="2044500"/>
          </a:xfrm>
          <a:prstGeom prst="straightConnector1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8" name="Google Shape;118;p25"/>
          <p:cNvSpPr txBox="1"/>
          <p:nvPr/>
        </p:nvSpPr>
        <p:spPr>
          <a:xfrm>
            <a:off x="5452100" y="3763325"/>
            <a:ext cx="1684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Java Perspective</a:t>
            </a:r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7075500" y="4689150"/>
            <a:ext cx="2068500" cy="398700"/>
          </a:xfrm>
          <a:prstGeom prst="rect">
            <a:avLst/>
          </a:prstGeom>
          <a:solidFill>
            <a:srgbClr val="F9CB9C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/>
              <a:t>Debugging Perspective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A1F24A-0E5A-CAAF-ABE5-05B1BE609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509" y="2104252"/>
            <a:ext cx="3515216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773392-1C9E-E3CF-D777-F000F213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509" y="3804260"/>
            <a:ext cx="4220164" cy="14384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80000"/>
              </a:lnSpc>
              <a:spcBef>
                <a:spcPts val="600"/>
              </a:spcBef>
              <a:buFont typeface="Wingdings 3"/>
              <a:buChar char=""/>
              <a:defRPr sz="1800"/>
            </a:pPr>
            <a:r>
              <a:rPr sz="2900" dirty="0"/>
              <a:t>Debugging Java programs in Eclipse: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lang="en-US" sz="2500" dirty="0"/>
              <a:t>Set a breakpoint where you want to start</a:t>
            </a:r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lang="en-US"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Launch using the </a:t>
            </a:r>
            <a:r>
              <a:rPr lang="en-US" sz="2500" dirty="0"/>
              <a:t>bug icon</a:t>
            </a:r>
            <a:endParaRPr sz="2500" dirty="0"/>
          </a:p>
          <a:p>
            <a:pPr marL="457200" lvl="1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Single stepping: </a:t>
            </a:r>
            <a:r>
              <a:rPr sz="2500" i="1" dirty="0"/>
              <a:t>step over </a:t>
            </a:r>
            <a:r>
              <a:rPr sz="2500" dirty="0"/>
              <a:t>and </a:t>
            </a:r>
            <a:r>
              <a:rPr sz="2500" i="1" dirty="0"/>
              <a:t>step into</a:t>
            </a:r>
            <a:endParaRPr sz="2500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endParaRPr sz="2500" i="1" dirty="0"/>
          </a:p>
          <a:p>
            <a:pPr marL="742950" lvl="1" indent="-285750">
              <a:lnSpc>
                <a:spcPct val="80000"/>
              </a:lnSpc>
              <a:spcBef>
                <a:spcPts val="600"/>
              </a:spcBef>
              <a:buFont typeface="Verdana"/>
              <a:buChar char="◦"/>
              <a:defRPr sz="1800"/>
            </a:pPr>
            <a:r>
              <a:rPr sz="2500" dirty="0"/>
              <a:t>Inspecting variables</a:t>
            </a:r>
          </a:p>
          <a:p>
            <a:pPr marL="0" lvl="0" indent="0">
              <a:lnSpc>
                <a:spcPct val="80000"/>
              </a:lnSpc>
              <a:spcBef>
                <a:spcPts val="600"/>
              </a:spcBef>
              <a:buNone/>
              <a:defRPr sz="1800"/>
            </a:pPr>
            <a:endParaRPr sz="2900" dirty="0"/>
          </a:p>
        </p:txBody>
      </p:sp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188141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Debugging—Demo</a:t>
            </a:r>
          </a:p>
        </p:txBody>
      </p:sp>
      <p:pic>
        <p:nvPicPr>
          <p:cNvPr id="1026" name="Picture 2" descr="Image result for step over debug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609" y="4088262"/>
            <a:ext cx="4948191" cy="2364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0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B07C09-FF92-4115-A3C4-DCD45D83FC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EBDBBA-925D-4342-9C69-C51A740C4A59}">
  <ds:schemaRefs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9ddb764-415a-4c38-83b7-908be6382bea"/>
  </ds:schemaRefs>
</ds:datastoreItem>
</file>

<file path=customXml/itemProps3.xml><?xml version="1.0" encoding="utf-8"?>
<ds:datastoreItem xmlns:ds="http://schemas.openxmlformats.org/officeDocument/2006/customXml" ds:itemID="{00C38785-47E6-49BC-BFEC-57787567C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10216</TotalTime>
  <Words>674</Words>
  <Application>Microsoft Office PowerPoint</Application>
  <PresentationFormat>On-screen Show (4:3)</PresentationFormat>
  <Paragraphs>87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Consolas</vt:lpstr>
      <vt:lpstr>Courier New</vt:lpstr>
      <vt:lpstr>Verdana</vt:lpstr>
      <vt:lpstr>Wingdings 3</vt:lpstr>
      <vt:lpstr>Office Theme</vt:lpstr>
      <vt:lpstr>Miscellaneous – Debugging</vt:lpstr>
      <vt:lpstr>How to identify a problem in your code?</vt:lpstr>
      <vt:lpstr>How to identify a problem in your code?</vt:lpstr>
      <vt:lpstr>How to identify a problem  in your code?</vt:lpstr>
      <vt:lpstr>Setting Breakpoint</vt:lpstr>
      <vt:lpstr>Running in Debug Mode</vt:lpstr>
      <vt:lpstr>Scary first steps…</vt:lpstr>
      <vt:lpstr>The Debugger Up Close</vt:lpstr>
      <vt:lpstr>Debugging—Demo</vt:lpstr>
      <vt:lpstr>Debugger Controls Up Close</vt:lpstr>
      <vt:lpstr>ALWAYS (1) stop the debugger AND (2) clear it when done!</vt:lpstr>
      <vt:lpstr>Exception Breakpoint</vt:lpstr>
      <vt:lpstr>Interpreting a JUnit Test Failure</vt:lpstr>
      <vt:lpstr>Important gotcha: Strings in java are immutable</vt:lpstr>
    </vt:vector>
  </TitlesOfParts>
  <Manager/>
  <Company>RHIT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Gregory Aaron Wilkin</dc:creator>
  <cp:keywords/>
  <dc:description/>
  <cp:lastModifiedBy>Yoder, Jason</cp:lastModifiedBy>
  <cp:revision>67</cp:revision>
  <dcterms:created xsi:type="dcterms:W3CDTF">2016-08-30T15:29:41Z</dcterms:created>
  <dcterms:modified xsi:type="dcterms:W3CDTF">2022-11-22T18:14:09Z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