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301" r:id="rId5"/>
    <p:sldId id="381" r:id="rId6"/>
    <p:sldId id="358" r:id="rId7"/>
    <p:sldId id="359" r:id="rId8"/>
    <p:sldId id="375" r:id="rId9"/>
    <p:sldId id="361" r:id="rId10"/>
    <p:sldId id="379" r:id="rId11"/>
    <p:sldId id="380" r:id="rId12"/>
    <p:sldId id="376" r:id="rId13"/>
    <p:sldId id="333" r:id="rId14"/>
    <p:sldId id="382" r:id="rId15"/>
    <p:sldId id="383" r:id="rId16"/>
    <p:sldId id="385" r:id="rId17"/>
    <p:sldId id="386" r:id="rId18"/>
    <p:sldId id="276" r:id="rId19"/>
    <p:sldId id="331" r:id="rId20"/>
    <p:sldId id="357" r:id="rId21"/>
    <p:sldId id="336" r:id="rId22"/>
    <p:sldId id="362" r:id="rId23"/>
    <p:sldId id="392" r:id="rId24"/>
    <p:sldId id="363" r:id="rId25"/>
    <p:sldId id="364" r:id="rId26"/>
    <p:sldId id="3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707BF-2AAE-B34A-9A33-D7249A28E15B}" v="4" dt="2022-03-17T12:59:15.489"/>
    <p1510:client id="{5DF30C33-1FAB-46B2-83B9-F12A6364EC53}" v="5" dt="2022-09-13T14:31:53.504"/>
    <p1510:client id="{C7ED2365-D56D-4222-9740-503803554AD5}" v="2" dt="2022-09-13T15:18:59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Rishi" userId="S::singhrm@rose-hulman.edu::c33288cb-7aff-4b9b-ba69-25a0dd4bd752" providerId="AD" clId="Web-{1F15276F-3429-4A2A-903D-6D8A7883193C}"/>
    <pc:docChg chg="sldOrd">
      <pc:chgData name="Singh, Rishi" userId="S::singhrm@rose-hulman.edu::c33288cb-7aff-4b9b-ba69-25a0dd4bd752" providerId="AD" clId="Web-{1F15276F-3429-4A2A-903D-6D8A7883193C}" dt="2021-09-16T14:41:03.746" v="1"/>
      <pc:docMkLst>
        <pc:docMk/>
      </pc:docMkLst>
      <pc:sldChg chg="ord">
        <pc:chgData name="Singh, Rishi" userId="S::singhrm@rose-hulman.edu::c33288cb-7aff-4b9b-ba69-25a0dd4bd752" providerId="AD" clId="Web-{1F15276F-3429-4A2A-903D-6D8A7883193C}" dt="2021-09-16T14:41:03.746" v="1"/>
        <pc:sldMkLst>
          <pc:docMk/>
          <pc:sldMk cId="3790688258" sldId="276"/>
        </pc:sldMkLst>
      </pc:sldChg>
    </pc:docChg>
  </pc:docChgLst>
  <pc:docChgLst>
    <pc:chgData name="Schuh, Wesley" userId="S::schuhwa@rose-hulman.edu::cf247bd0-6430-46a6-b8e6-0a39bcbb1957" providerId="AD" clId="Web-{C7ED2365-D56D-4222-9740-503803554AD5}"/>
    <pc:docChg chg="modSld">
      <pc:chgData name="Schuh, Wesley" userId="S::schuhwa@rose-hulman.edu::cf247bd0-6430-46a6-b8e6-0a39bcbb1957" providerId="AD" clId="Web-{C7ED2365-D56D-4222-9740-503803554AD5}" dt="2022-09-13T15:18:59.898" v="1" actId="1076"/>
      <pc:docMkLst>
        <pc:docMk/>
      </pc:docMkLst>
      <pc:sldChg chg="modSp">
        <pc:chgData name="Schuh, Wesley" userId="S::schuhwa@rose-hulman.edu::cf247bd0-6430-46a6-b8e6-0a39bcbb1957" providerId="AD" clId="Web-{C7ED2365-D56D-4222-9740-503803554AD5}" dt="2022-09-13T15:18:59.898" v="1" actId="1076"/>
        <pc:sldMkLst>
          <pc:docMk/>
          <pc:sldMk cId="2029327197" sldId="357"/>
        </pc:sldMkLst>
        <pc:picChg chg="mod">
          <ac:chgData name="Schuh, Wesley" userId="S::schuhwa@rose-hulman.edu::cf247bd0-6430-46a6-b8e6-0a39bcbb1957" providerId="AD" clId="Web-{C7ED2365-D56D-4222-9740-503803554AD5}" dt="2022-09-13T15:18:59.898" v="1" actId="1076"/>
          <ac:picMkLst>
            <pc:docMk/>
            <pc:sldMk cId="2029327197" sldId="357"/>
            <ac:picMk id="10" creationId="{07EBA617-3FEF-0D4A-849E-56616D5B089B}"/>
          </ac:picMkLst>
        </pc:picChg>
      </pc:sldChg>
    </pc:docChg>
  </pc:docChgLst>
  <pc:docChgLst>
    <pc:chgData name="Gizaw, Abe" userId="S::gizawaa@rose-hulman.edu::571aac1e-a9ea-4e4f-b980-6eed3f72c8a8" providerId="AD" clId="Web-{A69ED4A4-0259-4472-86F2-36E0979E9DA6}"/>
    <pc:docChg chg="modSld">
      <pc:chgData name="Gizaw, Abe" userId="S::gizawaa@rose-hulman.edu::571aac1e-a9ea-4e4f-b980-6eed3f72c8a8" providerId="AD" clId="Web-{A69ED4A4-0259-4472-86F2-36E0979E9DA6}" dt="2021-12-10T13:31:10.286" v="7" actId="14100"/>
      <pc:docMkLst>
        <pc:docMk/>
      </pc:docMkLst>
      <pc:sldChg chg="modSp">
        <pc:chgData name="Gizaw, Abe" userId="S::gizawaa@rose-hulman.edu::571aac1e-a9ea-4e4f-b980-6eed3f72c8a8" providerId="AD" clId="Web-{A69ED4A4-0259-4472-86F2-36E0979E9DA6}" dt="2021-12-10T13:31:10.286" v="7" actId="14100"/>
        <pc:sldMkLst>
          <pc:docMk/>
          <pc:sldMk cId="1567250401" sldId="304"/>
        </pc:sldMkLst>
        <pc:spChg chg="mod">
          <ac:chgData name="Gizaw, Abe" userId="S::gizawaa@rose-hulman.edu::571aac1e-a9ea-4e4f-b980-6eed3f72c8a8" providerId="AD" clId="Web-{A69ED4A4-0259-4472-86F2-36E0979E9DA6}" dt="2021-12-10T13:31:10.286" v="7" actId="14100"/>
          <ac:spMkLst>
            <pc:docMk/>
            <pc:sldMk cId="1567250401" sldId="304"/>
            <ac:spMk id="2" creationId="{59F066AD-A996-0A45-A4D1-F8B188AA3912}"/>
          </ac:spMkLst>
        </pc:spChg>
      </pc:sldChg>
    </pc:docChg>
  </pc:docChgLst>
  <pc:docChgLst>
    <pc:chgData name="Tran, Tuan" userId="S::trantq@rose-hulman.edu::f135af7e-dd02-4bb1-b759-9255d0cef422" providerId="AD" clId="Web-{5DF30C33-1FAB-46B2-83B9-F12A6364EC53}"/>
    <pc:docChg chg="modSld">
      <pc:chgData name="Tran, Tuan" userId="S::trantq@rose-hulman.edu::f135af7e-dd02-4bb1-b759-9255d0cef422" providerId="AD" clId="Web-{5DF30C33-1FAB-46B2-83B9-F12A6364EC53}" dt="2022-09-13T14:31:53.504" v="3" actId="1076"/>
      <pc:docMkLst>
        <pc:docMk/>
      </pc:docMkLst>
      <pc:sldChg chg="addSp modSp">
        <pc:chgData name="Tran, Tuan" userId="S::trantq@rose-hulman.edu::f135af7e-dd02-4bb1-b759-9255d0cef422" providerId="AD" clId="Web-{5DF30C33-1FAB-46B2-83B9-F12A6364EC53}" dt="2022-09-13T14:31:53.504" v="3" actId="1076"/>
        <pc:sldMkLst>
          <pc:docMk/>
          <pc:sldMk cId="2132751055" sldId="358"/>
        </pc:sldMkLst>
        <pc:picChg chg="add mod">
          <ac:chgData name="Tran, Tuan" userId="S::trantq@rose-hulman.edu::f135af7e-dd02-4bb1-b759-9255d0cef422" providerId="AD" clId="Web-{5DF30C33-1FAB-46B2-83B9-F12A6364EC53}" dt="2022-09-13T14:31:53.504" v="3" actId="1076"/>
          <ac:picMkLst>
            <pc:docMk/>
            <pc:sldMk cId="2132751055" sldId="358"/>
            <ac:picMk id="4" creationId="{1F74ED77-1EBB-B61F-55D6-D859B23CE509}"/>
          </ac:picMkLst>
        </pc:picChg>
      </pc:sldChg>
    </pc:docChg>
  </pc:docChgLst>
  <pc:docChgLst>
    <pc:chgData name="Hollingsworth, Joseph" userId="6338ef61-550f-4a52-a8a3-bd9025908f10" providerId="ADAL" clId="{15A707BF-2AAE-B34A-9A33-D7249A28E15B}"/>
    <pc:docChg chg="custSel addSld delSld modSld">
      <pc:chgData name="Hollingsworth, Joseph" userId="6338ef61-550f-4a52-a8a3-bd9025908f10" providerId="ADAL" clId="{15A707BF-2AAE-B34A-9A33-D7249A28E15B}" dt="2022-03-17T12:59:15.484" v="6"/>
      <pc:docMkLst>
        <pc:docMk/>
      </pc:docMkLst>
      <pc:sldChg chg="addSp delSp modSp mod">
        <pc:chgData name="Hollingsworth, Joseph" userId="6338ef61-550f-4a52-a8a3-bd9025908f10" providerId="ADAL" clId="{15A707BF-2AAE-B34A-9A33-D7249A28E15B}" dt="2022-03-17T12:56:53.466" v="1"/>
        <pc:sldMkLst>
          <pc:docMk/>
          <pc:sldMk cId="399915097" sldId="301"/>
        </pc:sldMkLst>
        <pc:spChg chg="del">
          <ac:chgData name="Hollingsworth, Joseph" userId="6338ef61-550f-4a52-a8a3-bd9025908f10" providerId="ADAL" clId="{15A707BF-2AAE-B34A-9A33-D7249A28E15B}" dt="2022-03-17T12:56:53.078" v="0" actId="478"/>
          <ac:spMkLst>
            <pc:docMk/>
            <pc:sldMk cId="399915097" sldId="301"/>
            <ac:spMk id="6" creationId="{00000000-0000-0000-0000-000000000000}"/>
          </ac:spMkLst>
        </pc:spChg>
        <pc:spChg chg="add mod">
          <ac:chgData name="Hollingsworth, Joseph" userId="6338ef61-550f-4a52-a8a3-bd9025908f10" providerId="ADAL" clId="{15A707BF-2AAE-B34A-9A33-D7249A28E15B}" dt="2022-03-17T12:56:53.466" v="1"/>
          <ac:spMkLst>
            <pc:docMk/>
            <pc:sldMk cId="399915097" sldId="301"/>
            <ac:spMk id="7" creationId="{7BD1774A-36CA-A24E-9508-E585399EB40B}"/>
          </ac:spMkLst>
        </pc:spChg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252737983" sldId="303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1567250401" sldId="304"/>
        </pc:sldMkLst>
      </pc:sldChg>
      <pc:sldChg chg="add del">
        <pc:chgData name="Hollingsworth, Joseph" userId="6338ef61-550f-4a52-a8a3-bd9025908f10" providerId="ADAL" clId="{15A707BF-2AAE-B34A-9A33-D7249A28E15B}" dt="2022-03-17T12:57:30.702" v="3"/>
        <pc:sldMkLst>
          <pc:docMk/>
          <pc:sldMk cId="1872861226" sldId="333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4035957331" sldId="334"/>
        </pc:sldMkLst>
      </pc:sldChg>
      <pc:sldChg chg="del">
        <pc:chgData name="Hollingsworth, Joseph" userId="6338ef61-550f-4a52-a8a3-bd9025908f10" providerId="ADAL" clId="{15A707BF-2AAE-B34A-9A33-D7249A28E15B}" dt="2022-03-17T12:57:57.947" v="5" actId="2696"/>
        <pc:sldMkLst>
          <pc:docMk/>
          <pc:sldMk cId="938312464" sldId="336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3026296687" sldId="337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1225412266" sldId="338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929882271" sldId="358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132751055" sldId="358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231838753" sldId="359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1433906250" sldId="361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3355670791" sldId="375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418939700" sldId="376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3085065914" sldId="379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645069190" sldId="380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944023935" sldId="381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4067802772" sldId="382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169719188" sldId="383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064948790" sldId="385"/>
        </pc:sldMkLst>
      </pc:sldChg>
      <pc:sldChg chg="add">
        <pc:chgData name="Hollingsworth, Joseph" userId="6338ef61-550f-4a52-a8a3-bd9025908f10" providerId="ADAL" clId="{15A707BF-2AAE-B34A-9A33-D7249A28E15B}" dt="2022-03-17T12:57:55.390" v="4"/>
        <pc:sldMkLst>
          <pc:docMk/>
          <pc:sldMk cId="3897585553" sldId="386"/>
        </pc:sldMkLst>
      </pc:sldChg>
      <pc:sldChg chg="add">
        <pc:chgData name="Hollingsworth, Joseph" userId="6338ef61-550f-4a52-a8a3-bd9025908f10" providerId="ADAL" clId="{15A707BF-2AAE-B34A-9A33-D7249A28E15B}" dt="2022-03-17T12:59:15.484" v="6"/>
        <pc:sldMkLst>
          <pc:docMk/>
          <pc:sldMk cId="541699415" sldId="3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For a future class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E6170-2EC2-4F8B-9528-2FD61EC0743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@</a:t>
            </a:r>
            <a:r>
              <a:rPr lang="en-US" err="1"/>
              <a:t>startuml</a:t>
            </a:r>
            <a:endParaRPr lang="en-US"/>
          </a:p>
          <a:p>
            <a:r>
              <a:rPr lang="en-US" err="1"/>
              <a:t>skinparam</a:t>
            </a:r>
            <a:r>
              <a:rPr lang="en-US"/>
              <a:t> style </a:t>
            </a:r>
            <a:r>
              <a:rPr lang="en-US" err="1"/>
              <a:t>strictuml</a:t>
            </a:r>
            <a:endParaRPr lang="en-US"/>
          </a:p>
          <a:p>
            <a:r>
              <a:rPr lang="en-US"/>
              <a:t>class Main {</a:t>
            </a:r>
          </a:p>
          <a:p>
            <a:r>
              <a:rPr lang="en-US"/>
              <a:t>Main()</a:t>
            </a:r>
          </a:p>
          <a:p>
            <a:r>
              <a:rPr lang="en-US"/>
              <a:t>setAllBValuesTo3()</a:t>
            </a:r>
          </a:p>
          <a:p>
            <a:r>
              <a:rPr lang="en-US"/>
              <a:t>}</a:t>
            </a:r>
          </a:p>
          <a:p>
            <a:r>
              <a:rPr lang="en-US"/>
              <a:t>class A{</a:t>
            </a:r>
          </a:p>
          <a:p>
            <a:r>
              <a:rPr lang="en-US"/>
              <a:t>name</a:t>
            </a:r>
          </a:p>
          <a:p>
            <a:r>
              <a:rPr lang="en-US"/>
              <a:t>A( name )</a:t>
            </a:r>
          </a:p>
          <a:p>
            <a:r>
              <a:rPr lang="en-US" err="1"/>
              <a:t>setBValue</a:t>
            </a:r>
            <a:r>
              <a:rPr lang="en-US"/>
              <a:t>( value)</a:t>
            </a:r>
          </a:p>
          <a:p>
            <a:r>
              <a:rPr lang="en-US"/>
              <a:t>}</a:t>
            </a:r>
          </a:p>
          <a:p>
            <a:r>
              <a:rPr lang="en-US"/>
              <a:t>class B{</a:t>
            </a:r>
          </a:p>
          <a:p>
            <a:r>
              <a:rPr lang="en-US"/>
              <a:t>count</a:t>
            </a:r>
          </a:p>
          <a:p>
            <a:r>
              <a:rPr lang="en-US"/>
              <a:t>B()</a:t>
            </a:r>
          </a:p>
          <a:p>
            <a:r>
              <a:rPr lang="en-US" err="1"/>
              <a:t>setValue</a:t>
            </a:r>
            <a:r>
              <a:rPr lang="en-US"/>
              <a:t>( value )</a:t>
            </a:r>
          </a:p>
          <a:p>
            <a:r>
              <a:rPr lang="en-US"/>
              <a:t>}</a:t>
            </a:r>
          </a:p>
          <a:p>
            <a:r>
              <a:rPr lang="en-US"/>
              <a:t>Main -&gt; "*" A</a:t>
            </a:r>
          </a:p>
          <a:p>
            <a:r>
              <a:rPr lang="en-US"/>
              <a:t>A-&gt;  B</a:t>
            </a:r>
          </a:p>
          <a:p>
            <a:r>
              <a:rPr lang="en-US"/>
              <a:t>@</a:t>
            </a:r>
            <a:r>
              <a:rPr lang="en-US" err="1"/>
              <a:t>enduml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For a future class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E6170-2EC2-4F8B-9528-2FD61EC0743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@</a:t>
            </a:r>
            <a:r>
              <a:rPr lang="en-US" err="1"/>
              <a:t>startuml</a:t>
            </a:r>
            <a:endParaRPr lang="en-US"/>
          </a:p>
          <a:p>
            <a:r>
              <a:rPr lang="en-US" err="1"/>
              <a:t>skinparam</a:t>
            </a:r>
            <a:r>
              <a:rPr lang="en-US"/>
              <a:t> style </a:t>
            </a:r>
            <a:r>
              <a:rPr lang="en-US" err="1"/>
              <a:t>strictuml</a:t>
            </a:r>
            <a:endParaRPr lang="en-US"/>
          </a:p>
          <a:p>
            <a:r>
              <a:rPr lang="en-US"/>
              <a:t>class Main {</a:t>
            </a:r>
          </a:p>
          <a:p>
            <a:r>
              <a:rPr lang="en-US"/>
              <a:t>Main()</a:t>
            </a:r>
          </a:p>
          <a:p>
            <a:r>
              <a:rPr lang="en-US"/>
              <a:t>setAllBValuesTo3()</a:t>
            </a:r>
          </a:p>
          <a:p>
            <a:r>
              <a:rPr lang="en-US"/>
              <a:t>}</a:t>
            </a:r>
          </a:p>
          <a:p>
            <a:r>
              <a:rPr lang="en-US"/>
              <a:t>class A{</a:t>
            </a:r>
          </a:p>
          <a:p>
            <a:r>
              <a:rPr lang="en-US"/>
              <a:t>name</a:t>
            </a:r>
          </a:p>
          <a:p>
            <a:r>
              <a:rPr lang="en-US"/>
              <a:t>A( name )</a:t>
            </a:r>
          </a:p>
          <a:p>
            <a:r>
              <a:rPr lang="en-US" err="1"/>
              <a:t>setBValue</a:t>
            </a:r>
            <a:r>
              <a:rPr lang="en-US"/>
              <a:t>( value)</a:t>
            </a:r>
          </a:p>
          <a:p>
            <a:r>
              <a:rPr lang="en-US"/>
              <a:t>}</a:t>
            </a:r>
          </a:p>
          <a:p>
            <a:r>
              <a:rPr lang="en-US"/>
              <a:t>class B{</a:t>
            </a:r>
          </a:p>
          <a:p>
            <a:r>
              <a:rPr lang="en-US"/>
              <a:t>count</a:t>
            </a:r>
          </a:p>
          <a:p>
            <a:r>
              <a:rPr lang="en-US"/>
              <a:t>B()</a:t>
            </a:r>
          </a:p>
          <a:p>
            <a:r>
              <a:rPr lang="en-US" err="1"/>
              <a:t>setValue</a:t>
            </a:r>
            <a:r>
              <a:rPr lang="en-US"/>
              <a:t>( value )</a:t>
            </a:r>
          </a:p>
          <a:p>
            <a:r>
              <a:rPr lang="en-US"/>
              <a:t>}</a:t>
            </a:r>
          </a:p>
          <a:p>
            <a:r>
              <a:rPr lang="en-US"/>
              <a:t>Main -&gt; "*" A</a:t>
            </a:r>
          </a:p>
          <a:p>
            <a:r>
              <a:rPr lang="en-US"/>
              <a:t>A-&gt;  B</a:t>
            </a:r>
          </a:p>
          <a:p>
            <a:r>
              <a:rPr lang="en-US"/>
              <a:t>@</a:t>
            </a:r>
            <a:r>
              <a:rPr lang="en-US" err="1"/>
              <a:t>enduml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Tuesday, November 22, 2022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" TargetMode="External"/><Relationship Id="rId2" Type="http://schemas.openxmlformats.org/officeDocument/2006/relationships/hyperlink" Target="https://plantum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" TargetMode="External"/><Relationship Id="rId2" Type="http://schemas.openxmlformats.org/officeDocument/2006/relationships/hyperlink" Target="https://plantum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 to UML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1774A-36CA-A24E-9508-E585399EB40B}"/>
              </a:ext>
            </a:extLst>
          </p:cNvPr>
          <p:cNvSpPr/>
          <p:nvPr/>
        </p:nvSpPr>
        <p:spPr>
          <a:xfrm>
            <a:off x="304800" y="4918754"/>
            <a:ext cx="8534400" cy="15651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FFFF"/>
                </a:solidFill>
              </a:rPr>
              <a:t>The </a:t>
            </a:r>
            <a:r>
              <a:rPr lang="en-US" sz="2400" i="1">
                <a:solidFill>
                  <a:srgbClr val="FFFFFF"/>
                </a:solidFill>
              </a:rPr>
              <a:t>git</a:t>
            </a:r>
            <a:r>
              <a:rPr lang="en-US" sz="240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PracticeFirstOODesign</a:t>
            </a:r>
            <a:endParaRPr lang="en-US" sz="24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PracticeFirstOODesignSolution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39991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F22E49C-F2E6-4407-86CA-BD033E1894C6}"/>
              </a:ext>
            </a:extLst>
          </p:cNvPr>
          <p:cNvSpPr/>
          <p:nvPr/>
        </p:nvSpPr>
        <p:spPr>
          <a:xfrm>
            <a:off x="4041806" y="3741190"/>
            <a:ext cx="940290" cy="268545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4680ED8-1D23-4A17-8C8A-3125336D4DD5}"/>
              </a:ext>
            </a:extLst>
          </p:cNvPr>
          <p:cNvSpPr/>
          <p:nvPr/>
        </p:nvSpPr>
        <p:spPr>
          <a:xfrm>
            <a:off x="4484716" y="4688378"/>
            <a:ext cx="497380" cy="453472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79717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11985E6-7E5A-4061-8E4B-DA3ECC93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21" y="3434988"/>
            <a:ext cx="5962980" cy="6548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/>
              <a:t>This arrow means, </a:t>
            </a:r>
            <a:r>
              <a:rPr lang="en-US" sz="1800" b="1"/>
              <a:t>Wizard</a:t>
            </a:r>
            <a:r>
              <a:rPr lang="en-US" sz="1800"/>
              <a:t> </a:t>
            </a:r>
            <a:r>
              <a:rPr lang="en-US" sz="1800" i="1"/>
              <a:t>has a field</a:t>
            </a:r>
            <a:r>
              <a:rPr lang="en-US" sz="1800"/>
              <a:t> of type </a:t>
            </a:r>
            <a:r>
              <a:rPr lang="en-US" sz="1800" b="1"/>
              <a:t>Ninja</a:t>
            </a:r>
          </a:p>
          <a:p>
            <a:pPr marL="0" indent="0">
              <a:buNone/>
            </a:pPr>
            <a:r>
              <a:rPr lang="en-US" sz="1800"/>
              <a:t>The * says that field stores </a:t>
            </a:r>
            <a:r>
              <a:rPr lang="en-US" sz="1800" b="1"/>
              <a:t>0 to many</a:t>
            </a:r>
            <a:r>
              <a:rPr lang="en-US" sz="1800"/>
              <a:t> Ninja objects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AB51A-7394-44DD-BE4A-8ACCC155FA6C}"/>
              </a:ext>
            </a:extLst>
          </p:cNvPr>
          <p:cNvCxnSpPr>
            <a:cxnSpLocks/>
          </p:cNvCxnSpPr>
          <p:nvPr/>
        </p:nvCxnSpPr>
        <p:spPr>
          <a:xfrm>
            <a:off x="4073236" y="3975818"/>
            <a:ext cx="411480" cy="712560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6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9197A9-D50D-4321-8ABE-0AF7731EFB2E}"/>
              </a:ext>
            </a:extLst>
          </p:cNvPr>
          <p:cNvSpPr txBox="1">
            <a:spLocks/>
          </p:cNvSpPr>
          <p:nvPr/>
        </p:nvSpPr>
        <p:spPr>
          <a:xfrm>
            <a:off x="2389834" y="6175964"/>
            <a:ext cx="4687144" cy="70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Explicitly designated fields are often from Java provided types, e.g., int, String, etc.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85147-6727-46DB-9008-94016D69B6E6}"/>
              </a:ext>
            </a:extLst>
          </p:cNvPr>
          <p:cNvCxnSpPr>
            <a:cxnSpLocks/>
          </p:cNvCxnSpPr>
          <p:nvPr/>
        </p:nvCxnSpPr>
        <p:spPr>
          <a:xfrm flipH="1" flipV="1">
            <a:off x="1158242" y="4827759"/>
            <a:ext cx="3326474" cy="14675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8C46D3-3B1D-41ED-A336-24D68161EF18}"/>
              </a:ext>
            </a:extLst>
          </p:cNvPr>
          <p:cNvSpPr/>
          <p:nvPr/>
        </p:nvSpPr>
        <p:spPr>
          <a:xfrm>
            <a:off x="518507" y="4722595"/>
            <a:ext cx="523356" cy="181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A15269-0E46-443E-B5C6-3D716FBFA00B}"/>
              </a:ext>
            </a:extLst>
          </p:cNvPr>
          <p:cNvSpPr txBox="1">
            <a:spLocks/>
          </p:cNvSpPr>
          <p:nvPr/>
        </p:nvSpPr>
        <p:spPr>
          <a:xfrm>
            <a:off x="2118883" y="6121902"/>
            <a:ext cx="5726425" cy="62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6BFA67-1A96-4DB9-B642-C581C7E98755}"/>
              </a:ext>
            </a:extLst>
          </p:cNvPr>
          <p:cNvCxnSpPr>
            <a:cxnSpLocks/>
          </p:cNvCxnSpPr>
          <p:nvPr/>
        </p:nvCxnSpPr>
        <p:spPr>
          <a:xfrm flipH="1" flipV="1">
            <a:off x="1624921" y="5034798"/>
            <a:ext cx="672509" cy="1066388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673B6F-5236-4EF9-8E7F-EDCA419CA0C5}"/>
              </a:ext>
            </a:extLst>
          </p:cNvPr>
          <p:cNvCxnSpPr/>
          <p:nvPr/>
        </p:nvCxnSpPr>
        <p:spPr>
          <a:xfrm flipH="1">
            <a:off x="457200" y="5034798"/>
            <a:ext cx="101727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D21B7-3127-4A8B-921F-2C2894897783}"/>
              </a:ext>
            </a:extLst>
          </p:cNvPr>
          <p:cNvSpPr/>
          <p:nvPr/>
        </p:nvSpPr>
        <p:spPr>
          <a:xfrm>
            <a:off x="461357" y="4900369"/>
            <a:ext cx="1490574" cy="2247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794168-701D-44D5-A7FB-BE8D2108040A}"/>
              </a:ext>
            </a:extLst>
          </p:cNvPr>
          <p:cNvCxnSpPr>
            <a:cxnSpLocks/>
          </p:cNvCxnSpPr>
          <p:nvPr/>
        </p:nvCxnSpPr>
        <p:spPr>
          <a:xfrm flipV="1">
            <a:off x="3884815" y="5308057"/>
            <a:ext cx="0" cy="81384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1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A15269-0E46-443E-B5C6-3D716FBFA00B}"/>
              </a:ext>
            </a:extLst>
          </p:cNvPr>
          <p:cNvSpPr txBox="1">
            <a:spLocks/>
          </p:cNvSpPr>
          <p:nvPr/>
        </p:nvSpPr>
        <p:spPr>
          <a:xfrm>
            <a:off x="2118883" y="6121902"/>
            <a:ext cx="5726425" cy="62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794168-701D-44D5-A7FB-BE8D2108040A}"/>
              </a:ext>
            </a:extLst>
          </p:cNvPr>
          <p:cNvCxnSpPr>
            <a:cxnSpLocks/>
          </p:cNvCxnSpPr>
          <p:nvPr/>
        </p:nvCxnSpPr>
        <p:spPr>
          <a:xfrm flipV="1">
            <a:off x="3884815" y="5308057"/>
            <a:ext cx="0" cy="81384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4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F48-A9A6-45F2-926E-B89CA7F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BA5C-9D59-4C3D-870C-32F78359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From the today’s in-class quiz do questions #1 and #2</a:t>
            </a:r>
          </a:p>
          <a:p>
            <a:r>
              <a:rPr lang="en-US"/>
              <a:t>About 10 minutes</a:t>
            </a:r>
          </a:p>
          <a:p>
            <a:r>
              <a:rPr lang="en-US" b="1"/>
              <a:t>For #2 ONLY write this down on paper for now…</a:t>
            </a:r>
          </a:p>
          <a:p>
            <a:r>
              <a:rPr lang="en-US" b="1"/>
              <a:t>Next, we will show you how to generate a digital UML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BA9A5E-1F45-254F-BB17-00599691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0"/>
            <a:ext cx="8973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8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402" y="41097"/>
            <a:ext cx="5443377" cy="832207"/>
          </a:xfrm>
        </p:spPr>
        <p:txBody>
          <a:bodyPr>
            <a:normAutofit fontScale="90000"/>
          </a:bodyPr>
          <a:lstStyle/>
          <a:p>
            <a:r>
              <a:rPr lang="en-US"/>
              <a:t>Code up a simple UML diagram!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08" y="678095"/>
            <a:ext cx="8650840" cy="23014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Open up Eclipse and turn the UML diagram below into Java classes/code</a:t>
            </a:r>
          </a:p>
          <a:p>
            <a:pPr marL="234950" indent="-225425">
              <a:buFont typeface="+mj-lt"/>
              <a:buAutoNum type="arabicPeriod"/>
            </a:pPr>
            <a:r>
              <a:rPr lang="en-US"/>
              <a:t>Work in </a:t>
            </a:r>
            <a:r>
              <a:rPr lang="en-US" i="1" err="1"/>
              <a:t>FirstOODesignPractice</a:t>
            </a:r>
            <a:r>
              <a:rPr lang="en-US"/>
              <a:t> (Imported today)</a:t>
            </a:r>
          </a:p>
          <a:p>
            <a:pPr marL="234950" indent="-225425">
              <a:buFont typeface="+mj-lt"/>
              <a:buAutoNum type="arabicPeriod"/>
            </a:pPr>
            <a:r>
              <a:rPr lang="en-US"/>
              <a:t>Create classes for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, class </a:t>
            </a:r>
            <a:r>
              <a:rPr lang="en-US" i="1"/>
              <a:t>Main </a:t>
            </a:r>
            <a:r>
              <a:rPr lang="en-US"/>
              <a:t>has been created for you</a:t>
            </a:r>
            <a:endParaRPr lang="en-US" i="1"/>
          </a:p>
          <a:p>
            <a:pPr marL="234950" indent="-225425">
              <a:buFont typeface="+mj-lt"/>
              <a:buAutoNum type="arabicPeriod"/>
            </a:pPr>
            <a:r>
              <a:rPr lang="en-US" i="1"/>
              <a:t>Stub out</a:t>
            </a:r>
            <a:r>
              <a:rPr lang="en-US"/>
              <a:t> the methods in A and B, i.e., do not provide code between the {  and  }</a:t>
            </a:r>
          </a:p>
          <a:p>
            <a:pPr marL="234950" indent="-225425">
              <a:buFont typeface="+mj-lt"/>
              <a:buAutoNum type="arabicPeriod"/>
            </a:pPr>
            <a:r>
              <a:rPr lang="en-US"/>
              <a:t>Finally, implement the methods in A, B, and Main</a:t>
            </a:r>
          </a:p>
          <a:p>
            <a:pPr marL="352425" indent="-342900"/>
            <a:r>
              <a:rPr lang="en-US"/>
              <a:t>Use data types: String and 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D9B0F-76C3-DC47-82A5-B1F69EF2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616" y="2496620"/>
            <a:ext cx="5477755" cy="253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94D983B-CF95-8344-843E-28B61AF7E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61" y="3328898"/>
            <a:ext cx="3961829" cy="322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5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32" y="118546"/>
            <a:ext cx="7886700" cy="1325563"/>
          </a:xfrm>
        </p:spPr>
        <p:txBody>
          <a:bodyPr/>
          <a:lstStyle/>
          <a:p>
            <a:r>
              <a:rPr lang="en-US"/>
              <a:t>1. Draw by Hand OR</a:t>
            </a:r>
            <a:br>
              <a:rPr lang="en-US"/>
            </a:br>
            <a:r>
              <a:rPr lang="en-US"/>
              <a:t>2. </a:t>
            </a:r>
            <a:r>
              <a:rPr lang="en-US" err="1"/>
              <a:t>PlantUML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6603" y="1793631"/>
            <a:ext cx="4353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 website</a:t>
            </a:r>
            <a:endParaRPr lang="en-US">
              <a:hlinkClick r:id="rId2"/>
            </a:endParaRPr>
          </a:p>
          <a:p>
            <a:r>
              <a:rPr lang="en-US">
                <a:hlinkClick r:id="rId2"/>
              </a:rPr>
              <a:t>https://plantuml.com/</a:t>
            </a:r>
            <a:endParaRPr lang="en-US"/>
          </a:p>
          <a:p>
            <a:endParaRPr lang="en-US"/>
          </a:p>
          <a:p>
            <a:r>
              <a:rPr lang="en-US"/>
              <a:t>Free Browser Based Online Server</a:t>
            </a:r>
          </a:p>
          <a:p>
            <a:r>
              <a:rPr lang="en-US">
                <a:hlinkClick r:id="rId3"/>
              </a:rPr>
              <a:t>http://www.plantuml.com/plantuml/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6912" y="119576"/>
            <a:ext cx="3509889" cy="654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Main()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setAllBValuesTo3()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name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A(name)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setBValue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B{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count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B()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  -right-&gt;  B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Main –down-&gt; "*" A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3965826" y="3986373"/>
            <a:ext cx="1520574" cy="1284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034284" y="2527443"/>
            <a:ext cx="3482938" cy="2753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2342510" y="1294544"/>
            <a:ext cx="3226083" cy="2239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7EBA617-3FEF-0D4A-849E-56616D5B0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61" y="3328898"/>
            <a:ext cx="3961829" cy="3228891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C6AF0FED-846D-E745-8022-697302C722DF}"/>
              </a:ext>
            </a:extLst>
          </p:cNvPr>
          <p:cNvSpPr/>
          <p:nvPr/>
        </p:nvSpPr>
        <p:spPr>
          <a:xfrm>
            <a:off x="2391157" y="4847686"/>
            <a:ext cx="2848663" cy="977761"/>
          </a:xfrm>
          <a:custGeom>
            <a:avLst/>
            <a:gdLst>
              <a:gd name="connsiteX0" fmla="*/ 2725373 w 2725373"/>
              <a:gd name="connsiteY0" fmla="*/ 474327 h 977761"/>
              <a:gd name="connsiteX1" fmla="*/ 1122605 w 2725373"/>
              <a:gd name="connsiteY1" fmla="*/ 1716 h 977761"/>
              <a:gd name="connsiteX2" fmla="*/ 156834 w 2725373"/>
              <a:gd name="connsiteY2" fmla="*/ 340763 h 977761"/>
              <a:gd name="connsiteX3" fmla="*/ 12996 w 2725373"/>
              <a:gd name="connsiteY3" fmla="*/ 977761 h 97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5373" h="977761">
                <a:moveTo>
                  <a:pt x="2725373" y="474327"/>
                </a:moveTo>
                <a:cubicBezTo>
                  <a:pt x="2138034" y="249152"/>
                  <a:pt x="1550695" y="23977"/>
                  <a:pt x="1122605" y="1716"/>
                </a:cubicBezTo>
                <a:cubicBezTo>
                  <a:pt x="694515" y="-20545"/>
                  <a:pt x="341769" y="178089"/>
                  <a:pt x="156834" y="340763"/>
                </a:cubicBezTo>
                <a:cubicBezTo>
                  <a:pt x="-28101" y="503437"/>
                  <a:pt x="-7553" y="740599"/>
                  <a:pt x="12996" y="97776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C88D408-E10E-7A4C-AE84-F2F126103D83}"/>
              </a:ext>
            </a:extLst>
          </p:cNvPr>
          <p:cNvSpPr/>
          <p:nvPr/>
        </p:nvSpPr>
        <p:spPr>
          <a:xfrm>
            <a:off x="134460" y="4539515"/>
            <a:ext cx="5218376" cy="2178710"/>
          </a:xfrm>
          <a:custGeom>
            <a:avLst/>
            <a:gdLst>
              <a:gd name="connsiteX0" fmla="*/ 5218376 w 5218376"/>
              <a:gd name="connsiteY0" fmla="*/ 1152368 h 2178710"/>
              <a:gd name="connsiteX1" fmla="*/ 4098493 w 5218376"/>
              <a:gd name="connsiteY1" fmla="*/ 2077042 h 2178710"/>
              <a:gd name="connsiteX2" fmla="*/ 235410 w 5218376"/>
              <a:gd name="connsiteY2" fmla="*/ 1953752 h 2178710"/>
              <a:gd name="connsiteX3" fmla="*/ 512812 w 5218376"/>
              <a:gd name="connsiteY3" fmla="*/ 289339 h 2178710"/>
              <a:gd name="connsiteX4" fmla="*/ 1232003 w 5218376"/>
              <a:gd name="connsiteY4" fmla="*/ 11937 h 217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8376" h="2178710">
                <a:moveTo>
                  <a:pt x="5218376" y="1152368"/>
                </a:moveTo>
                <a:cubicBezTo>
                  <a:pt x="5073681" y="1547923"/>
                  <a:pt x="4928987" y="1943478"/>
                  <a:pt x="4098493" y="2077042"/>
                </a:cubicBezTo>
                <a:cubicBezTo>
                  <a:pt x="3267999" y="2210606"/>
                  <a:pt x="833023" y="2251702"/>
                  <a:pt x="235410" y="1953752"/>
                </a:cubicBezTo>
                <a:cubicBezTo>
                  <a:pt x="-362203" y="1655802"/>
                  <a:pt x="346713" y="612975"/>
                  <a:pt x="512812" y="289339"/>
                </a:cubicBezTo>
                <a:cubicBezTo>
                  <a:pt x="678911" y="-34297"/>
                  <a:pt x="955457" y="-11180"/>
                  <a:pt x="1232003" y="1193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1DE845-0FA1-6D44-AD11-B8C604131E82}"/>
              </a:ext>
            </a:extLst>
          </p:cNvPr>
          <p:cNvCxnSpPr>
            <a:cxnSpLocks/>
          </p:cNvCxnSpPr>
          <p:nvPr/>
        </p:nvCxnSpPr>
        <p:spPr>
          <a:xfrm flipV="1">
            <a:off x="2537717" y="750013"/>
            <a:ext cx="2609636" cy="256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F48-A9A6-45F2-926E-B89CA7F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BA5C-9D59-4C3D-870C-32F78359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today’s in-class quiz do questions #1 and #2</a:t>
            </a:r>
          </a:p>
          <a:p>
            <a:r>
              <a:rPr lang="en-US" dirty="0"/>
              <a:t>About 10 minutes</a:t>
            </a:r>
          </a:p>
          <a:p>
            <a:r>
              <a:rPr lang="en-US" b="1" dirty="0">
                <a:highlight>
                  <a:srgbClr val="FFFF00"/>
                </a:highlight>
              </a:rPr>
              <a:t>For #2 ONLY write this down on paper for now…</a:t>
            </a:r>
          </a:p>
          <a:p>
            <a:r>
              <a:rPr lang="en-US" b="1" dirty="0"/>
              <a:t>Soon, we will show you how to generate a digital UML Diagram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0152C3-D707-75FC-19A6-F7EF87B4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6" y="100186"/>
            <a:ext cx="4343155" cy="173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CC13E-31B5-EAE8-B4F2-15869FBA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94" y="3429000"/>
            <a:ext cx="5115639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15640-C870-8207-15BC-AF83FC5C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29" y="4713437"/>
            <a:ext cx="5230283" cy="2025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8D3ED-34C2-C244-9C86-52B8CC63DA78}"/>
              </a:ext>
            </a:extLst>
          </p:cNvPr>
          <p:cNvSpPr txBox="1"/>
          <p:nvPr/>
        </p:nvSpPr>
        <p:spPr>
          <a:xfrm>
            <a:off x="304800" y="388337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14624-1737-5DC8-59BB-9AA1E59B3593}"/>
              </a:ext>
            </a:extLst>
          </p:cNvPr>
          <p:cNvSpPr txBox="1"/>
          <p:nvPr/>
        </p:nvSpPr>
        <p:spPr>
          <a:xfrm>
            <a:off x="304800" y="52098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93831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BA9A5E-1F45-254F-BB17-00599691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0"/>
            <a:ext cx="89738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B490D-8C0E-3B02-B401-0139131C6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029" y="184037"/>
            <a:ext cx="2121706" cy="32449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8080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909BA-D20B-40E8-803A-A27FE3F2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9" y="3561203"/>
            <a:ext cx="3910988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16972D-49AD-4B77-A12E-9D93C79D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460" y="3561203"/>
            <a:ext cx="4765091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EF614-DDF7-4C7C-B88A-73A7084E9299}"/>
              </a:ext>
            </a:extLst>
          </p:cNvPr>
          <p:cNvSpPr txBox="1"/>
          <p:nvPr/>
        </p:nvSpPr>
        <p:spPr>
          <a:xfrm>
            <a:off x="787706" y="1377990"/>
            <a:ext cx="7568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Remember our Ninja and Pirate examples?</a:t>
            </a:r>
          </a:p>
          <a:p>
            <a:endParaRPr lang="en-US" sz="3200"/>
          </a:p>
          <a:p>
            <a:r>
              <a:rPr lang="en-US" sz="3200"/>
              <a:t>We will look at how to write UML for them</a:t>
            </a:r>
          </a:p>
        </p:txBody>
      </p:sp>
    </p:spTree>
    <p:extLst>
      <p:ext uri="{BB962C8B-B14F-4D97-AF65-F5344CB8AC3E}">
        <p14:creationId xmlns:p14="http://schemas.microsoft.com/office/powerpoint/2010/main" val="294402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6E60-E0C7-4055-E009-E4BC8101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-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EFD3-A4DC-DD31-3DCF-32ED7FE7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EXAMPLE INSTEAD OF MAIN, A, B </a:t>
            </a:r>
          </a:p>
        </p:txBody>
      </p:sp>
    </p:spTree>
    <p:extLst>
      <p:ext uri="{BB962C8B-B14F-4D97-AF65-F5344CB8AC3E}">
        <p14:creationId xmlns:p14="http://schemas.microsoft.com/office/powerpoint/2010/main" val="73461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402" y="41097"/>
            <a:ext cx="5443377" cy="832207"/>
          </a:xfrm>
        </p:spPr>
        <p:txBody>
          <a:bodyPr>
            <a:normAutofit fontScale="90000"/>
          </a:bodyPr>
          <a:lstStyle/>
          <a:p>
            <a:r>
              <a:rPr lang="en-US"/>
              <a:t>Code up a simple UML diagram!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08" y="678095"/>
            <a:ext cx="8650840" cy="23014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Open up Eclipse and turn the UML diagram below into Java classes/code</a:t>
            </a:r>
          </a:p>
          <a:p>
            <a:pPr marL="234950" indent="-225425">
              <a:buFont typeface="+mj-lt"/>
              <a:buAutoNum type="arabicPeriod"/>
            </a:pPr>
            <a:r>
              <a:rPr lang="en-US" dirty="0"/>
              <a:t>Work in </a:t>
            </a:r>
            <a:r>
              <a:rPr lang="en-US" i="1" dirty="0" err="1"/>
              <a:t>PracticeFirstOODesign</a:t>
            </a:r>
            <a:r>
              <a:rPr lang="en-US" dirty="0"/>
              <a:t> (Imported today)</a:t>
            </a:r>
          </a:p>
          <a:p>
            <a:pPr marL="234950" indent="-225425">
              <a:buFont typeface="+mj-lt"/>
              <a:buAutoNum type="arabicPeriod"/>
            </a:pPr>
            <a:r>
              <a:rPr lang="en-US" dirty="0"/>
              <a:t>Create classes for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class </a:t>
            </a:r>
            <a:r>
              <a:rPr lang="en-US" i="1" dirty="0"/>
              <a:t>Main </a:t>
            </a:r>
            <a:r>
              <a:rPr lang="en-US" dirty="0"/>
              <a:t>has been created for you</a:t>
            </a:r>
            <a:endParaRPr lang="en-US" i="1" dirty="0"/>
          </a:p>
          <a:p>
            <a:pPr marL="234950" indent="-225425">
              <a:buFont typeface="+mj-lt"/>
              <a:buAutoNum type="arabicPeriod"/>
            </a:pPr>
            <a:r>
              <a:rPr lang="en-US" i="1" dirty="0"/>
              <a:t>Stub out</a:t>
            </a:r>
            <a:r>
              <a:rPr lang="en-US" dirty="0"/>
              <a:t> the methods in A and B, i.e., do not provide code between the {  and  }</a:t>
            </a:r>
          </a:p>
          <a:p>
            <a:pPr marL="234950" indent="-225425">
              <a:buFont typeface="+mj-lt"/>
              <a:buAutoNum type="arabicPeriod"/>
            </a:pPr>
            <a:r>
              <a:rPr lang="en-US" dirty="0"/>
              <a:t>Finally, implement the methods in A, B, and Main</a:t>
            </a:r>
          </a:p>
          <a:p>
            <a:pPr marL="352425" indent="-342900"/>
            <a:r>
              <a:rPr lang="en-US" dirty="0"/>
              <a:t>Use data types: String and int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4D983B-CF95-8344-843E-28B61AF7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961" y="3328898"/>
            <a:ext cx="3961829" cy="322889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27ECCE-4F06-2740-9543-A7009AB7C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874" y="2843210"/>
            <a:ext cx="6772075" cy="22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5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8" y="287346"/>
            <a:ext cx="7886700" cy="1215639"/>
          </a:xfrm>
        </p:spPr>
        <p:txBody>
          <a:bodyPr>
            <a:normAutofit fontScale="90000"/>
          </a:bodyPr>
          <a:lstStyle/>
          <a:p>
            <a:r>
              <a:rPr lang="en-US" dirty="0"/>
              <a:t>Now, use </a:t>
            </a:r>
            <a:r>
              <a:rPr lang="en-US" dirty="0" err="1"/>
              <a:t>PlantUML</a:t>
            </a:r>
            <a:r>
              <a:rPr lang="en-US" dirty="0"/>
              <a:t> to recreate</a:t>
            </a:r>
            <a:br>
              <a:rPr lang="en-US" dirty="0"/>
            </a:br>
            <a:r>
              <a:rPr lang="en-US" dirty="0"/>
              <a:t>the diagram below</a:t>
            </a:r>
            <a:br>
              <a:rPr lang="en-US" dirty="0"/>
            </a:br>
            <a:r>
              <a:rPr lang="en-US" dirty="0"/>
              <a:t>Here’s the </a:t>
            </a:r>
            <a:r>
              <a:rPr lang="en-US" dirty="0" err="1"/>
              <a:t>PlantUML</a:t>
            </a:r>
            <a:r>
              <a:rPr lang="en-US" dirty="0"/>
              <a:t>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6603" y="1793631"/>
            <a:ext cx="4353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website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https://plantuml.com/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Free Browser Based Online Server</a:t>
            </a:r>
          </a:p>
          <a:p>
            <a:r>
              <a:rPr lang="en-US" dirty="0">
                <a:hlinkClick r:id="rId3"/>
              </a:rPr>
              <a:t>http://www.plantuml.com/plantuml/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6912" y="119576"/>
            <a:ext cx="3509889" cy="654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@startuml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setAllBValuesTo3()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name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A(name)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-right-&gt; 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 –down-&gt; "*" A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@enduml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3965826" y="3986373"/>
            <a:ext cx="1520574" cy="1284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034284" y="2527443"/>
            <a:ext cx="3482938" cy="2753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2342510" y="1294544"/>
            <a:ext cx="3226083" cy="2239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7EBA617-3FEF-0D4A-849E-56616D5B0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61" y="3328898"/>
            <a:ext cx="3961829" cy="3228891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C6AF0FED-846D-E745-8022-697302C722DF}"/>
              </a:ext>
            </a:extLst>
          </p:cNvPr>
          <p:cNvSpPr/>
          <p:nvPr/>
        </p:nvSpPr>
        <p:spPr>
          <a:xfrm>
            <a:off x="2391157" y="4847686"/>
            <a:ext cx="2848663" cy="977761"/>
          </a:xfrm>
          <a:custGeom>
            <a:avLst/>
            <a:gdLst>
              <a:gd name="connsiteX0" fmla="*/ 2725373 w 2725373"/>
              <a:gd name="connsiteY0" fmla="*/ 474327 h 977761"/>
              <a:gd name="connsiteX1" fmla="*/ 1122605 w 2725373"/>
              <a:gd name="connsiteY1" fmla="*/ 1716 h 977761"/>
              <a:gd name="connsiteX2" fmla="*/ 156834 w 2725373"/>
              <a:gd name="connsiteY2" fmla="*/ 340763 h 977761"/>
              <a:gd name="connsiteX3" fmla="*/ 12996 w 2725373"/>
              <a:gd name="connsiteY3" fmla="*/ 977761 h 97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5373" h="977761">
                <a:moveTo>
                  <a:pt x="2725373" y="474327"/>
                </a:moveTo>
                <a:cubicBezTo>
                  <a:pt x="2138034" y="249152"/>
                  <a:pt x="1550695" y="23977"/>
                  <a:pt x="1122605" y="1716"/>
                </a:cubicBezTo>
                <a:cubicBezTo>
                  <a:pt x="694515" y="-20545"/>
                  <a:pt x="341769" y="178089"/>
                  <a:pt x="156834" y="340763"/>
                </a:cubicBezTo>
                <a:cubicBezTo>
                  <a:pt x="-28101" y="503437"/>
                  <a:pt x="-7553" y="740599"/>
                  <a:pt x="12996" y="97776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C88D408-E10E-7A4C-AE84-F2F126103D83}"/>
              </a:ext>
            </a:extLst>
          </p:cNvPr>
          <p:cNvSpPr/>
          <p:nvPr/>
        </p:nvSpPr>
        <p:spPr>
          <a:xfrm>
            <a:off x="134460" y="4539515"/>
            <a:ext cx="5218376" cy="2178710"/>
          </a:xfrm>
          <a:custGeom>
            <a:avLst/>
            <a:gdLst>
              <a:gd name="connsiteX0" fmla="*/ 5218376 w 5218376"/>
              <a:gd name="connsiteY0" fmla="*/ 1152368 h 2178710"/>
              <a:gd name="connsiteX1" fmla="*/ 4098493 w 5218376"/>
              <a:gd name="connsiteY1" fmla="*/ 2077042 h 2178710"/>
              <a:gd name="connsiteX2" fmla="*/ 235410 w 5218376"/>
              <a:gd name="connsiteY2" fmla="*/ 1953752 h 2178710"/>
              <a:gd name="connsiteX3" fmla="*/ 512812 w 5218376"/>
              <a:gd name="connsiteY3" fmla="*/ 289339 h 2178710"/>
              <a:gd name="connsiteX4" fmla="*/ 1232003 w 5218376"/>
              <a:gd name="connsiteY4" fmla="*/ 11937 h 217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8376" h="2178710">
                <a:moveTo>
                  <a:pt x="5218376" y="1152368"/>
                </a:moveTo>
                <a:cubicBezTo>
                  <a:pt x="5073681" y="1547923"/>
                  <a:pt x="4928987" y="1943478"/>
                  <a:pt x="4098493" y="2077042"/>
                </a:cubicBezTo>
                <a:cubicBezTo>
                  <a:pt x="3267999" y="2210606"/>
                  <a:pt x="833023" y="2251702"/>
                  <a:pt x="235410" y="1953752"/>
                </a:cubicBezTo>
                <a:cubicBezTo>
                  <a:pt x="-362203" y="1655802"/>
                  <a:pt x="346713" y="612975"/>
                  <a:pt x="512812" y="289339"/>
                </a:cubicBezTo>
                <a:cubicBezTo>
                  <a:pt x="678911" y="-34297"/>
                  <a:pt x="955457" y="-11180"/>
                  <a:pt x="1232003" y="1193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1DE845-0FA1-6D44-AD11-B8C604131E82}"/>
              </a:ext>
            </a:extLst>
          </p:cNvPr>
          <p:cNvCxnSpPr>
            <a:cxnSpLocks/>
          </p:cNvCxnSpPr>
          <p:nvPr/>
        </p:nvCxnSpPr>
        <p:spPr>
          <a:xfrm flipV="1">
            <a:off x="4376790" y="811657"/>
            <a:ext cx="800122" cy="472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9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F48-A9A6-45F2-926E-B89CA7F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Now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BA5C-9D59-4C3D-870C-32F78359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 to the hand drawn Quiz Question #2</a:t>
            </a:r>
          </a:p>
          <a:p>
            <a:r>
              <a:rPr lang="en-US" sz="4000" b="1" dirty="0"/>
              <a:t>Generate a digital UML Diagram now using </a:t>
            </a:r>
            <a:r>
              <a:rPr lang="en-US" sz="4000" b="1" dirty="0" err="1"/>
              <a:t>PlantUML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4169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5580"/>
          </a:xfrm>
        </p:spPr>
        <p:txBody>
          <a:bodyPr>
            <a:normAutofit/>
          </a:bodyPr>
          <a:lstStyle/>
          <a:p>
            <a:r>
              <a:rPr lang="en-US"/>
              <a:t>A little class diagram will get you a long way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1474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 err="1"/>
                        <a:t>ClassName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54633" y="1562793"/>
            <a:ext cx="3158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Classes are represented by a diagram with 3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the initial version of UML we will teach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0795A4-2628-4BC6-B98E-E2DE937D0FD1}"/>
              </a:ext>
            </a:extLst>
          </p:cNvPr>
          <p:cNvSpPr/>
          <p:nvPr/>
        </p:nvSpPr>
        <p:spPr>
          <a:xfrm>
            <a:off x="4854633" y="1366175"/>
            <a:ext cx="3489267" cy="1801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006C8A-BAC8-194C-94E5-EF95F16B863C}"/>
              </a:ext>
            </a:extLst>
          </p:cNvPr>
          <p:cNvCxnSpPr>
            <a:cxnSpLocks/>
          </p:cNvCxnSpPr>
          <p:nvPr/>
        </p:nvCxnSpPr>
        <p:spPr>
          <a:xfrm flipH="1">
            <a:off x="1746607" y="1777429"/>
            <a:ext cx="3133617" cy="143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09AFA-63D2-2748-8870-59F4C11D8108}"/>
              </a:ext>
            </a:extLst>
          </p:cNvPr>
          <p:cNvCxnSpPr>
            <a:cxnSpLocks/>
          </p:cNvCxnSpPr>
          <p:nvPr/>
        </p:nvCxnSpPr>
        <p:spPr>
          <a:xfrm flipH="1">
            <a:off x="1746607" y="1777429"/>
            <a:ext cx="3143893" cy="441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B4FEF3-1D5F-D94C-AA24-808F143BDE66}"/>
              </a:ext>
            </a:extLst>
          </p:cNvPr>
          <p:cNvCxnSpPr>
            <a:cxnSpLocks/>
          </p:cNvCxnSpPr>
          <p:nvPr/>
        </p:nvCxnSpPr>
        <p:spPr>
          <a:xfrm flipH="1">
            <a:off x="1683250" y="1777429"/>
            <a:ext cx="3227797" cy="758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74ED77-1EBB-B61F-55D6-D859B23C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00" y="3880570"/>
            <a:ext cx="3591621" cy="2870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27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1263437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3847E0-2413-4B92-98F2-1B1523A8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051" y="1358543"/>
            <a:ext cx="2450176" cy="2884690"/>
          </a:xfrm>
        </p:spPr>
        <p:txBody>
          <a:bodyPr>
            <a:normAutofit/>
          </a:bodyPr>
          <a:lstStyle/>
          <a:p>
            <a:r>
              <a:rPr lang="en-US"/>
              <a:t>Sometimes we </a:t>
            </a:r>
            <a:r>
              <a:rPr lang="en-US">
                <a:highlight>
                  <a:srgbClr val="FFFF00"/>
                </a:highlight>
              </a:rPr>
              <a:t>do not designate</a:t>
            </a:r>
            <a:r>
              <a:rPr lang="en-US"/>
              <a:t>:</a:t>
            </a:r>
          </a:p>
          <a:p>
            <a:pPr marL="285750" lvl="1" indent="-174625"/>
            <a:r>
              <a:rPr lang="en-US"/>
              <a:t>type declarations for field names</a:t>
            </a:r>
          </a:p>
          <a:p>
            <a:pPr marL="285750" lvl="1" indent="-174625"/>
            <a:r>
              <a:rPr lang="en-US"/>
              <a:t>types declarations for parameters</a:t>
            </a:r>
          </a:p>
          <a:p>
            <a:pPr marL="285750" lvl="1" indent="-174625"/>
            <a:r>
              <a:rPr lang="en-US"/>
              <a:t>Return type declaration for a function method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91D160-35BD-4909-9432-8AB2419F2C45}"/>
              </a:ext>
            </a:extLst>
          </p:cNvPr>
          <p:cNvSpPr/>
          <p:nvPr/>
        </p:nvSpPr>
        <p:spPr>
          <a:xfrm>
            <a:off x="6313516" y="1358542"/>
            <a:ext cx="2701635" cy="2818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F4E4C89-ABD0-534C-9181-586B7FB1363A}"/>
              </a:ext>
            </a:extLst>
          </p:cNvPr>
          <p:cNvSpPr txBox="1">
            <a:spLocks/>
          </p:cNvSpPr>
          <p:nvPr/>
        </p:nvSpPr>
        <p:spPr>
          <a:xfrm>
            <a:off x="618376" y="184935"/>
            <a:ext cx="7886700" cy="1017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Types for </a:t>
            </a:r>
            <a:r>
              <a:rPr lang="en-US" i="1"/>
              <a:t>fields</a:t>
            </a:r>
            <a:r>
              <a:rPr lang="en-US"/>
              <a:t>,</a:t>
            </a:r>
            <a:r>
              <a:rPr lang="en-US" i="1"/>
              <a:t> parameters</a:t>
            </a:r>
            <a:r>
              <a:rPr lang="en-US"/>
              <a:t>, and</a:t>
            </a:r>
            <a:r>
              <a:rPr lang="en-US" i="1"/>
              <a:t> return types</a:t>
            </a:r>
          </a:p>
          <a:p>
            <a:pPr algn="ctr"/>
            <a:r>
              <a:rPr lang="en-US">
                <a:highlight>
                  <a:srgbClr val="FFFF00"/>
                </a:highlight>
              </a:rPr>
              <a:t>Undesignated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4F36377-B6F6-9047-A1B7-A474FA5E4071}"/>
              </a:ext>
            </a:extLst>
          </p:cNvPr>
          <p:cNvSpPr/>
          <p:nvPr/>
        </p:nvSpPr>
        <p:spPr>
          <a:xfrm>
            <a:off x="1172878" y="2126936"/>
            <a:ext cx="5463540" cy="594229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0837871-C8E4-FA4F-971A-56CB003A70C7}"/>
              </a:ext>
            </a:extLst>
          </p:cNvPr>
          <p:cNvSpPr/>
          <p:nvPr/>
        </p:nvSpPr>
        <p:spPr>
          <a:xfrm>
            <a:off x="1573047" y="2656780"/>
            <a:ext cx="5097716" cy="361842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BF5F604-BCCA-014B-A8A1-F6FD08DBDE2A}"/>
              </a:ext>
            </a:extLst>
          </p:cNvPr>
          <p:cNvSpPr/>
          <p:nvPr/>
        </p:nvSpPr>
        <p:spPr>
          <a:xfrm flipV="1">
            <a:off x="1949986" y="2931006"/>
            <a:ext cx="4646023" cy="341004"/>
          </a:xfrm>
          <a:custGeom>
            <a:avLst/>
            <a:gdLst>
              <a:gd name="connsiteX0" fmla="*/ 4972692 w 4972692"/>
              <a:gd name="connsiteY0" fmla="*/ 0 h 808671"/>
              <a:gd name="connsiteX1" fmla="*/ 3051425 w 4972692"/>
              <a:gd name="connsiteY1" fmla="*/ 801384 h 808671"/>
              <a:gd name="connsiteX2" fmla="*/ 0 w 4972692"/>
              <a:gd name="connsiteY2" fmla="*/ 328773 h 8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92" h="808671">
                <a:moveTo>
                  <a:pt x="4972692" y="0"/>
                </a:moveTo>
                <a:cubicBezTo>
                  <a:pt x="4426449" y="373294"/>
                  <a:pt x="3880207" y="746588"/>
                  <a:pt x="3051425" y="801384"/>
                </a:cubicBezTo>
                <a:cubicBezTo>
                  <a:pt x="2222643" y="856180"/>
                  <a:pt x="1111321" y="592476"/>
                  <a:pt x="0" y="32877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A1D9F2-ABF8-4418-96C9-07203C03ADD8}"/>
              </a:ext>
            </a:extLst>
          </p:cNvPr>
          <p:cNvGraphicFramePr>
            <a:graphicFrameLocks noGrp="1"/>
          </p:cNvGraphicFramePr>
          <p:nvPr/>
        </p:nvGraphicFramePr>
        <p:xfrm>
          <a:off x="605791" y="20131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3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1263437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3847E0-2413-4B92-98F2-1B1523A8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051" y="1358543"/>
            <a:ext cx="2450176" cy="2884690"/>
          </a:xfrm>
        </p:spPr>
        <p:txBody>
          <a:bodyPr>
            <a:normAutofit/>
          </a:bodyPr>
          <a:lstStyle/>
          <a:p>
            <a:r>
              <a:rPr lang="en-US"/>
              <a:t>Sometimes we </a:t>
            </a:r>
            <a:r>
              <a:rPr lang="en-US">
                <a:highlight>
                  <a:srgbClr val="FFFF00"/>
                </a:highlight>
              </a:rPr>
              <a:t>do designate</a:t>
            </a:r>
            <a:r>
              <a:rPr lang="en-US"/>
              <a:t>:</a:t>
            </a:r>
          </a:p>
          <a:p>
            <a:pPr marL="285750" lvl="1" indent="-174625"/>
            <a:r>
              <a:rPr lang="en-US"/>
              <a:t>type declarations for field names</a:t>
            </a:r>
          </a:p>
          <a:p>
            <a:pPr marL="285750" lvl="1" indent="-174625"/>
            <a:r>
              <a:rPr lang="en-US"/>
              <a:t>types declarations for parameters</a:t>
            </a:r>
          </a:p>
          <a:p>
            <a:pPr marL="285750" lvl="1" indent="-174625"/>
            <a:r>
              <a:rPr lang="en-US"/>
              <a:t>Return type declaration for a function method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91D160-35BD-4909-9432-8AB2419F2C45}"/>
              </a:ext>
            </a:extLst>
          </p:cNvPr>
          <p:cNvSpPr/>
          <p:nvPr/>
        </p:nvSpPr>
        <p:spPr>
          <a:xfrm>
            <a:off x="6313516" y="1358542"/>
            <a:ext cx="2701635" cy="2818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F4E4C89-ABD0-534C-9181-586B7FB1363A}"/>
              </a:ext>
            </a:extLst>
          </p:cNvPr>
          <p:cNvSpPr txBox="1">
            <a:spLocks/>
          </p:cNvSpPr>
          <p:nvPr/>
        </p:nvSpPr>
        <p:spPr>
          <a:xfrm>
            <a:off x="618376" y="184935"/>
            <a:ext cx="7886700" cy="1017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Types for </a:t>
            </a:r>
            <a:r>
              <a:rPr lang="en-US" i="1"/>
              <a:t>fields</a:t>
            </a:r>
            <a:r>
              <a:rPr lang="en-US"/>
              <a:t>,</a:t>
            </a:r>
            <a:r>
              <a:rPr lang="en-US" i="1"/>
              <a:t> parameters</a:t>
            </a:r>
            <a:r>
              <a:rPr lang="en-US"/>
              <a:t>, and</a:t>
            </a:r>
            <a:r>
              <a:rPr lang="en-US" i="1"/>
              <a:t> return types</a:t>
            </a:r>
          </a:p>
          <a:p>
            <a:pPr algn="ctr"/>
            <a:r>
              <a:rPr lang="en-US">
                <a:highlight>
                  <a:srgbClr val="FFFF00"/>
                </a:highlight>
              </a:rPr>
              <a:t>Designated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4F36377-B6F6-9047-A1B7-A474FA5E4071}"/>
              </a:ext>
            </a:extLst>
          </p:cNvPr>
          <p:cNvSpPr/>
          <p:nvPr/>
        </p:nvSpPr>
        <p:spPr>
          <a:xfrm>
            <a:off x="1653271" y="2108329"/>
            <a:ext cx="4942738" cy="555997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0837871-C8E4-FA4F-971A-56CB003A70C7}"/>
              </a:ext>
            </a:extLst>
          </p:cNvPr>
          <p:cNvSpPr/>
          <p:nvPr/>
        </p:nvSpPr>
        <p:spPr>
          <a:xfrm>
            <a:off x="1861851" y="2681561"/>
            <a:ext cx="4744433" cy="401520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BF5F604-BCCA-014B-A8A1-F6FD08DBDE2A}"/>
              </a:ext>
            </a:extLst>
          </p:cNvPr>
          <p:cNvSpPr/>
          <p:nvPr/>
        </p:nvSpPr>
        <p:spPr>
          <a:xfrm flipV="1">
            <a:off x="2577947" y="2923208"/>
            <a:ext cx="4068914" cy="316337"/>
          </a:xfrm>
          <a:custGeom>
            <a:avLst/>
            <a:gdLst>
              <a:gd name="connsiteX0" fmla="*/ 4972692 w 4972692"/>
              <a:gd name="connsiteY0" fmla="*/ 0 h 808671"/>
              <a:gd name="connsiteX1" fmla="*/ 3051425 w 4972692"/>
              <a:gd name="connsiteY1" fmla="*/ 801384 h 808671"/>
              <a:gd name="connsiteX2" fmla="*/ 0 w 4972692"/>
              <a:gd name="connsiteY2" fmla="*/ 328773 h 8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92" h="808671">
                <a:moveTo>
                  <a:pt x="4972692" y="0"/>
                </a:moveTo>
                <a:cubicBezTo>
                  <a:pt x="4426449" y="373294"/>
                  <a:pt x="3880207" y="746588"/>
                  <a:pt x="3051425" y="801384"/>
                </a:cubicBezTo>
                <a:cubicBezTo>
                  <a:pt x="2222643" y="856180"/>
                  <a:pt x="1111321" y="592476"/>
                  <a:pt x="0" y="32877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A1D9F2-ABF8-4418-96C9-07203C03ADD8}"/>
              </a:ext>
            </a:extLst>
          </p:cNvPr>
          <p:cNvGraphicFramePr>
            <a:graphicFrameLocks noGrp="1"/>
          </p:cNvGraphicFramePr>
          <p:nvPr/>
        </p:nvGraphicFramePr>
        <p:xfrm>
          <a:off x="605791" y="20131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name: String</a:t>
                      </a:r>
                    </a:p>
                    <a:p>
                      <a:r>
                        <a:rPr lang="en-US"/>
                        <a:t>level: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level: int ): void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67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0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D025CE-7237-4E8E-8ECA-68BC836E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32" y="6149496"/>
            <a:ext cx="5726425" cy="6220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5891AC-C3E8-4F5F-BEDD-F8BA07076451}"/>
              </a:ext>
            </a:extLst>
          </p:cNvPr>
          <p:cNvCxnSpPr>
            <a:cxnSpLocks/>
          </p:cNvCxnSpPr>
          <p:nvPr/>
        </p:nvCxnSpPr>
        <p:spPr>
          <a:xfrm flipH="1" flipV="1">
            <a:off x="1339388" y="4970854"/>
            <a:ext cx="468630" cy="976072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E65A41-2CFA-440C-B280-205CC8AE667B}"/>
              </a:ext>
            </a:extLst>
          </p:cNvPr>
          <p:cNvCxnSpPr>
            <a:cxnSpLocks/>
          </p:cNvCxnSpPr>
          <p:nvPr/>
        </p:nvCxnSpPr>
        <p:spPr>
          <a:xfrm flipH="1">
            <a:off x="461559" y="4843243"/>
            <a:ext cx="7105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9BBB49-90B0-41A8-93A2-CF0EC4F300F8}"/>
              </a:ext>
            </a:extLst>
          </p:cNvPr>
          <p:cNvSpPr/>
          <p:nvPr/>
        </p:nvSpPr>
        <p:spPr>
          <a:xfrm>
            <a:off x="457200" y="4715387"/>
            <a:ext cx="836132" cy="2247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D01964-D521-43A9-A8BA-AFD5EF9E511A}"/>
              </a:ext>
            </a:extLst>
          </p:cNvPr>
          <p:cNvCxnSpPr>
            <a:cxnSpLocks/>
          </p:cNvCxnSpPr>
          <p:nvPr/>
        </p:nvCxnSpPr>
        <p:spPr>
          <a:xfrm flipV="1">
            <a:off x="3834279" y="5363705"/>
            <a:ext cx="0" cy="7906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6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D025CE-7237-4E8E-8ECA-68BC836E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32" y="6149496"/>
            <a:ext cx="5726425" cy="6220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D01964-D521-43A9-A8BA-AFD5EF9E511A}"/>
              </a:ext>
            </a:extLst>
          </p:cNvPr>
          <p:cNvCxnSpPr>
            <a:cxnSpLocks/>
          </p:cNvCxnSpPr>
          <p:nvPr/>
        </p:nvCxnSpPr>
        <p:spPr>
          <a:xfrm flipV="1">
            <a:off x="3834279" y="5363705"/>
            <a:ext cx="0" cy="7906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6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909BA-D20B-40E8-803A-A27FE3F2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2" y="129545"/>
            <a:ext cx="3910988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94317-5E36-4642-9DFA-443496EF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548" y="3429000"/>
            <a:ext cx="6511452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D7D8D2-478D-42AB-AB45-8D200BEB18A0}"/>
              </a:ext>
            </a:extLst>
          </p:cNvPr>
          <p:cNvSpPr txBox="1"/>
          <p:nvPr/>
        </p:nvSpPr>
        <p:spPr>
          <a:xfrm>
            <a:off x="15485" y="3429000"/>
            <a:ext cx="26170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Let’s add a new class:</a:t>
            </a:r>
          </a:p>
          <a:p>
            <a:endParaRPr lang="en-US" b="1"/>
          </a:p>
          <a:p>
            <a:r>
              <a:rPr lang="en-US"/>
              <a:t>“Wizard” that:</a:t>
            </a:r>
          </a:p>
          <a:p>
            <a:r>
              <a:rPr lang="en-US"/>
              <a:t>- has a name</a:t>
            </a:r>
          </a:p>
          <a:p>
            <a:r>
              <a:rPr lang="en-US"/>
              <a:t>- has a list of </a:t>
            </a:r>
            <a:r>
              <a:rPr lang="en-US" err="1"/>
              <a:t>ninjaFriends</a:t>
            </a:r>
            <a:r>
              <a:rPr lang="en-US"/>
              <a:t> 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endParaRPr lang="en-US"/>
          </a:p>
          <a:p>
            <a:r>
              <a:rPr lang="en-US"/>
              <a:t>What would it look like?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64C06B-DD64-4F85-94C3-C50B90CCAEE6}"/>
              </a:ext>
            </a:extLst>
          </p:cNvPr>
          <p:cNvGraphicFramePr>
            <a:graphicFrameLocks noGrp="1"/>
          </p:cNvGraphicFramePr>
          <p:nvPr/>
        </p:nvGraphicFramePr>
        <p:xfrm>
          <a:off x="5640136" y="452598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6C182DBA-DD2B-374A-BB46-E6C23783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" y="5834122"/>
            <a:ext cx="2286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93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BCF677-1FAD-41AA-88A0-C4369104214C}">
  <ds:schemaRefs>
    <ds:schemaRef ds:uri="08600313-7276-4ca7-b5d3-7d86193ee0ac"/>
    <ds:schemaRef ds:uri="79ddb764-415a-4c38-83b7-908be6382bea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3C6449-8142-4E3D-BB10-90E03D0E29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7CBB15-4ED8-4C46-85B5-E1FBD0BCC149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1184</Words>
  <Application>Microsoft Office PowerPoint</Application>
  <PresentationFormat>On-screen Show (4:3)</PresentationFormat>
  <Paragraphs>314</Paragraphs>
  <Slides>23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Courier New</vt:lpstr>
      <vt:lpstr>Office Theme</vt:lpstr>
      <vt:lpstr>CSSE 220: Object Design</vt:lpstr>
      <vt:lpstr>PowerPoint Presentation</vt:lpstr>
      <vt:lpstr>A little class diagram will get you a long way</vt:lpstr>
      <vt:lpstr>PowerPoint Presentation</vt:lpstr>
      <vt:lpstr>PowerPoint Presentation</vt:lpstr>
      <vt:lpstr>Connections Between Classes Require Arrows</vt:lpstr>
      <vt:lpstr>Connections Between Classes Require Arrows</vt:lpstr>
      <vt:lpstr>Connections Between Classes Require Arrows</vt:lpstr>
      <vt:lpstr>PowerPoint Presentation</vt:lpstr>
      <vt:lpstr>Arrows – to illustrate relationships</vt:lpstr>
      <vt:lpstr>Arrows – to illustrate relationships</vt:lpstr>
      <vt:lpstr>Arrows – to illustrate relationships</vt:lpstr>
      <vt:lpstr>Arrows – to illustrate relationships</vt:lpstr>
      <vt:lpstr>Now - practice</vt:lpstr>
      <vt:lpstr>PowerPoint Presentation</vt:lpstr>
      <vt:lpstr>Code up a simple UML diagram!</vt:lpstr>
      <vt:lpstr>1. Draw by Hand OR 2. PlantUML</vt:lpstr>
      <vt:lpstr>Now - practice</vt:lpstr>
      <vt:lpstr>PowerPoint Presentation</vt:lpstr>
      <vt:lpstr>FUTURE - TODO</vt:lpstr>
      <vt:lpstr>Code up a simple UML diagram!</vt:lpstr>
      <vt:lpstr>Now, use PlantUML to recreate the diagram below Here’s the PlantUML code</vt:lpstr>
      <vt:lpstr>Now - practice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9</cp:revision>
  <cp:lastPrinted>2017-12-19T13:04:52Z</cp:lastPrinted>
  <dcterms:created xsi:type="dcterms:W3CDTF">2014-09-24T21:55:27Z</dcterms:created>
  <dcterms:modified xsi:type="dcterms:W3CDTF">2022-11-22T20:44:33Z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