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1"/>
  </p:notesMasterIdLst>
  <p:sldIdLst>
    <p:sldId id="256" r:id="rId5"/>
    <p:sldId id="261" r:id="rId6"/>
    <p:sldId id="262" r:id="rId7"/>
    <p:sldId id="263" r:id="rId8"/>
    <p:sldId id="275" r:id="rId9"/>
    <p:sldId id="274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B56CAA-DABC-41BE-9608-968AE04FA974}" v="1" dt="2021-12-11T16:29:44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1"/>
    <p:restoredTop sz="83265" autoAdjust="0"/>
  </p:normalViewPr>
  <p:slideViewPr>
    <p:cSldViewPr snapToGrid="0" snapToObjects="1">
      <p:cViewPr varScale="1">
        <p:scale>
          <a:sx n="85" d="100"/>
          <a:sy n="85" d="100"/>
        </p:scale>
        <p:origin x="18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rritos, Esly" userId="S::cerritem@rose-hulman.edu::b1d8a0f8-f6ee-47cf-a2fb-9c053cf51e98" providerId="AD" clId="Web-{4FB56CAA-DABC-41BE-9608-968AE04FA974}"/>
    <pc:docChg chg="delSld">
      <pc:chgData name="Cerritos, Esly" userId="S::cerritem@rose-hulman.edu::b1d8a0f8-f6ee-47cf-a2fb-9c053cf51e98" providerId="AD" clId="Web-{4FB56CAA-DABC-41BE-9608-968AE04FA974}" dt="2021-12-11T16:29:44.525" v="0"/>
      <pc:docMkLst>
        <pc:docMk/>
      </pc:docMkLst>
      <pc:sldChg chg="del">
        <pc:chgData name="Cerritos, Esly" userId="S::cerritem@rose-hulman.edu::b1d8a0f8-f6ee-47cf-a2fb-9c053cf51e98" providerId="AD" clId="Web-{4FB56CAA-DABC-41BE-9608-968AE04FA974}" dt="2021-12-11T16:29:44.525" v="0"/>
        <pc:sldMkLst>
          <pc:docMk/>
          <pc:sldMk cId="1323640160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8E27A71-88A0-42AC-8446-7577892AB16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E740-43A9-4CB1-B37F-A3A8D36E57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6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Draw box and pointer diagrams on board showing:</a:t>
            </a:r>
          </a:p>
          <a:p>
            <a:r>
              <a:rPr lang="en-US" dirty="0"/>
              <a:t>x : 10</a:t>
            </a:r>
          </a:p>
          <a:p>
            <a:r>
              <a:rPr lang="en-US" dirty="0"/>
              <a:t>y : 20</a:t>
            </a:r>
          </a:p>
          <a:p>
            <a:r>
              <a:rPr lang="en-US" dirty="0"/>
              <a:t>Rectangle object with values 10, 20, 5, 5</a:t>
            </a:r>
          </a:p>
          <a:p>
            <a:r>
              <a:rPr lang="en-US" dirty="0"/>
              <a:t>box : arrow pointing to Rectangle object</a:t>
            </a:r>
          </a:p>
          <a:p>
            <a:endParaRPr lang="en-US" dirty="0"/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Primitives always lower case</a:t>
            </a: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Usually not using    byte, short, float</a:t>
            </a: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value stored in the box variable is a memory location</a:t>
            </a:r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it is a reference to a memory location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8593A-7963-4D3B-8B2F-E76B6C26D70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62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Draw step-by-step on the board.  </a:t>
            </a:r>
          </a:p>
          <a:p>
            <a:endParaRPr lang="en-US" dirty="0"/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Translate moves 4-&gt;9, 6-&gt;10</a:t>
            </a:r>
          </a:p>
          <a:p>
            <a:endParaRPr 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25BEBA-391D-4869-AB46-6E2ADD51715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75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2072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4143240" y="9118440"/>
            <a:ext cx="3169800" cy="48060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0FF01DAD-E2BB-4C6A-94B4-8C5DE289AA7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0538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2072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== operator in String is a weird animal. Depending on which JVM you are using, it may cache the string literal or not. If the JVM caches the String literal, then == returns true otherwise it returns false. It is always the best to use the equals() method on String.</a:t>
            </a:r>
          </a:p>
        </p:txBody>
      </p:sp>
      <p:sp>
        <p:nvSpPr>
          <p:cNvPr id="243" name="TextShape 2"/>
          <p:cNvSpPr txBox="1"/>
          <p:nvPr/>
        </p:nvSpPr>
        <p:spPr>
          <a:xfrm>
            <a:off x="4143240" y="9118440"/>
            <a:ext cx="3169800" cy="48060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0FF01DAD-E2BB-4C6A-94B4-8C5DE289AA7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2984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Defoe: This is when they complete the quiz.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Yoder: Point out the box and pointer diagrams on the course page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ARROWS FOR PRIMITIVES!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 word new is a clue… draw a box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you pass an Object into a method YOU PASS THE REFERENCE, so if you change it, it changes elsewhere!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anose="05000000000000000000" pitchFamily="2" charset="2"/>
              </a:rPr>
              <a:t>Notice arrow pointing to null,  null is not in a box!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SMALL BOXES MUST NOT POINT TO OTHER  SMALL BOXES</a:t>
            </a:r>
          </a:p>
          <a:p>
            <a:endParaRPr lang="en-US" sz="1200" b="1" strike="noStrike" spc="-1" baseline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1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7D7991-EA90-452F-8320-3944AC6ACE17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B93D7-BBD0-414E-AA31-A2C3C4F82EF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56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00CD71-0390-4FFF-86B3-34A2B208A500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FE096-D0D1-4E3A-83E8-C4CFA5980E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6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66AC9E2-460C-4DD9-B843-110103D8C5D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Object References &amp; Box and </a:t>
            </a:r>
            <a:r>
              <a:rPr lang="en-US" sz="2500"/>
              <a:t>Pointer Diagrams</a:t>
            </a:r>
            <a:endParaRPr lang="en-US" sz="2500" dirty="0"/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EAFEF-51F0-F46C-31AE-B69335D17A8E}"/>
              </a:ext>
            </a:extLst>
          </p:cNvPr>
          <p:cNvSpPr/>
          <p:nvPr/>
        </p:nvSpPr>
        <p:spPr>
          <a:xfrm>
            <a:off x="304800" y="4762500"/>
            <a:ext cx="8534400" cy="15651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PracticeSuperSimpleObjectsBoxAndPointers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7585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Do Variables Really Store?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Variables of </a:t>
            </a:r>
            <a:r>
              <a:rPr lang="en-US" dirty="0">
                <a:solidFill>
                  <a:srgbClr val="0070C0"/>
                </a:solidFill>
              </a:rPr>
              <a:t>primitive type </a:t>
            </a:r>
            <a:r>
              <a:rPr lang="en-US" dirty="0"/>
              <a:t>store </a:t>
            </a:r>
            <a:r>
              <a:rPr lang="en-US" i="1" dirty="0">
                <a:solidFill>
                  <a:srgbClr val="0070C0"/>
                </a:solidFill>
              </a:rPr>
              <a:t>values</a:t>
            </a:r>
          </a:p>
          <a:p>
            <a:pPr>
              <a:defRPr/>
            </a:pPr>
            <a:r>
              <a:rPr lang="en-US" dirty="0"/>
              <a:t>Variables of </a:t>
            </a:r>
            <a:r>
              <a:rPr lang="en-US" dirty="0">
                <a:solidFill>
                  <a:schemeClr val="accent3"/>
                </a:solidFill>
              </a:rPr>
              <a:t>class type </a:t>
            </a:r>
            <a:r>
              <a:rPr lang="en-US" dirty="0"/>
              <a:t>store </a:t>
            </a:r>
            <a:r>
              <a:rPr lang="en-US" i="1" dirty="0">
                <a:solidFill>
                  <a:schemeClr val="accent3"/>
                </a:solidFill>
              </a:rPr>
              <a:t>references</a:t>
            </a:r>
            <a:br>
              <a:rPr lang="en-US" i="1" dirty="0">
                <a:solidFill>
                  <a:schemeClr val="accent3"/>
                </a:solidFill>
              </a:rPr>
            </a:br>
            <a:r>
              <a:rPr lang="en-US" i="1" dirty="0">
                <a:solidFill>
                  <a:schemeClr val="accent3"/>
                </a:solidFill>
              </a:rPr>
              <a:t>reference = memory address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0269" y="4960166"/>
            <a:ext cx="84010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70C0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 x = 10;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70C0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 y = 20;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>Rectangle box = new Rectangle(x, y, 5, 5);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886450" y="4423795"/>
            <a:ext cx="1143000" cy="407988"/>
            <a:chOff x="4572000" y="3935412"/>
            <a:chExt cx="1143000" cy="407988"/>
          </a:xfrm>
        </p:grpSpPr>
        <p:sp>
          <p:nvSpPr>
            <p:cNvPr id="8" name="Rectangle 7"/>
            <p:cNvSpPr/>
            <p:nvPr/>
          </p:nvSpPr>
          <p:spPr>
            <a:xfrm>
              <a:off x="5086350" y="3935412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2000" y="3935412"/>
              <a:ext cx="628650" cy="407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886450" y="5183413"/>
            <a:ext cx="1143000" cy="415926"/>
            <a:chOff x="4572000" y="4621212"/>
            <a:chExt cx="1143000" cy="415926"/>
          </a:xfrm>
        </p:grpSpPr>
        <p:sp>
          <p:nvSpPr>
            <p:cNvPr id="9" name="Rectangle 8"/>
            <p:cNvSpPr/>
            <p:nvPr/>
          </p:nvSpPr>
          <p:spPr>
            <a:xfrm>
              <a:off x="5086350" y="4629150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2000" y="4621212"/>
              <a:ext cx="628650" cy="407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y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772400" y="2718198"/>
            <a:ext cx="885826" cy="2547144"/>
            <a:chOff x="7629525" y="2310606"/>
            <a:chExt cx="885826" cy="2547144"/>
          </a:xfrm>
        </p:grpSpPr>
        <p:sp>
          <p:nvSpPr>
            <p:cNvPr id="15" name="Rectangle 14"/>
            <p:cNvSpPr/>
            <p:nvPr/>
          </p:nvSpPr>
          <p:spPr>
            <a:xfrm>
              <a:off x="7772400" y="4229100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29525" y="2310606"/>
              <a:ext cx="885826" cy="2547144"/>
              <a:chOff x="7629525" y="2310606"/>
              <a:chExt cx="885826" cy="254714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772400" y="251460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772400" y="3074988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772400" y="365760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629525" y="2310606"/>
                <a:ext cx="885826" cy="2547144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5857875" y="3550842"/>
            <a:ext cx="1914525" cy="407988"/>
            <a:chOff x="5715000" y="3143250"/>
            <a:chExt cx="1914525" cy="407988"/>
          </a:xfrm>
        </p:grpSpPr>
        <p:grpSp>
          <p:nvGrpSpPr>
            <p:cNvPr id="24" name="Group 23"/>
            <p:cNvGrpSpPr/>
            <p:nvPr/>
          </p:nvGrpSpPr>
          <p:grpSpPr>
            <a:xfrm>
              <a:off x="5715000" y="3143250"/>
              <a:ext cx="1371600" cy="407988"/>
              <a:chOff x="5715000" y="3143250"/>
              <a:chExt cx="1371600" cy="407988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57950" y="314325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715000" y="3143250"/>
                <a:ext cx="857250" cy="407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box</a:t>
                </a:r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 flipV="1">
              <a:off x="6800850" y="3143250"/>
              <a:ext cx="828675" cy="17145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46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Assignment Copies </a:t>
            </a:r>
            <a:r>
              <a:rPr lang="en-US" dirty="0">
                <a:solidFill>
                  <a:schemeClr val="accent3"/>
                </a:solidFill>
              </a:rPr>
              <a:t>Values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300" y="121523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70C0"/>
                </a:solidFill>
              </a:rPr>
              <a:t>Actual</a:t>
            </a:r>
            <a:r>
              <a:rPr lang="en-US" dirty="0"/>
              <a:t> value for number types</a:t>
            </a:r>
          </a:p>
          <a:p>
            <a:pPr>
              <a:defRPr/>
            </a:pPr>
            <a:r>
              <a:rPr lang="en-US" b="1" dirty="0">
                <a:solidFill>
                  <a:schemeClr val="accent3"/>
                </a:solidFill>
              </a:rPr>
              <a:t>Reference</a:t>
            </a:r>
            <a:r>
              <a:rPr lang="en-US" dirty="0"/>
              <a:t> value for object types</a:t>
            </a:r>
          </a:p>
          <a:p>
            <a:pPr lvl="1">
              <a:defRPr/>
            </a:pPr>
            <a:r>
              <a:rPr lang="en-US" dirty="0"/>
              <a:t>The actual </a:t>
            </a:r>
            <a:r>
              <a:rPr lang="en-US" b="1" dirty="0">
                <a:solidFill>
                  <a:schemeClr val="accent3"/>
                </a:solidFill>
              </a:rPr>
              <a:t>object is not copied</a:t>
            </a:r>
          </a:p>
          <a:p>
            <a:pPr lvl="1">
              <a:defRPr/>
            </a:pPr>
            <a:r>
              <a:rPr lang="en-US" dirty="0"/>
              <a:t>The </a:t>
            </a:r>
            <a:r>
              <a:rPr lang="en-US" b="1" dirty="0">
                <a:solidFill>
                  <a:schemeClr val="accent3"/>
                </a:solidFill>
              </a:rPr>
              <a:t>reference value </a:t>
            </a:r>
            <a:r>
              <a:rPr lang="en-US" dirty="0"/>
              <a:t>(“the </a:t>
            </a:r>
            <a:r>
              <a:rPr lang="en-US" i="1" dirty="0"/>
              <a:t>address</a:t>
            </a:r>
            <a:r>
              <a:rPr lang="en-US" dirty="0"/>
              <a:t> or </a:t>
            </a:r>
            <a:r>
              <a:rPr lang="en-US" i="1" dirty="0"/>
              <a:t>pointer</a:t>
            </a:r>
            <a:r>
              <a:rPr lang="en-US" dirty="0"/>
              <a:t>”) </a:t>
            </a:r>
            <a:r>
              <a:rPr lang="en-US" b="1" dirty="0">
                <a:solidFill>
                  <a:schemeClr val="accent3"/>
                </a:solidFill>
              </a:rPr>
              <a:t>is copied</a:t>
            </a:r>
          </a:p>
          <a:p>
            <a:pPr>
              <a:defRPr/>
            </a:pPr>
            <a:r>
              <a:rPr lang="en-US" dirty="0"/>
              <a:t>Consider:</a:t>
            </a:r>
          </a:p>
          <a:p>
            <a:pPr lvl="1">
              <a:defRPr/>
            </a:pP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733" y="4125322"/>
            <a:ext cx="85959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70C0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 x = 10;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70C0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 y = x;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y = 20;</a:t>
            </a:r>
            <a:endParaRPr lang="en-US" sz="2400" dirty="0">
              <a:solidFill>
                <a:schemeClr val="accent3"/>
              </a:solidFill>
              <a:latin typeface="Lucida Sans Typewriter" pitchFamily="49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>Rectangle box = new Rectangle(5, 6, 7, 8);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>Rectangle box2 = box; </a:t>
            </a:r>
            <a:endParaRPr lang="en-US" dirty="0">
              <a:solidFill>
                <a:schemeClr val="accent3"/>
              </a:solidFill>
              <a:latin typeface="Lucida Sans Typewriter" pitchFamily="49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>box2.translate(4, 4);</a:t>
            </a:r>
            <a:r>
              <a:rPr lang="en-US" dirty="0">
                <a:solidFill>
                  <a:schemeClr val="accent3"/>
                </a:solidFill>
                <a:latin typeface="Lucida Sans Typewriter" pitchFamily="49" charset="0"/>
              </a:rPr>
              <a:t> // called shallow copy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43250" y="3583782"/>
            <a:ext cx="1143000" cy="407988"/>
            <a:chOff x="4572000" y="3935412"/>
            <a:chExt cx="1143000" cy="407988"/>
          </a:xfrm>
        </p:grpSpPr>
        <p:sp>
          <p:nvSpPr>
            <p:cNvPr id="7" name="Rectangle 6"/>
            <p:cNvSpPr/>
            <p:nvPr/>
          </p:nvSpPr>
          <p:spPr>
            <a:xfrm>
              <a:off x="5086350" y="3935412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2000" y="3935412"/>
              <a:ext cx="628650" cy="407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43250" y="4334670"/>
            <a:ext cx="1143000" cy="415926"/>
            <a:chOff x="4572000" y="4621212"/>
            <a:chExt cx="1143000" cy="415926"/>
          </a:xfrm>
        </p:grpSpPr>
        <p:sp>
          <p:nvSpPr>
            <p:cNvPr id="10" name="Rectangle 9"/>
            <p:cNvSpPr/>
            <p:nvPr/>
          </p:nvSpPr>
          <p:spPr>
            <a:xfrm>
              <a:off x="5086350" y="4629150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2000" y="4621212"/>
              <a:ext cx="628650" cy="407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y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769988" y="2343150"/>
            <a:ext cx="885826" cy="2547144"/>
            <a:chOff x="7629525" y="2310606"/>
            <a:chExt cx="885826" cy="2547144"/>
          </a:xfrm>
        </p:grpSpPr>
        <p:sp>
          <p:nvSpPr>
            <p:cNvPr id="13" name="Rectangle 12"/>
            <p:cNvSpPr/>
            <p:nvPr/>
          </p:nvSpPr>
          <p:spPr>
            <a:xfrm>
              <a:off x="7772400" y="4229100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grpSp>
          <p:nvGrpSpPr>
            <p:cNvPr id="14" name="Group 22"/>
            <p:cNvGrpSpPr/>
            <p:nvPr/>
          </p:nvGrpSpPr>
          <p:grpSpPr>
            <a:xfrm>
              <a:off x="7629525" y="2310606"/>
              <a:ext cx="885826" cy="2547144"/>
              <a:chOff x="7629525" y="2310606"/>
              <a:chExt cx="885826" cy="2547144"/>
            </a:xfrm>
          </p:grpSpPr>
          <p:sp>
            <p:nvSpPr>
              <p:cNvPr id="15" name="Rectangle 11"/>
              <p:cNvSpPr/>
              <p:nvPr/>
            </p:nvSpPr>
            <p:spPr>
              <a:xfrm>
                <a:off x="7772400" y="251460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772400" y="3074988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772400" y="365760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629525" y="2310606"/>
                <a:ext cx="885826" cy="2547144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5943599" y="3478212"/>
            <a:ext cx="1914525" cy="407988"/>
            <a:chOff x="5715000" y="3143250"/>
            <a:chExt cx="1914525" cy="407988"/>
          </a:xfrm>
        </p:grpSpPr>
        <p:grpSp>
          <p:nvGrpSpPr>
            <p:cNvPr id="20" name="Group 23"/>
            <p:cNvGrpSpPr/>
            <p:nvPr/>
          </p:nvGrpSpPr>
          <p:grpSpPr>
            <a:xfrm>
              <a:off x="5715000" y="3143250"/>
              <a:ext cx="1371600" cy="407988"/>
              <a:chOff x="5715000" y="3143250"/>
              <a:chExt cx="1371600" cy="407988"/>
            </a:xfrm>
          </p:grpSpPr>
          <p:sp>
            <p:nvSpPr>
              <p:cNvPr id="22" name="Rectangle 15"/>
              <p:cNvSpPr/>
              <p:nvPr/>
            </p:nvSpPr>
            <p:spPr>
              <a:xfrm>
                <a:off x="6457950" y="314325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715000" y="3143250"/>
                <a:ext cx="857250" cy="407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box</a:t>
                </a:r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flipV="1">
              <a:off x="6800850" y="3143250"/>
              <a:ext cx="828675" cy="17145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3884133" y="4099051"/>
            <a:ext cx="1282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×</a:t>
            </a:r>
            <a:r>
              <a:rPr lang="en-US" sz="2400" b="1" dirty="0">
                <a:solidFill>
                  <a:srgbClr val="FF0000"/>
                </a:solidFill>
              </a:rPr>
              <a:t>20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626864" y="3616722"/>
            <a:ext cx="2054988" cy="1020366"/>
            <a:chOff x="5486400" y="2530872"/>
            <a:chExt cx="2054988" cy="1020366"/>
          </a:xfrm>
        </p:grpSpPr>
        <p:grpSp>
          <p:nvGrpSpPr>
            <p:cNvPr id="27" name="Group 23"/>
            <p:cNvGrpSpPr/>
            <p:nvPr/>
          </p:nvGrpSpPr>
          <p:grpSpPr>
            <a:xfrm>
              <a:off x="5486400" y="3143250"/>
              <a:ext cx="1600200" cy="407988"/>
              <a:chOff x="5486400" y="3143250"/>
              <a:chExt cx="1600200" cy="407988"/>
            </a:xfrm>
          </p:grpSpPr>
          <p:sp>
            <p:nvSpPr>
              <p:cNvPr id="29" name="Rectangle 15"/>
              <p:cNvSpPr/>
              <p:nvPr/>
            </p:nvSpPr>
            <p:spPr>
              <a:xfrm>
                <a:off x="6457950" y="314325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486400" y="3143250"/>
                <a:ext cx="1085850" cy="407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box2  </a:t>
                </a:r>
              </a:p>
            </p:txBody>
          </p:sp>
        </p:grpSp>
        <p:cxnSp>
          <p:nvCxnSpPr>
            <p:cNvPr id="28" name="Straight Arrow Connector 27"/>
            <p:cNvCxnSpPr>
              <a:endCxn id="18" idx="1"/>
            </p:cNvCxnSpPr>
            <p:nvPr/>
          </p:nvCxnSpPr>
          <p:spPr>
            <a:xfrm flipV="1">
              <a:off x="6712714" y="2530872"/>
              <a:ext cx="828674" cy="78382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8056082" y="2321116"/>
            <a:ext cx="108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× </a:t>
            </a:r>
            <a:r>
              <a:rPr lang="en-US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102216" y="2861719"/>
            <a:ext cx="108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×</a:t>
            </a:r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2927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26"/>
          <p:cNvSpPr/>
          <p:nvPr/>
        </p:nvSpPr>
        <p:spPr>
          <a:xfrm>
            <a:off x="599740" y="1256040"/>
            <a:ext cx="7366000" cy="20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1.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Monaco"/>
              </a:rPr>
              <a:t>ArrayList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&lt;Integer&gt; l1 = new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Monaco"/>
              </a:rPr>
              <a:t>ArrayList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&lt;Integer&gt;();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2. l1.add(1);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3. l1.add(2);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4.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Monaco"/>
              </a:rPr>
              <a:t>ArrayList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&lt;Integer&gt; l2 = new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Monaco"/>
              </a:rPr>
              <a:t>ArrayList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&lt;Integer&gt;();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5. l2.add(1);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6. l2.add(2);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7.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Monaco"/>
              </a:rPr>
              <a:t>System.out.println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(l1 == l2);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8.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Monaco"/>
              </a:rPr>
              <a:t>System.out.println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(l1.equals(l2));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1"/>
          <p:cNvSpPr txBox="1"/>
          <p:nvPr/>
        </p:nvSpPr>
        <p:spPr>
          <a:xfrm>
            <a:off x="457380" y="-5100"/>
            <a:ext cx="8229240" cy="802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Reference vs Value:  ==  &amp;  .equals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510380" y="821080"/>
            <a:ext cx="3147220" cy="4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What gets printed here?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1809000" y="4736520"/>
            <a:ext cx="576000" cy="361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6"/>
          <p:cNvSpPr/>
          <p:nvPr/>
        </p:nvSpPr>
        <p:spPr>
          <a:xfrm>
            <a:off x="1407240" y="4753440"/>
            <a:ext cx="363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l1</a:t>
            </a:r>
          </a:p>
        </p:txBody>
      </p:sp>
      <p:sp>
        <p:nvSpPr>
          <p:cNvPr id="175" name="CustomShape 7"/>
          <p:cNvSpPr/>
          <p:nvPr/>
        </p:nvSpPr>
        <p:spPr>
          <a:xfrm>
            <a:off x="3105720" y="4333680"/>
            <a:ext cx="1076040" cy="1142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8"/>
          <p:cNvSpPr/>
          <p:nvPr/>
        </p:nvSpPr>
        <p:spPr>
          <a:xfrm>
            <a:off x="3533760" y="4445280"/>
            <a:ext cx="534240" cy="385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3236040" y="446220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</a:p>
        </p:txBody>
      </p:sp>
      <p:sp>
        <p:nvSpPr>
          <p:cNvPr id="178" name="CustomShape 10"/>
          <p:cNvSpPr/>
          <p:nvPr/>
        </p:nvSpPr>
        <p:spPr>
          <a:xfrm>
            <a:off x="3533760" y="4939560"/>
            <a:ext cx="534240" cy="385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3236040" y="495648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</a:p>
        </p:txBody>
      </p:sp>
      <p:sp>
        <p:nvSpPr>
          <p:cNvPr id="180" name="CustomShape 12"/>
          <p:cNvSpPr/>
          <p:nvPr/>
        </p:nvSpPr>
        <p:spPr>
          <a:xfrm flipV="1">
            <a:off x="2385360" y="4905000"/>
            <a:ext cx="720000" cy="1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7"/>
          <p:cNvSpPr/>
          <p:nvPr/>
        </p:nvSpPr>
        <p:spPr>
          <a:xfrm flipH="1">
            <a:off x="5201500" y="3023100"/>
            <a:ext cx="1398020" cy="15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18"/>
          <p:cNvSpPr/>
          <p:nvPr/>
        </p:nvSpPr>
        <p:spPr>
          <a:xfrm>
            <a:off x="5130720" y="4668840"/>
            <a:ext cx="555480" cy="4028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9"/>
          <p:cNvSpPr/>
          <p:nvPr/>
        </p:nvSpPr>
        <p:spPr>
          <a:xfrm>
            <a:off x="4696920" y="4685760"/>
            <a:ext cx="400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l2</a:t>
            </a:r>
          </a:p>
        </p:txBody>
      </p:sp>
      <p:sp>
        <p:nvSpPr>
          <p:cNvPr id="188" name="CustomShape 20"/>
          <p:cNvSpPr/>
          <p:nvPr/>
        </p:nvSpPr>
        <p:spPr>
          <a:xfrm>
            <a:off x="6315480" y="4304520"/>
            <a:ext cx="1076040" cy="1142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21"/>
          <p:cNvSpPr/>
          <p:nvPr/>
        </p:nvSpPr>
        <p:spPr>
          <a:xfrm>
            <a:off x="6743520" y="4415760"/>
            <a:ext cx="534240" cy="385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2"/>
          <p:cNvSpPr/>
          <p:nvPr/>
        </p:nvSpPr>
        <p:spPr>
          <a:xfrm>
            <a:off x="6445800" y="443268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</a:p>
        </p:txBody>
      </p:sp>
      <p:sp>
        <p:nvSpPr>
          <p:cNvPr id="191" name="CustomShape 23"/>
          <p:cNvSpPr/>
          <p:nvPr/>
        </p:nvSpPr>
        <p:spPr>
          <a:xfrm>
            <a:off x="6743520" y="4910400"/>
            <a:ext cx="534240" cy="385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4"/>
          <p:cNvSpPr/>
          <p:nvPr/>
        </p:nvSpPr>
        <p:spPr>
          <a:xfrm>
            <a:off x="6445800" y="492732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</a:p>
        </p:txBody>
      </p:sp>
      <p:sp>
        <p:nvSpPr>
          <p:cNvPr id="193" name="CustomShape 25"/>
          <p:cNvSpPr/>
          <p:nvPr/>
        </p:nvSpPr>
        <p:spPr>
          <a:xfrm>
            <a:off x="5686920" y="4870440"/>
            <a:ext cx="6282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27"/>
          <p:cNvSpPr/>
          <p:nvPr/>
        </p:nvSpPr>
        <p:spPr>
          <a:xfrm flipH="1">
            <a:off x="6599520" y="2891160"/>
            <a:ext cx="1366220" cy="3034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Prints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8"/>
          <p:cNvSpPr/>
          <p:nvPr/>
        </p:nvSpPr>
        <p:spPr>
          <a:xfrm flipH="1">
            <a:off x="4668840" y="2576880"/>
            <a:ext cx="1930680" cy="27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9"/>
          <p:cNvSpPr/>
          <p:nvPr/>
        </p:nvSpPr>
        <p:spPr>
          <a:xfrm flipH="1">
            <a:off x="6599520" y="2427480"/>
            <a:ext cx="1366220" cy="35064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Prints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false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0"/>
          <p:cNvSpPr/>
          <p:nvPr/>
        </p:nvSpPr>
        <p:spPr>
          <a:xfrm>
            <a:off x="1538500" y="3601440"/>
            <a:ext cx="5737460" cy="36468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line 7, == operator compares references of two objects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1"/>
          <p:cNvSpPr/>
          <p:nvPr/>
        </p:nvSpPr>
        <p:spPr>
          <a:xfrm>
            <a:off x="1797020" y="5900760"/>
            <a:ext cx="5910480" cy="364680"/>
          </a:xfrm>
          <a:prstGeom prst="rect">
            <a:avLst/>
          </a:prstGeom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line 8, equals(), in general, compares values of two objects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2"/>
          <p:cNvSpPr/>
          <p:nvPr/>
        </p:nvSpPr>
        <p:spPr>
          <a:xfrm flipH="1">
            <a:off x="2286360" y="3958220"/>
            <a:ext cx="544580" cy="8686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01" name="CustomShape 33"/>
          <p:cNvSpPr/>
          <p:nvPr/>
        </p:nvSpPr>
        <p:spPr>
          <a:xfrm flipH="1">
            <a:off x="5567760" y="3970800"/>
            <a:ext cx="433440" cy="78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02" name="CustomShape 34"/>
          <p:cNvSpPr/>
          <p:nvPr/>
        </p:nvSpPr>
        <p:spPr>
          <a:xfrm flipH="1" flipV="1">
            <a:off x="3896640" y="4712760"/>
            <a:ext cx="772200" cy="118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03" name="CustomShape 35"/>
          <p:cNvSpPr/>
          <p:nvPr/>
        </p:nvSpPr>
        <p:spPr>
          <a:xfrm flipV="1">
            <a:off x="4696920" y="4645080"/>
            <a:ext cx="2179080" cy="125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04" name="CustomShape 36"/>
          <p:cNvSpPr/>
          <p:nvPr/>
        </p:nvSpPr>
        <p:spPr>
          <a:xfrm flipH="1" flipV="1">
            <a:off x="3909600" y="5226480"/>
            <a:ext cx="1907640" cy="673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05" name="CustomShape 37"/>
          <p:cNvSpPr/>
          <p:nvPr/>
        </p:nvSpPr>
        <p:spPr>
          <a:xfrm flipV="1">
            <a:off x="5845320" y="5172480"/>
            <a:ext cx="1057680" cy="72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22323-CC35-DAB0-8E4C-D0A46510EACC}"/>
              </a:ext>
            </a:extLst>
          </p:cNvPr>
          <p:cNvSpPr txBox="1"/>
          <p:nvPr/>
        </p:nvSpPr>
        <p:spPr>
          <a:xfrm>
            <a:off x="1809720" y="4730234"/>
            <a:ext cx="619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Monaco"/>
              </a:rPr>
              <a:t>327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EFA2E4-C27B-CC3C-D935-47D6670457BB}"/>
              </a:ext>
            </a:extLst>
          </p:cNvPr>
          <p:cNvSpPr txBox="1"/>
          <p:nvPr/>
        </p:nvSpPr>
        <p:spPr>
          <a:xfrm>
            <a:off x="5138940" y="4730234"/>
            <a:ext cx="619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Monaco"/>
              </a:rPr>
              <a:t>781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2364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172" grpId="0"/>
      <p:bldP spid="174" grpId="0"/>
      <p:bldP spid="176" grpId="0" animBg="1"/>
      <p:bldP spid="177" grpId="0"/>
      <p:bldP spid="178" grpId="0" animBg="1"/>
      <p:bldP spid="179" grpId="0"/>
      <p:bldP spid="187" grpId="0"/>
      <p:bldP spid="189" grpId="0" animBg="1"/>
      <p:bldP spid="190" grpId="0"/>
      <p:bldP spid="191" grpId="0" animBg="1"/>
      <p:bldP spid="192" grpId="0"/>
      <p:bldP spid="195" grpId="0" animBg="1"/>
      <p:bldP spid="197" grpId="0" animBg="1"/>
      <p:bldP spid="198" grpId="0" animBg="1"/>
      <p:bldP spid="19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2880" y="601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String - Reference vs Value: ==  &amp;  .equals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04800" y="1598760"/>
            <a:ext cx="4824120" cy="112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1. String </a:t>
            </a:r>
            <a:r>
              <a:rPr lang="en-US" sz="16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t1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= </a:t>
            </a:r>
            <a:r>
              <a:rPr lang="en-US" sz="1600" b="0" strike="noStrike" spc="-1" dirty="0">
                <a:solidFill>
                  <a:srgbClr val="3933FF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"hello"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2. String </a:t>
            </a:r>
            <a:r>
              <a:rPr lang="en-US" sz="16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t2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= </a:t>
            </a:r>
            <a:r>
              <a:rPr lang="en-US" sz="1600" b="0" strike="noStrike" spc="-1" dirty="0">
                <a:solidFill>
                  <a:srgbClr val="3933FF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"hello"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3.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System.</a:t>
            </a:r>
            <a:r>
              <a:rPr lang="en-US" sz="1600" b="0" strike="noStrike" spc="-1" dirty="0" err="1">
                <a:solidFill>
                  <a:srgbClr val="0326CC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out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.println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(</a:t>
            </a:r>
            <a:r>
              <a:rPr lang="en-US" sz="16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t1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 == </a:t>
            </a:r>
            <a:r>
              <a:rPr lang="en-US" sz="16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t2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4.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System.</a:t>
            </a:r>
            <a:r>
              <a:rPr lang="en-US" sz="1600" b="0" strike="noStrike" spc="-1" dirty="0" err="1">
                <a:solidFill>
                  <a:srgbClr val="0326CC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out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.println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(</a:t>
            </a:r>
            <a:r>
              <a:rPr lang="en-US" sz="16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t1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.equals(</a:t>
            </a:r>
            <a:r>
              <a:rPr lang="en-US" sz="16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t2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));</a:t>
            </a:r>
          </a:p>
        </p:txBody>
      </p:sp>
      <p:sp>
        <p:nvSpPr>
          <p:cNvPr id="173" name="CustomShape 5"/>
          <p:cNvSpPr/>
          <p:nvPr/>
        </p:nvSpPr>
        <p:spPr>
          <a:xfrm>
            <a:off x="1227260" y="3944100"/>
            <a:ext cx="576000" cy="361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6"/>
          <p:cNvSpPr/>
          <p:nvPr/>
        </p:nvSpPr>
        <p:spPr>
          <a:xfrm>
            <a:off x="736600" y="3961020"/>
            <a:ext cx="4528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t1</a:t>
            </a:r>
          </a:p>
        </p:txBody>
      </p:sp>
      <p:sp>
        <p:nvSpPr>
          <p:cNvPr id="175" name="CustomShape 7"/>
          <p:cNvSpPr/>
          <p:nvPr/>
        </p:nvSpPr>
        <p:spPr>
          <a:xfrm>
            <a:off x="2523980" y="3541260"/>
            <a:ext cx="1076040" cy="8133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9"/>
          <p:cNvSpPr/>
          <p:nvPr/>
        </p:nvSpPr>
        <p:spPr>
          <a:xfrm>
            <a:off x="2654300" y="3555480"/>
            <a:ext cx="7122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2730500" y="3960860"/>
            <a:ext cx="7122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2"/>
          <p:cNvSpPr/>
          <p:nvPr/>
        </p:nvSpPr>
        <p:spPr>
          <a:xfrm flipV="1">
            <a:off x="1803620" y="3970435"/>
            <a:ext cx="720000" cy="1305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3"/>
          <p:cNvSpPr/>
          <p:nvPr/>
        </p:nvSpPr>
        <p:spPr>
          <a:xfrm flipH="1">
            <a:off x="5564520" y="1380551"/>
            <a:ext cx="2296780" cy="40136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May print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or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false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4"/>
          <p:cNvSpPr/>
          <p:nvPr/>
        </p:nvSpPr>
        <p:spPr>
          <a:xfrm flipH="1">
            <a:off x="5991860" y="1942615"/>
            <a:ext cx="1869440" cy="3646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Always prints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5"/>
          <p:cNvSpPr/>
          <p:nvPr/>
        </p:nvSpPr>
        <p:spPr>
          <a:xfrm flipH="1">
            <a:off x="4260670" y="1609289"/>
            <a:ext cx="1303850" cy="66400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16"/>
          <p:cNvSpPr/>
          <p:nvPr/>
        </p:nvSpPr>
        <p:spPr>
          <a:xfrm flipH="1">
            <a:off x="4902200" y="2111950"/>
            <a:ext cx="10896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31"/>
          <p:cNvSpPr/>
          <p:nvPr/>
        </p:nvSpPr>
        <p:spPr>
          <a:xfrm>
            <a:off x="452880" y="5610398"/>
            <a:ext cx="3807790" cy="665270"/>
          </a:xfrm>
          <a:prstGeom prst="rect">
            <a:avLst/>
          </a:prstGeom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line 3 for Version 1: false is printed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line 3 for Version 2: true is printed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860BF8-F30E-E650-E05A-555855D5D4FD}"/>
              </a:ext>
            </a:extLst>
          </p:cNvPr>
          <p:cNvSpPr txBox="1"/>
          <p:nvPr/>
        </p:nvSpPr>
        <p:spPr>
          <a:xfrm>
            <a:off x="1227980" y="3937814"/>
            <a:ext cx="619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Monaco"/>
              </a:rPr>
              <a:t>130</a:t>
            </a:r>
            <a:endParaRPr lang="en-US" sz="16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984D7D-C1F0-BBBF-4411-17F14B5755B6}"/>
              </a:ext>
            </a:extLst>
          </p:cNvPr>
          <p:cNvCxnSpPr>
            <a:stCxn id="175" idx="1"/>
            <a:endCxn id="175" idx="3"/>
          </p:cNvCxnSpPr>
          <p:nvPr/>
        </p:nvCxnSpPr>
        <p:spPr>
          <a:xfrm>
            <a:off x="2523980" y="3947930"/>
            <a:ext cx="1076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stomShape 5">
            <a:extLst>
              <a:ext uri="{FF2B5EF4-FFF2-40B4-BE49-F238E27FC236}">
                <a16:creationId xmlns:a16="http://schemas.microsoft.com/office/drawing/2014/main" id="{B9772A1E-313B-0112-07A5-B59A389A10A2}"/>
              </a:ext>
            </a:extLst>
          </p:cNvPr>
          <p:cNvSpPr/>
          <p:nvPr/>
        </p:nvSpPr>
        <p:spPr>
          <a:xfrm>
            <a:off x="1253680" y="5023150"/>
            <a:ext cx="576000" cy="361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74700F39-A332-261E-B95D-E3735F6DBE26}"/>
              </a:ext>
            </a:extLst>
          </p:cNvPr>
          <p:cNvSpPr/>
          <p:nvPr/>
        </p:nvSpPr>
        <p:spPr>
          <a:xfrm>
            <a:off x="763020" y="5040070"/>
            <a:ext cx="4528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t2</a:t>
            </a:r>
          </a:p>
        </p:txBody>
      </p:sp>
      <p:sp>
        <p:nvSpPr>
          <p:cNvPr id="7" name="CustomShape 7">
            <a:extLst>
              <a:ext uri="{FF2B5EF4-FFF2-40B4-BE49-F238E27FC236}">
                <a16:creationId xmlns:a16="http://schemas.microsoft.com/office/drawing/2014/main" id="{A2709FCB-423C-9AC8-F85D-2C8C12AE66ED}"/>
              </a:ext>
            </a:extLst>
          </p:cNvPr>
          <p:cNvSpPr/>
          <p:nvPr/>
        </p:nvSpPr>
        <p:spPr>
          <a:xfrm>
            <a:off x="2550400" y="4620310"/>
            <a:ext cx="1076040" cy="8133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9">
            <a:extLst>
              <a:ext uri="{FF2B5EF4-FFF2-40B4-BE49-F238E27FC236}">
                <a16:creationId xmlns:a16="http://schemas.microsoft.com/office/drawing/2014/main" id="{7EB30C25-C053-F220-CB56-C3DC56006FD3}"/>
              </a:ext>
            </a:extLst>
          </p:cNvPr>
          <p:cNvSpPr/>
          <p:nvPr/>
        </p:nvSpPr>
        <p:spPr>
          <a:xfrm>
            <a:off x="2680720" y="4634530"/>
            <a:ext cx="7122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11">
            <a:extLst>
              <a:ext uri="{FF2B5EF4-FFF2-40B4-BE49-F238E27FC236}">
                <a16:creationId xmlns:a16="http://schemas.microsoft.com/office/drawing/2014/main" id="{B5340E3B-9651-A990-5FF0-9C48A092CF5D}"/>
              </a:ext>
            </a:extLst>
          </p:cNvPr>
          <p:cNvSpPr/>
          <p:nvPr/>
        </p:nvSpPr>
        <p:spPr>
          <a:xfrm>
            <a:off x="2756920" y="5039910"/>
            <a:ext cx="7122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12">
            <a:extLst>
              <a:ext uri="{FF2B5EF4-FFF2-40B4-BE49-F238E27FC236}">
                <a16:creationId xmlns:a16="http://schemas.microsoft.com/office/drawing/2014/main" id="{F25B510B-A359-AC9C-828E-8076E96BFAA5}"/>
              </a:ext>
            </a:extLst>
          </p:cNvPr>
          <p:cNvSpPr/>
          <p:nvPr/>
        </p:nvSpPr>
        <p:spPr>
          <a:xfrm flipV="1">
            <a:off x="1830040" y="4965788"/>
            <a:ext cx="720000" cy="2380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87AA76-EC1E-D01E-2F10-878E85A2C2BE}"/>
              </a:ext>
            </a:extLst>
          </p:cNvPr>
          <p:cNvSpPr txBox="1"/>
          <p:nvPr/>
        </p:nvSpPr>
        <p:spPr>
          <a:xfrm>
            <a:off x="1254400" y="5016864"/>
            <a:ext cx="619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Monaco"/>
              </a:rPr>
              <a:t>150</a:t>
            </a:r>
            <a:endParaRPr lang="en-US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5E656E-A1F2-1E9E-B67A-F56CD205BADF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2550400" y="5026980"/>
            <a:ext cx="1076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stomShape 5">
            <a:extLst>
              <a:ext uri="{FF2B5EF4-FFF2-40B4-BE49-F238E27FC236}">
                <a16:creationId xmlns:a16="http://schemas.microsoft.com/office/drawing/2014/main" id="{13FB97B4-B9C0-9FBA-6445-4659549FA609}"/>
              </a:ext>
            </a:extLst>
          </p:cNvPr>
          <p:cNvSpPr/>
          <p:nvPr/>
        </p:nvSpPr>
        <p:spPr>
          <a:xfrm>
            <a:off x="5527950" y="3976721"/>
            <a:ext cx="576000" cy="361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6">
            <a:extLst>
              <a:ext uri="{FF2B5EF4-FFF2-40B4-BE49-F238E27FC236}">
                <a16:creationId xmlns:a16="http://schemas.microsoft.com/office/drawing/2014/main" id="{C4E5F311-8425-1750-FB11-93843F725899}"/>
              </a:ext>
            </a:extLst>
          </p:cNvPr>
          <p:cNvSpPr/>
          <p:nvPr/>
        </p:nvSpPr>
        <p:spPr>
          <a:xfrm>
            <a:off x="5037290" y="3993641"/>
            <a:ext cx="4528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t1</a:t>
            </a:r>
          </a:p>
        </p:txBody>
      </p:sp>
      <p:sp>
        <p:nvSpPr>
          <p:cNvPr id="15" name="CustomShape 7">
            <a:extLst>
              <a:ext uri="{FF2B5EF4-FFF2-40B4-BE49-F238E27FC236}">
                <a16:creationId xmlns:a16="http://schemas.microsoft.com/office/drawing/2014/main" id="{F3C26302-451D-8320-446F-DE1BAEE3DE43}"/>
              </a:ext>
            </a:extLst>
          </p:cNvPr>
          <p:cNvSpPr/>
          <p:nvPr/>
        </p:nvSpPr>
        <p:spPr>
          <a:xfrm>
            <a:off x="6824670" y="3573881"/>
            <a:ext cx="1076040" cy="8133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9">
            <a:extLst>
              <a:ext uri="{FF2B5EF4-FFF2-40B4-BE49-F238E27FC236}">
                <a16:creationId xmlns:a16="http://schemas.microsoft.com/office/drawing/2014/main" id="{050D2978-BCE9-3D4F-BF98-26B258F245F1}"/>
              </a:ext>
            </a:extLst>
          </p:cNvPr>
          <p:cNvSpPr/>
          <p:nvPr/>
        </p:nvSpPr>
        <p:spPr>
          <a:xfrm>
            <a:off x="6954990" y="3588101"/>
            <a:ext cx="7122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11">
            <a:extLst>
              <a:ext uri="{FF2B5EF4-FFF2-40B4-BE49-F238E27FC236}">
                <a16:creationId xmlns:a16="http://schemas.microsoft.com/office/drawing/2014/main" id="{F2A4D867-1B7C-BD9F-725F-6BF61FEA9DEC}"/>
              </a:ext>
            </a:extLst>
          </p:cNvPr>
          <p:cNvSpPr/>
          <p:nvPr/>
        </p:nvSpPr>
        <p:spPr>
          <a:xfrm>
            <a:off x="7031190" y="3993481"/>
            <a:ext cx="7122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CustomShape 12">
            <a:extLst>
              <a:ext uri="{FF2B5EF4-FFF2-40B4-BE49-F238E27FC236}">
                <a16:creationId xmlns:a16="http://schemas.microsoft.com/office/drawing/2014/main" id="{F98FA122-6D5E-3ED1-9571-30DCBFD265DC}"/>
              </a:ext>
            </a:extLst>
          </p:cNvPr>
          <p:cNvSpPr/>
          <p:nvPr/>
        </p:nvSpPr>
        <p:spPr>
          <a:xfrm flipV="1">
            <a:off x="6104310" y="3849597"/>
            <a:ext cx="693380" cy="3078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ED2A20-46DD-6387-977A-CF86B88771DE}"/>
              </a:ext>
            </a:extLst>
          </p:cNvPr>
          <p:cNvSpPr txBox="1"/>
          <p:nvPr/>
        </p:nvSpPr>
        <p:spPr>
          <a:xfrm>
            <a:off x="5528670" y="3970435"/>
            <a:ext cx="619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Monaco"/>
              </a:rPr>
              <a:t>130</a:t>
            </a:r>
            <a:endParaRPr lang="en-US" sz="16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D22D0B-FBF2-BBAA-78CA-E276E7575C45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6824670" y="3980551"/>
            <a:ext cx="1076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ustomShape 5">
            <a:extLst>
              <a:ext uri="{FF2B5EF4-FFF2-40B4-BE49-F238E27FC236}">
                <a16:creationId xmlns:a16="http://schemas.microsoft.com/office/drawing/2014/main" id="{3B6AD990-6A37-9A23-EAFD-691E706D5236}"/>
              </a:ext>
            </a:extLst>
          </p:cNvPr>
          <p:cNvSpPr/>
          <p:nvPr/>
        </p:nvSpPr>
        <p:spPr>
          <a:xfrm>
            <a:off x="5554370" y="5055771"/>
            <a:ext cx="576000" cy="361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0A79BC90-502F-E657-6CD8-FA33ADC2CFF7}"/>
              </a:ext>
            </a:extLst>
          </p:cNvPr>
          <p:cNvSpPr/>
          <p:nvPr/>
        </p:nvSpPr>
        <p:spPr>
          <a:xfrm>
            <a:off x="5063710" y="5072691"/>
            <a:ext cx="4528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t2</a:t>
            </a:r>
          </a:p>
        </p:txBody>
      </p:sp>
      <p:sp>
        <p:nvSpPr>
          <p:cNvPr id="26" name="CustomShape 12">
            <a:extLst>
              <a:ext uri="{FF2B5EF4-FFF2-40B4-BE49-F238E27FC236}">
                <a16:creationId xmlns:a16="http://schemas.microsoft.com/office/drawing/2014/main" id="{1B212A51-6643-99BE-BC9B-108E634B38C6}"/>
              </a:ext>
            </a:extLst>
          </p:cNvPr>
          <p:cNvSpPr/>
          <p:nvPr/>
        </p:nvSpPr>
        <p:spPr>
          <a:xfrm flipV="1">
            <a:off x="6129350" y="4375795"/>
            <a:ext cx="720360" cy="85476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CD1332-F55C-C65B-85C5-439C72155E84}"/>
              </a:ext>
            </a:extLst>
          </p:cNvPr>
          <p:cNvSpPr txBox="1"/>
          <p:nvPr/>
        </p:nvSpPr>
        <p:spPr>
          <a:xfrm>
            <a:off x="5555090" y="5049485"/>
            <a:ext cx="619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Monaco"/>
              </a:rPr>
              <a:t>130</a:t>
            </a:r>
            <a:endParaRPr lang="en-US" sz="1600" dirty="0"/>
          </a:p>
        </p:txBody>
      </p:sp>
      <p:sp>
        <p:nvSpPr>
          <p:cNvPr id="29" name="CustomShape 4">
            <a:extLst>
              <a:ext uri="{FF2B5EF4-FFF2-40B4-BE49-F238E27FC236}">
                <a16:creationId xmlns:a16="http://schemas.microsoft.com/office/drawing/2014/main" id="{7C7C55AA-EC8E-63EB-061A-3A9E210452B5}"/>
              </a:ext>
            </a:extLst>
          </p:cNvPr>
          <p:cNvSpPr/>
          <p:nvPr/>
        </p:nvSpPr>
        <p:spPr>
          <a:xfrm>
            <a:off x="304800" y="1085975"/>
            <a:ext cx="3147220" cy="4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What gets printed here?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CustomShape 4">
            <a:extLst>
              <a:ext uri="{FF2B5EF4-FFF2-40B4-BE49-F238E27FC236}">
                <a16:creationId xmlns:a16="http://schemas.microsoft.com/office/drawing/2014/main" id="{9D5A8E41-1D12-C705-FE5A-BFE705365FEB}"/>
              </a:ext>
            </a:extLst>
          </p:cNvPr>
          <p:cNvSpPr/>
          <p:nvPr/>
        </p:nvSpPr>
        <p:spPr>
          <a:xfrm>
            <a:off x="388440" y="2738367"/>
            <a:ext cx="3745990" cy="6552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Version 1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Java run-time </a:t>
            </a: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might store t1 and t2 like this:</a:t>
            </a:r>
          </a:p>
        </p:txBody>
      </p:sp>
      <p:sp>
        <p:nvSpPr>
          <p:cNvPr id="32" name="CustomShape 31">
            <a:extLst>
              <a:ext uri="{FF2B5EF4-FFF2-40B4-BE49-F238E27FC236}">
                <a16:creationId xmlns:a16="http://schemas.microsoft.com/office/drawing/2014/main" id="{31B82743-C301-5698-F559-BDBC121E7A48}"/>
              </a:ext>
            </a:extLst>
          </p:cNvPr>
          <p:cNvSpPr/>
          <p:nvPr/>
        </p:nvSpPr>
        <p:spPr>
          <a:xfrm>
            <a:off x="4407450" y="5623483"/>
            <a:ext cx="4546050" cy="955115"/>
          </a:xfrm>
          <a:prstGeom prst="rect">
            <a:avLst/>
          </a:prstGeom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.equals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always compares the characters stored 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t1 and t2, so on line 4, for both versions: 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 is printed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</a:p>
        </p:txBody>
      </p:sp>
      <p:sp>
        <p:nvSpPr>
          <p:cNvPr id="33" name="CustomShape 4">
            <a:extLst>
              <a:ext uri="{FF2B5EF4-FFF2-40B4-BE49-F238E27FC236}">
                <a16:creationId xmlns:a16="http://schemas.microsoft.com/office/drawing/2014/main" id="{6ED22039-AF93-5772-6087-FDD9AE30D38F}"/>
              </a:ext>
            </a:extLst>
          </p:cNvPr>
          <p:cNvSpPr/>
          <p:nvPr/>
        </p:nvSpPr>
        <p:spPr>
          <a:xfrm>
            <a:off x="4407450" y="2738367"/>
            <a:ext cx="3745990" cy="6552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Version 2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Java run-time </a:t>
            </a: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might store t1 and t2 like this:</a:t>
            </a:r>
          </a:p>
        </p:txBody>
      </p:sp>
    </p:spTree>
    <p:extLst>
      <p:ext uri="{BB962C8B-B14F-4D97-AF65-F5344CB8AC3E}">
        <p14:creationId xmlns:p14="http://schemas.microsoft.com/office/powerpoint/2010/main" val="325129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4" grpId="0"/>
      <p:bldP spid="177" grpId="0"/>
      <p:bldP spid="179" grpId="0"/>
      <p:bldP spid="181" grpId="0" animBg="1"/>
      <p:bldP spid="182" grpId="0" animBg="1"/>
      <p:bldP spid="199" grpId="0" animBg="1"/>
      <p:bldP spid="2" grpId="0"/>
      <p:bldP spid="6" grpId="0"/>
      <p:bldP spid="8" grpId="0"/>
      <p:bldP spid="9" grpId="0"/>
      <p:bldP spid="11" grpId="0"/>
      <p:bldP spid="14" grpId="0"/>
      <p:bldP spid="16" grpId="0"/>
      <p:bldP spid="17" grpId="0"/>
      <p:bldP spid="19" grpId="0"/>
      <p:bldP spid="22" grpId="0"/>
      <p:bldP spid="27" grpId="0"/>
      <p:bldP spid="29" grpId="0"/>
      <p:bldP spid="30" grpId="0"/>
      <p:bldP spid="32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Boxes and lines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220"/>
            <a:ext cx="8229240" cy="4955180"/>
          </a:xfrm>
        </p:spPr>
        <p:txBody>
          <a:bodyPr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NO ARROWS FOR PRIMITIVES!</a:t>
            </a: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Key word </a:t>
            </a:r>
            <a:r>
              <a:rPr lang="en-US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new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is a clue… draw 2 boxes</a:t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 for the tail of the arrow and 1 for the arrowhead</a:t>
            </a: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When you pass an Object to a method THE REFERENCE (memory address) GETS PASSED, so if you change what is referenced, other parts of the program with the same reference see that change!</a:t>
            </a: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Notice arrow pointing to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null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,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null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is not in a box!</a:t>
            </a:r>
          </a:p>
          <a:p>
            <a:r>
              <a:rPr lang="en-US" dirty="0"/>
              <a:t>SMALL BOXES (arrow tail boxes)</a:t>
            </a:r>
            <a:br>
              <a:rPr lang="en-US" dirty="0"/>
            </a:br>
            <a:r>
              <a:rPr lang="en-US" dirty="0"/>
              <a:t>MUST NOT POINT TO OTHER  SMALL BOXES</a:t>
            </a:r>
          </a:p>
          <a:p>
            <a:endParaRPr lang="en-US" dirty="0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001000" y="6248400"/>
            <a:ext cx="939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 – Q11</a:t>
            </a:r>
          </a:p>
        </p:txBody>
      </p:sp>
    </p:spTree>
    <p:extLst>
      <p:ext uri="{BB962C8B-B14F-4D97-AF65-F5344CB8AC3E}">
        <p14:creationId xmlns:p14="http://schemas.microsoft.com/office/powerpoint/2010/main" val="79290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A9CB0E-EE65-449F-9559-F04F363595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E3997C-5427-46BC-8C47-AFD73EF2B262}">
  <ds:schemaRefs>
    <ds:schemaRef ds:uri="http://schemas.microsoft.com/office/2006/metadata/properties"/>
    <ds:schemaRef ds:uri="http://schemas.microsoft.com/office/infopath/2007/PartnerControls"/>
    <ds:schemaRef ds:uri="820f9cb1-409d-4c4b-8197-1d4f7dd48124"/>
    <ds:schemaRef ds:uri="08600313-7276-4ca7-b5d3-7d86193ee0ac"/>
  </ds:schemaRefs>
</ds:datastoreItem>
</file>

<file path=customXml/itemProps3.xml><?xml version="1.0" encoding="utf-8"?>
<ds:datastoreItem xmlns:ds="http://schemas.openxmlformats.org/officeDocument/2006/customXml" ds:itemID="{4A4DCD66-1C57-4C3C-B2C3-DF827DC9D6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1143</TotalTime>
  <Words>781</Words>
  <Application>Microsoft Office PowerPoint</Application>
  <PresentationFormat>On-screen Show (4:3)</PresentationFormat>
  <Paragraphs>141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Lucida Sans Typewriter</vt:lpstr>
      <vt:lpstr>Monaco</vt:lpstr>
      <vt:lpstr>Symbol</vt:lpstr>
      <vt:lpstr>Times New Roman</vt:lpstr>
      <vt:lpstr>Wingdings</vt:lpstr>
      <vt:lpstr>Office Theme</vt:lpstr>
      <vt:lpstr>CSSE 220</vt:lpstr>
      <vt:lpstr>What Do Variables Really Store?</vt:lpstr>
      <vt:lpstr>Assignment Copies Values</vt:lpstr>
      <vt:lpstr>PowerPoint Presentation</vt:lpstr>
      <vt:lpstr>PowerPoint Presentation</vt:lpstr>
      <vt:lpstr>Boxes and lines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dc:description/>
  <cp:lastModifiedBy>Yoder, Jason</cp:lastModifiedBy>
  <cp:revision>78</cp:revision>
  <dcterms:created xsi:type="dcterms:W3CDTF">2011-03-10T14:54:15Z</dcterms:created>
  <dcterms:modified xsi:type="dcterms:W3CDTF">2022-11-22T18:16:02Z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15.0031</vt:lpwstr>
  </property>
  <property fmtid="{D5CDD505-2E9C-101B-9397-08002B2CF9AE}" pid="3" name="HiddenSlides">
    <vt:i4>2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  <property fmtid="{D5CDD505-2E9C-101B-9397-08002B2CF9AE}" pid="13" name="ContentTypeId">
    <vt:lpwstr>0x0101004285D81DBE5F5A448E892B34D6B8CF20</vt:lpwstr>
  </property>
</Properties>
</file>