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4"/>
  </p:sldMasterIdLst>
  <p:notesMasterIdLst>
    <p:notesMasterId r:id="rId14"/>
  </p:notesMasterIdLst>
  <p:handoutMasterIdLst>
    <p:handoutMasterId r:id="rId15"/>
  </p:handoutMasterIdLst>
  <p:sldIdLst>
    <p:sldId id="256" r:id="rId5"/>
    <p:sldId id="411" r:id="rId6"/>
    <p:sldId id="412" r:id="rId7"/>
    <p:sldId id="414" r:id="rId8"/>
    <p:sldId id="413" r:id="rId9"/>
    <p:sldId id="404" r:id="rId10"/>
    <p:sldId id="401" r:id="rId11"/>
    <p:sldId id="403" r:id="rId12"/>
    <p:sldId id="402" r:id="rId13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clrMru>
    <a:srgbClr val="DA1F28"/>
    <a:srgbClr val="EE7D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7DBCC5-97E5-4BED-A47D-DD0F247841DC}" v="1" dt="2023-11-20T22:01:17.3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21"/>
    <p:restoredTop sz="60474" autoAdjust="0"/>
  </p:normalViewPr>
  <p:slideViewPr>
    <p:cSldViewPr snapToObjects="1">
      <p:cViewPr varScale="1">
        <p:scale>
          <a:sx n="53" d="100"/>
          <a:sy n="53" d="100"/>
        </p:scale>
        <p:origin x="172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96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der, Jason" userId="28f4d4d8-da04-4f86-b14d-a21675737bc5" providerId="ADAL" clId="{B67DBCC5-97E5-4BED-A47D-DD0F247841DC}"/>
    <pc:docChg chg="modSld">
      <pc:chgData name="Yoder, Jason" userId="28f4d4d8-da04-4f86-b14d-a21675737bc5" providerId="ADAL" clId="{B67DBCC5-97E5-4BED-A47D-DD0F247841DC}" dt="2023-11-20T22:01:23.451" v="66" actId="20577"/>
      <pc:docMkLst>
        <pc:docMk/>
      </pc:docMkLst>
      <pc:sldChg chg="modSp mod modNotesTx">
        <pc:chgData name="Yoder, Jason" userId="28f4d4d8-da04-4f86-b14d-a21675737bc5" providerId="ADAL" clId="{B67DBCC5-97E5-4BED-A47D-DD0F247841DC}" dt="2023-11-20T22:01:23.451" v="66" actId="20577"/>
        <pc:sldMkLst>
          <pc:docMk/>
          <pc:sldMk cId="0" sldId="256"/>
        </pc:sldMkLst>
        <pc:spChg chg="mod">
          <ac:chgData name="Yoder, Jason" userId="28f4d4d8-da04-4f86-b14d-a21675737bc5" providerId="ADAL" clId="{B67DBCC5-97E5-4BED-A47D-DD0F247841DC}" dt="2023-11-20T22:00:57.585" v="56" actId="114"/>
          <ac:spMkLst>
            <pc:docMk/>
            <pc:sldMk cId="0" sldId="256"/>
            <ac:spMk id="3" creationId="{DCADCFF2-6A28-6705-83AE-520F2DC40839}"/>
          </ac:spMkLst>
        </pc:spChg>
        <pc:spChg chg="mod">
          <ac:chgData name="Yoder, Jason" userId="28f4d4d8-da04-4f86-b14d-a21675737bc5" providerId="ADAL" clId="{B67DBCC5-97E5-4BED-A47D-DD0F247841DC}" dt="2023-11-20T21:59:52.885" v="9" actId="20577"/>
          <ac:spMkLst>
            <pc:docMk/>
            <pc:sldMk cId="0" sldId="256"/>
            <ac:spMk id="4" creationId="{4B793868-49AF-8D0C-1B29-0F7552B74EBF}"/>
          </ac:spMkLst>
        </pc:spChg>
      </pc:sldChg>
    </pc:docChg>
  </pc:docChgLst>
  <pc:docChgLst>
    <pc:chgData name="Yoder, Jason" userId="28f4d4d8-da04-4f86-b14d-a21675737bc5" providerId="ADAL" clId="{3C7B983A-4E7A-4C8A-B4A3-6ED9BF246CDD}"/>
    <pc:docChg chg="modSld">
      <pc:chgData name="Yoder, Jason" userId="28f4d4d8-da04-4f86-b14d-a21675737bc5" providerId="ADAL" clId="{3C7B983A-4E7A-4C8A-B4A3-6ED9BF246CDD}" dt="2023-10-12T11:55:07.238" v="1" actId="6549"/>
      <pc:docMkLst>
        <pc:docMk/>
      </pc:docMkLst>
      <pc:sldChg chg="modSp mod">
        <pc:chgData name="Yoder, Jason" userId="28f4d4d8-da04-4f86-b14d-a21675737bc5" providerId="ADAL" clId="{3C7B983A-4E7A-4C8A-B4A3-6ED9BF246CDD}" dt="2023-10-12T11:55:07.238" v="1" actId="6549"/>
        <pc:sldMkLst>
          <pc:docMk/>
          <pc:sldMk cId="0" sldId="256"/>
        </pc:sldMkLst>
        <pc:spChg chg="mod">
          <ac:chgData name="Yoder, Jason" userId="28f4d4d8-da04-4f86-b14d-a21675737bc5" providerId="ADAL" clId="{3C7B983A-4E7A-4C8A-B4A3-6ED9BF246CDD}" dt="2023-10-12T11:55:07.238" v="1" actId="6549"/>
          <ac:spMkLst>
            <pc:docMk/>
            <pc:sldMk cId="0" sldId="256"/>
            <ac:spMk id="3" creationId="{DCADCFF2-6A28-6705-83AE-520F2DC40839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4" tIns="46578" rIns="93154" bIns="46578" numCol="1" anchor="t" anchorCtr="0" compatLnSpc="1">
            <a:prstTxWarp prst="textNoShape">
              <a:avLst/>
            </a:prstTxWarp>
          </a:bodyPr>
          <a:lstStyle>
            <a:lvl1pPr defTabSz="913498">
              <a:defRPr sz="1100">
                <a:latin typeface="Calibri" pitchFamily="34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972257" y="0"/>
            <a:ext cx="3036623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4" tIns="46578" rIns="93154" bIns="46578" numCol="1" anchor="t" anchorCtr="0" compatLnSpc="1">
            <a:prstTxWarp prst="textNoShape">
              <a:avLst/>
            </a:prstTxWarp>
          </a:bodyPr>
          <a:lstStyle>
            <a:lvl1pPr algn="r" defTabSz="913498">
              <a:defRPr sz="1100">
                <a:latin typeface="Calibri" pitchFamily="-112" charset="0"/>
              </a:defRPr>
            </a:lvl1pPr>
          </a:lstStyle>
          <a:p>
            <a:fld id="{ECBF209B-4218-4079-9616-A9269F4CC73C}" type="datetime1">
              <a:rPr lang="en-US"/>
              <a:pPr/>
              <a:t>11/20/2023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121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4" tIns="46578" rIns="93154" bIns="46578" numCol="1" anchor="b" anchorCtr="0" compatLnSpc="1">
            <a:prstTxWarp prst="textNoShape">
              <a:avLst/>
            </a:prstTxWarp>
          </a:bodyPr>
          <a:lstStyle>
            <a:lvl1pPr defTabSz="913498">
              <a:defRPr sz="1100">
                <a:latin typeface="Calibri" pitchFamily="34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972257" y="8829121"/>
            <a:ext cx="3036623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4" tIns="46578" rIns="93154" bIns="46578" numCol="1" anchor="b" anchorCtr="0" compatLnSpc="1">
            <a:prstTxWarp prst="textNoShape">
              <a:avLst/>
            </a:prstTxWarp>
          </a:bodyPr>
          <a:lstStyle>
            <a:lvl1pPr algn="r" defTabSz="913498">
              <a:defRPr sz="1100">
                <a:latin typeface="Calibri" pitchFamily="-112" charset="0"/>
              </a:defRPr>
            </a:lvl1pPr>
          </a:lstStyle>
          <a:p>
            <a:fld id="{3DDF2BC9-46E5-4314-AE48-A49E2237602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6798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4" tIns="46578" rIns="93154" bIns="46578" numCol="1" anchor="t" anchorCtr="0" compatLnSpc="1">
            <a:prstTxWarp prst="textNoShape">
              <a:avLst/>
            </a:prstTxWarp>
          </a:bodyPr>
          <a:lstStyle>
            <a:lvl1pPr defTabSz="913498">
              <a:defRPr sz="1100">
                <a:latin typeface="Calibri" pitchFamily="34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970734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4" tIns="46578" rIns="93154" bIns="46578" numCol="1" anchor="t" anchorCtr="0" compatLnSpc="1">
            <a:prstTxWarp prst="textNoShape">
              <a:avLst/>
            </a:prstTxWarp>
          </a:bodyPr>
          <a:lstStyle>
            <a:lvl1pPr algn="r" defTabSz="913498">
              <a:defRPr sz="1100">
                <a:latin typeface="Calibri" pitchFamily="-112" charset="0"/>
              </a:defRPr>
            </a:lvl1pPr>
          </a:lstStyle>
          <a:p>
            <a:fld id="{B559E319-A60F-49C1-A33A-1D7F30BB782C}" type="datetime1">
              <a:rPr lang="en-US"/>
              <a:pPr/>
              <a:t>11/20/2023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9788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804" tIns="44903" rIns="89804" bIns="44903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01345" y="4416099"/>
            <a:ext cx="5607712" cy="4183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4" tIns="46578" rIns="93154" bIns="465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121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4" tIns="46578" rIns="93154" bIns="46578" numCol="1" anchor="b" anchorCtr="0" compatLnSpc="1">
            <a:prstTxWarp prst="textNoShape">
              <a:avLst/>
            </a:prstTxWarp>
          </a:bodyPr>
          <a:lstStyle>
            <a:lvl1pPr defTabSz="913498">
              <a:defRPr sz="1100">
                <a:latin typeface="Calibri" pitchFamily="34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970734" y="8829121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4" tIns="46578" rIns="93154" bIns="46578" numCol="1" anchor="b" anchorCtr="0" compatLnSpc="1">
            <a:prstTxWarp prst="textNoShape">
              <a:avLst/>
            </a:prstTxWarp>
          </a:bodyPr>
          <a:lstStyle>
            <a:lvl1pPr algn="r" defTabSz="913498">
              <a:defRPr sz="1100">
                <a:latin typeface="Calibri" pitchFamily="-112" charset="0"/>
              </a:defRPr>
            </a:lvl1pPr>
          </a:lstStyle>
          <a:p>
            <a:fld id="{4F112900-B763-408A-B56C-3419B5D6073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6214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Bring code for all the classes in </a:t>
            </a:r>
            <a:r>
              <a:rPr lang="en-US" dirty="0" err="1"/>
              <a:t>PracticeSolutionPolymorphism</a:t>
            </a:r>
            <a:r>
              <a:rPr lang="en-US" dirty="0"/>
              <a:t> that have TODO items.  </a:t>
            </a:r>
          </a:p>
          <a:p>
            <a:pPr eaLnBrk="1" hangingPunct="1">
              <a:spcBef>
                <a:spcPct val="0"/>
              </a:spcBef>
            </a:pPr>
            <a:r>
              <a:rPr lang="en-US"/>
              <a:t>Highlight </a:t>
            </a:r>
            <a:r>
              <a:rPr lang="en-US" dirty="0"/>
              <a:t>the TODO items so you can keep moving.</a:t>
            </a:r>
          </a:p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498" eaLnBrk="0" hangingPunct="0"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6561332" indent="-36120649" defTabSz="913498" eaLnBrk="0" hangingPunct="0"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4068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88136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2204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76272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276C7F2-D418-4D17-8A94-A0A4F8649148}" type="slidenum">
              <a:rPr lang="en-US" sz="1100">
                <a:latin typeface="Calibri" pitchFamily="-112" charset="0"/>
              </a:rPr>
              <a:pPr eaLnBrk="1" hangingPunct="1"/>
              <a:t>1</a:t>
            </a:fld>
            <a:endParaRPr lang="en-US" sz="1100">
              <a:latin typeface="Calibri" pitchFamily="-11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1883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</a:t>
            </a:r>
            <a:r>
              <a:rPr lang="en-US" baseline="0" dirty="0"/>
              <a:t> can be used to help demonstrate that instance variables/methods INSIDE Alpha will be accessible by various other classes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12900-B763-408A-B56C-3419B5D6073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5821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</a:t>
            </a:r>
            <a:r>
              <a:rPr lang="en-US" baseline="0" dirty="0"/>
              <a:t> can be used to help demonstrate that instance variables/methods INSIDE Alpha will be accessible by various other classes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12900-B763-408A-B56C-3419B5D6073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8067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87583-0EC9-4694-9EAD-0DA64A27677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2971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87583-0EC9-4694-9EAD-0DA64A27677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5217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Rectangle 3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2137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81100" y="698500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1040" y="4415790"/>
            <a:ext cx="5608320" cy="418338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dirty="0">
                <a:ea typeface="Lucida Grande" charset="0"/>
                <a:cs typeface="Lucida Grande" charset="0"/>
                <a:sym typeface="Lucida Grande" charset="0"/>
              </a:rPr>
              <a:t>Showing Sale &amp; Store attributes as associations visually emphasizes relationships important in object collaboration</a:t>
            </a:r>
          </a:p>
          <a:p>
            <a:endParaRPr lang="en-US" dirty="0">
              <a:ea typeface="Lucida Grande" charset="0"/>
              <a:cs typeface="Lucida Grande" charset="0"/>
              <a:sym typeface="Lucida Grande" charset="0"/>
            </a:endParaRPr>
          </a:p>
          <a:p>
            <a:r>
              <a:rPr lang="en-US" dirty="0">
                <a:ea typeface="Lucida Grande" charset="0"/>
                <a:cs typeface="Lucida Grande" charset="0"/>
                <a:sym typeface="Lucida Grande" charset="0"/>
              </a:rPr>
              <a:t>[How many attributes does Register have?  3</a:t>
            </a:r>
          </a:p>
          <a:p>
            <a:r>
              <a:rPr lang="en-US" dirty="0">
                <a:ea typeface="Lucida Grande" charset="0"/>
                <a:cs typeface="Lucida Grande" charset="0"/>
                <a:sym typeface="Lucida Grande" charset="0"/>
              </a:rPr>
              <a:t>What are their names?  Id, </a:t>
            </a:r>
            <a:r>
              <a:rPr lang="en-US" dirty="0" err="1">
                <a:ea typeface="Lucida Grande" charset="0"/>
                <a:cs typeface="Lucida Grande" charset="0"/>
                <a:sym typeface="Lucida Grande" charset="0"/>
              </a:rPr>
              <a:t>currentSale</a:t>
            </a:r>
            <a:r>
              <a:rPr lang="en-US" dirty="0">
                <a:ea typeface="Lucida Grande" charset="0"/>
                <a:cs typeface="Lucida Grande" charset="0"/>
                <a:sym typeface="Lucida Grande" charset="0"/>
              </a:rPr>
              <a:t>, and location]</a:t>
            </a:r>
          </a:p>
          <a:p>
            <a:endParaRPr lang="en-US" dirty="0">
              <a:ea typeface="Lucida Grande" charset="0"/>
              <a:cs typeface="Lucida Grande" charset="0"/>
              <a:sym typeface="Lucida Grand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1191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81100" y="698500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1040" y="4415790"/>
            <a:ext cx="5608320" cy="418338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b="1" dirty="0">
                <a:ea typeface="Lucida Grande" charset="0"/>
                <a:cs typeface="Lucida Grande" charset="0"/>
                <a:sym typeface="Lucida Grande" charset="0"/>
              </a:rPr>
              <a:t>A dependency is a “using relationship” that states a change in specification of one thing may affect another thing that uses it</a:t>
            </a:r>
          </a:p>
          <a:p>
            <a:r>
              <a:rPr lang="en-US" b="1" dirty="0">
                <a:ea typeface="Lucida Grande" charset="0"/>
                <a:cs typeface="Lucida Grande" charset="0"/>
                <a:sym typeface="Lucida Grande" charset="0"/>
              </a:rPr>
              <a:t>&gt;&gt;&gt;On board (and quiz)</a:t>
            </a:r>
            <a:r>
              <a:rPr lang="en-US" dirty="0">
                <a:ea typeface="Lucida Grande" charset="0"/>
                <a:cs typeface="Lucida Grande" charset="0"/>
                <a:sym typeface="Lucida Grande" charset="0"/>
              </a:rPr>
              <a:t>: global variable, parameter, local variable, static method call</a:t>
            </a:r>
          </a:p>
          <a:p>
            <a:r>
              <a:rPr lang="en-US" dirty="0">
                <a:ea typeface="Lucida Grande" charset="0"/>
                <a:cs typeface="Lucida Grande" charset="0"/>
                <a:sym typeface="Lucida Grande" charset="0"/>
              </a:rPr>
              <a:t>[Which of these are we showing here?  Parameter]</a:t>
            </a:r>
          </a:p>
          <a:p>
            <a:r>
              <a:rPr lang="en-US" dirty="0">
                <a:ea typeface="Lucida Grande" charset="0"/>
                <a:cs typeface="Lucida Grande" charset="0"/>
                <a:sym typeface="Lucida Grande" charset="0"/>
              </a:rPr>
              <a:t>• labels</a:t>
            </a:r>
          </a:p>
        </p:txBody>
      </p:sp>
    </p:spTree>
    <p:extLst>
      <p:ext uri="{BB962C8B-B14F-4D97-AF65-F5344CB8AC3E}">
        <p14:creationId xmlns:p14="http://schemas.microsoft.com/office/powerpoint/2010/main" val="3311093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998A34-C17F-4144-B18D-28D9EDD25B8E}" type="datetime1">
              <a:rPr lang="en-US"/>
              <a:pPr/>
              <a:t>11/20/2023</a:t>
            </a:fld>
            <a:endParaRPr lang="en-US"/>
          </a:p>
        </p:txBody>
      </p:sp>
      <p:sp>
        <p:nvSpPr>
          <p:cNvPr id="12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D4BFF7D-D017-47FF-AE03-F3BD3415CD0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804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6C527D4-D4E1-4627-B2DD-D20438D659CD}" type="datetime1">
              <a:rPr lang="en-US"/>
              <a:pPr/>
              <a:t>11/20/2023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6BA0E8-4CC3-486C-B8A4-5F272474FB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898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4E2F403-08D3-4AC5-A4E3-123833600C6A}" type="datetime1">
              <a:rPr lang="en-US"/>
              <a:pPr/>
              <a:t>11/20/2023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DF0FA1-9D92-4F42-A931-5D473DA475A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3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86D30A6-83C9-4F95-ACA3-B2BB1DD542CE}" type="datetime1">
              <a:rPr lang="en-US"/>
              <a:pPr/>
              <a:t>11/20/2023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74C901-A9AB-474C-A55A-3F63E895E4A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598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>
            <a:spLocks noChangeArrowheads="1"/>
          </p:cNvSpPr>
          <p:nvPr/>
        </p:nvSpPr>
        <p:spPr bwMode="auto"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rotWithShape="1">
            <a:gsLst>
              <a:gs pos="0">
                <a:srgbClr val="7FC4DD"/>
              </a:gs>
              <a:gs pos="28000">
                <a:srgbClr val="50B8DA"/>
              </a:gs>
              <a:gs pos="100000">
                <a:srgbClr val="1389A6"/>
              </a:gs>
            </a:gsLst>
            <a:lin ang="5400000"/>
          </a:gradFill>
          <a:ln w="3175" cap="rnd">
            <a:solidFill>
              <a:srgbClr val="1E768C"/>
            </a:solidFill>
            <a:miter lim="800000"/>
            <a:headEnd/>
            <a:tailEnd/>
          </a:ln>
          <a:effectLst>
            <a:outerShdw dist="25400" dir="5400000" rotWithShape="0">
              <a:srgbClr val="808080">
                <a:alpha val="45998"/>
              </a:srgbClr>
            </a:outerShdw>
          </a:effectLst>
        </p:spPr>
        <p:txBody>
          <a:bodyPr anchor="ctr"/>
          <a:lstStyle/>
          <a:p>
            <a:pPr>
              <a:defRPr/>
            </a:pPr>
            <a:endParaRPr lang="en-US">
              <a:solidFill>
                <a:schemeClr val="lt1"/>
              </a:solidFill>
              <a:latin typeface="+mn-lt"/>
              <a:cs typeface="+mn-cs"/>
            </a:endParaRPr>
          </a:p>
        </p:txBody>
      </p:sp>
      <p:sp>
        <p:nvSpPr>
          <p:cNvPr id="5" name="Chevron 4"/>
          <p:cNvSpPr>
            <a:spLocks noChangeArrowheads="1"/>
          </p:cNvSpPr>
          <p:nvPr/>
        </p:nvSpPr>
        <p:spPr bwMode="auto"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rotWithShape="1">
            <a:gsLst>
              <a:gs pos="0">
                <a:srgbClr val="7FC4DD"/>
              </a:gs>
              <a:gs pos="28000">
                <a:srgbClr val="50B8DA"/>
              </a:gs>
              <a:gs pos="100000">
                <a:srgbClr val="1389A6"/>
              </a:gs>
            </a:gsLst>
            <a:lin ang="5400000"/>
          </a:gradFill>
          <a:ln w="3175" cap="rnd">
            <a:solidFill>
              <a:srgbClr val="1E768C"/>
            </a:solidFill>
            <a:miter lim="800000"/>
            <a:headEnd/>
            <a:tailEnd/>
          </a:ln>
          <a:effectLst>
            <a:outerShdw dist="25400" dir="5400000" rotWithShape="0">
              <a:srgbClr val="808080">
                <a:alpha val="45998"/>
              </a:srgbClr>
            </a:outerShdw>
          </a:effectLst>
        </p:spPr>
        <p:txBody>
          <a:bodyPr anchor="ctr"/>
          <a:lstStyle/>
          <a:p>
            <a:pPr>
              <a:defRPr/>
            </a:pPr>
            <a:endParaRPr lang="en-US">
              <a:solidFill>
                <a:schemeClr val="lt1"/>
              </a:solidFill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13C1A93-21D8-41D5-AD69-01D2BE5079B6}" type="datetime1">
              <a:rPr lang="en-US"/>
              <a:pPr/>
              <a:t>11/20/2023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072BB6-1658-4665-A188-57D55B77A3E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2330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55447DE-6436-4341-AB4E-0BA0FA9898A3}" type="datetime1">
              <a:rPr lang="en-US"/>
              <a:pPr/>
              <a:t>11/20/2023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AD66D5-3923-4EEA-B871-E6C7B5E4161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2022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8F5A316-F744-4385-8FDE-64047407295F}" type="datetime1">
              <a:rPr lang="en-US"/>
              <a:pPr/>
              <a:t>11/20/2023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ABC3B7-E9E4-477F-9078-13C7D755507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8322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3818973-995F-4078-9072-7FFC81CB1E04}" type="datetime1">
              <a:rPr lang="en-US"/>
              <a:pPr/>
              <a:t>11/20/2023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06D796-C7DB-47AE-B7FD-97BB12DBFA0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773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F0EEE60-F2F8-4134-AC1E-9DD5C8105591}" type="datetime1">
              <a:rPr lang="en-US"/>
              <a:pPr/>
              <a:t>11/20/2023</a:t>
            </a:fld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38286E-F8CB-4313-B126-345266CA693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085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ABF3968-792E-48CF-9F22-05BC6B8559DA}" type="datetime1">
              <a:rPr lang="en-US"/>
              <a:pPr/>
              <a:t>11/20/2023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308DC3-9E3A-4A31-853C-1FBAE536975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9480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>
            <a:spLocks noChangeArrowheads="1"/>
          </p:cNvSpPr>
          <p:nvPr/>
        </p:nvSpPr>
        <p:spPr bwMode="auto"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rotWithShape="1">
            <a:gsLst>
              <a:gs pos="0">
                <a:srgbClr val="7FC4DD"/>
              </a:gs>
              <a:gs pos="28000">
                <a:srgbClr val="50B8DA"/>
              </a:gs>
              <a:gs pos="100000">
                <a:srgbClr val="1389A6"/>
              </a:gs>
            </a:gsLst>
            <a:lin ang="5400000"/>
          </a:gradFill>
          <a:ln w="3175" cap="rnd">
            <a:solidFill>
              <a:srgbClr val="1E768C"/>
            </a:solidFill>
            <a:miter lim="800000"/>
            <a:headEnd/>
            <a:tailEnd/>
          </a:ln>
          <a:effectLst>
            <a:outerShdw dist="25400" dir="5400000" rotWithShape="0">
              <a:srgbClr val="808080">
                <a:alpha val="45998"/>
              </a:srgbClr>
            </a:outerShdw>
          </a:effectLst>
        </p:spPr>
        <p:txBody>
          <a:bodyPr anchor="ctr"/>
          <a:lstStyle/>
          <a:p>
            <a:pPr>
              <a:defRPr/>
            </a:pPr>
            <a:endParaRPr lang="en-US">
              <a:solidFill>
                <a:schemeClr val="lt1"/>
              </a:solidFill>
              <a:latin typeface="+mn-lt"/>
              <a:cs typeface="+mn-cs"/>
            </a:endParaRPr>
          </a:p>
        </p:txBody>
      </p:sp>
      <p:sp>
        <p:nvSpPr>
          <p:cNvPr id="10" name="Chevron 9"/>
          <p:cNvSpPr>
            <a:spLocks noChangeArrowheads="1"/>
          </p:cNvSpPr>
          <p:nvPr/>
        </p:nvSpPr>
        <p:spPr bwMode="auto"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rotWithShape="1">
            <a:gsLst>
              <a:gs pos="0">
                <a:srgbClr val="7FC4DD"/>
              </a:gs>
              <a:gs pos="28000">
                <a:srgbClr val="50B8DA"/>
              </a:gs>
              <a:gs pos="100000">
                <a:srgbClr val="1389A6"/>
              </a:gs>
            </a:gsLst>
            <a:lin ang="5400000"/>
          </a:gradFill>
          <a:ln w="3175" cap="rnd">
            <a:solidFill>
              <a:srgbClr val="1E768C"/>
            </a:solidFill>
            <a:miter lim="800000"/>
            <a:headEnd/>
            <a:tailEnd/>
          </a:ln>
          <a:effectLst>
            <a:outerShdw dist="25400" dir="5400000" rotWithShape="0">
              <a:srgbClr val="808080">
                <a:alpha val="45998"/>
              </a:srgbClr>
            </a:outerShdw>
          </a:effectLst>
        </p:spPr>
        <p:txBody>
          <a:bodyPr anchor="ctr"/>
          <a:lstStyle/>
          <a:p>
            <a:pPr>
              <a:defRPr/>
            </a:pPr>
            <a:endParaRPr lang="en-US">
              <a:solidFill>
                <a:schemeClr val="lt1"/>
              </a:solidFill>
              <a:latin typeface="+mn-lt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927E99-3B54-454C-8CDF-F2F5C2849B92}" type="datetime1">
              <a:rPr lang="en-US"/>
              <a:pPr/>
              <a:t>11/20/2023</a:t>
            </a:fld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86B8B2-2E27-4971-9826-799D63638FE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1329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92162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066800"/>
            <a:ext cx="8229600" cy="534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fld id="{6EC5FA0E-C174-4CFB-8CA2-D461EAACEA40}" type="datetime1">
              <a:rPr lang="en-US"/>
              <a:pPr/>
              <a:t>11/20/2023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1D6D27ED-4285-4812-B5DF-16F6072ED41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98" r:id="rId1"/>
    <p:sldLayoutId id="2147484294" r:id="rId2"/>
    <p:sldLayoutId id="2147484299" r:id="rId3"/>
    <p:sldLayoutId id="2147484300" r:id="rId4"/>
    <p:sldLayoutId id="2147484301" r:id="rId5"/>
    <p:sldLayoutId id="2147484302" r:id="rId6"/>
    <p:sldLayoutId id="2147484295" r:id="rId7"/>
    <p:sldLayoutId id="2147484303" r:id="rId8"/>
    <p:sldLayoutId id="2147484304" r:id="rId9"/>
    <p:sldLayoutId id="2147484296" r:id="rId10"/>
    <p:sldLayoutId id="2147484297" r:id="rId11"/>
  </p:sldLayoutIdLst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xmlns:p14="http://schemas.microsoft.com/office/powerpoint/2010/main" spd="slow">
        <p:fade/>
      </p:transition>
    </mc:Fallback>
  </mc:AlternateConten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ＭＳ Ｐゴシック" pitchFamily="-112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ＭＳ Ｐゴシック" pitchFamily="-112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ＭＳ Ｐゴシック" pitchFamily="-112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ＭＳ Ｐゴシック" pitchFamily="-112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ＭＳ Ｐゴシック" pitchFamily="-112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-112" charset="2"/>
        <a:buChar char=""/>
        <a:defRPr sz="27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itchFamily="-112" charset="0"/>
        <a:buChar char="◦"/>
        <a:defRPr sz="23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-112" charset="2"/>
        <a:buChar char=""/>
        <a:defRPr sz="21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-112" charset="2"/>
        <a:buChar char=""/>
        <a:defRPr sz="19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-112" charset="2"/>
        <a:buChar char=""/>
        <a:defRPr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3886200" cy="1829761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</a:rPr>
              <a:t>CSSE 220</a:t>
            </a:r>
          </a:p>
        </p:txBody>
      </p:sp>
      <p:sp>
        <p:nvSpPr>
          <p:cNvPr id="15363" name="Rectangle 2"/>
          <p:cNvSpPr>
            <a:spLocks noGrp="1"/>
          </p:cNvSpPr>
          <p:nvPr>
            <p:ph type="subTitle" idx="1"/>
          </p:nvPr>
        </p:nvSpPr>
        <p:spPr>
          <a:xfrm>
            <a:off x="685800" y="3611563"/>
            <a:ext cx="7772400" cy="1200150"/>
          </a:xfrm>
        </p:spPr>
        <p:txBody>
          <a:bodyPr/>
          <a:lstStyle/>
          <a:p>
            <a:pPr marR="0" eaLnBrk="1" hangingPunct="1">
              <a:lnSpc>
                <a:spcPct val="90000"/>
              </a:lnSpc>
            </a:pPr>
            <a:r>
              <a:rPr lang="en-US" sz="2500" dirty="0"/>
              <a:t>Part 1 Review: </a:t>
            </a:r>
          </a:p>
          <a:p>
            <a:pPr marR="0" eaLnBrk="1" hangingPunct="1">
              <a:lnSpc>
                <a:spcPct val="90000"/>
              </a:lnSpc>
            </a:pPr>
            <a:r>
              <a:rPr lang="en-US" sz="2500" dirty="0"/>
              <a:t>Access Levels, UML Diagramming Details</a:t>
            </a:r>
            <a:br>
              <a:rPr lang="en-US" sz="2500" dirty="0"/>
            </a:br>
            <a:endParaRPr lang="en-US" sz="25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ADCFF2-6A28-6705-83AE-520F2DC40839}"/>
              </a:ext>
            </a:extLst>
          </p:cNvPr>
          <p:cNvSpPr/>
          <p:nvPr/>
        </p:nvSpPr>
        <p:spPr>
          <a:xfrm>
            <a:off x="304800" y="4723439"/>
            <a:ext cx="8534400" cy="1829761"/>
          </a:xfrm>
          <a:prstGeom prst="rect">
            <a:avLst/>
          </a:prstGeom>
          <a:solidFill>
            <a:srgbClr val="9BBB59"/>
          </a:solidFill>
          <a:ln w="55000">
            <a:solidFill>
              <a:srgbClr val="92D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FFFFFF"/>
                </a:solidFill>
              </a:rPr>
              <a:t>The </a:t>
            </a:r>
            <a:r>
              <a:rPr lang="en-US" sz="2400" i="1" dirty="0">
                <a:solidFill>
                  <a:srgbClr val="FFFFFF"/>
                </a:solidFill>
              </a:rPr>
              <a:t>git</a:t>
            </a:r>
            <a:r>
              <a:rPr lang="en-US" sz="2400" dirty="0">
                <a:solidFill>
                  <a:srgbClr val="FFFFFF"/>
                </a:solidFill>
              </a:rPr>
              <a:t> projects for today are: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PracticePolymorphism</a:t>
            </a: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PracticePolymorphismSolution</a:t>
            </a:r>
            <a:endParaRPr lang="en-US" sz="2400" i="1" dirty="0"/>
          </a:p>
          <a:p>
            <a:r>
              <a:rPr lang="en-US" sz="2400" dirty="0"/>
              <a:t>The Quiz for today is: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PolymorphismQuiz</a:t>
            </a:r>
            <a:endParaRPr lang="en-US" sz="2400" i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793868-49AF-8D0C-1B29-0F7552B74EBF}"/>
              </a:ext>
            </a:extLst>
          </p:cNvPr>
          <p:cNvSpPr txBox="1"/>
          <p:nvPr/>
        </p:nvSpPr>
        <p:spPr>
          <a:xfrm>
            <a:off x="4572000" y="-40807"/>
            <a:ext cx="4343401" cy="1046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Today’s Attendance password</a:t>
            </a:r>
          </a:p>
          <a:p>
            <a:r>
              <a:rPr lang="en-US" sz="4400" dirty="0">
                <a:highlight>
                  <a:srgbClr val="FFFF00"/>
                </a:highlight>
              </a:rPr>
              <a:t>__________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FB9F07-F32B-98D5-2121-F083C24C90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7409" y="1015626"/>
            <a:ext cx="2816626" cy="24391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5844331"/>
              </p:ext>
            </p:extLst>
          </p:nvPr>
        </p:nvGraphicFramePr>
        <p:xfrm>
          <a:off x="0" y="2111060"/>
          <a:ext cx="9379220" cy="2156140"/>
        </p:xfrm>
        <a:graphic>
          <a:graphicData uri="http://schemas.openxmlformats.org/drawingml/2006/table">
            <a:tbl>
              <a:tblPr/>
              <a:tblGrid>
                <a:gridCol w="1875844">
                  <a:extLst>
                    <a:ext uri="{9D8B030D-6E8A-4147-A177-3AD203B41FA5}">
                      <a16:colId xmlns:a16="http://schemas.microsoft.com/office/drawing/2014/main" val="2625482833"/>
                    </a:ext>
                  </a:extLst>
                </a:gridCol>
                <a:gridCol w="1875844">
                  <a:extLst>
                    <a:ext uri="{9D8B030D-6E8A-4147-A177-3AD203B41FA5}">
                      <a16:colId xmlns:a16="http://schemas.microsoft.com/office/drawing/2014/main" val="496453782"/>
                    </a:ext>
                  </a:extLst>
                </a:gridCol>
                <a:gridCol w="1875844">
                  <a:extLst>
                    <a:ext uri="{9D8B030D-6E8A-4147-A177-3AD203B41FA5}">
                      <a16:colId xmlns:a16="http://schemas.microsoft.com/office/drawing/2014/main" val="2251970094"/>
                    </a:ext>
                  </a:extLst>
                </a:gridCol>
                <a:gridCol w="1875844">
                  <a:extLst>
                    <a:ext uri="{9D8B030D-6E8A-4147-A177-3AD203B41FA5}">
                      <a16:colId xmlns:a16="http://schemas.microsoft.com/office/drawing/2014/main" val="136134424"/>
                    </a:ext>
                  </a:extLst>
                </a:gridCol>
                <a:gridCol w="1875844">
                  <a:extLst>
                    <a:ext uri="{9D8B030D-6E8A-4147-A177-3AD203B41FA5}">
                      <a16:colId xmlns:a16="http://schemas.microsoft.com/office/drawing/2014/main" val="1873018206"/>
                    </a:ext>
                  </a:extLst>
                </a:gridCol>
              </a:tblGrid>
              <a:tr h="43122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5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Modifier</a:t>
                      </a:r>
                    </a:p>
                  </a:txBody>
                  <a:tcPr marL="32342" marR="32342" marT="21561" marB="2156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5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Class</a:t>
                      </a:r>
                    </a:p>
                  </a:txBody>
                  <a:tcPr marL="32342" marR="32342" marT="21561" marB="2156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5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Package</a:t>
                      </a:r>
                    </a:p>
                  </a:txBody>
                  <a:tcPr marL="32342" marR="32342" marT="21561" marB="2156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5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Subclass</a:t>
                      </a:r>
                    </a:p>
                  </a:txBody>
                  <a:tcPr marL="32342" marR="32342" marT="21561" marB="2156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5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World</a:t>
                      </a:r>
                    </a:p>
                  </a:txBody>
                  <a:tcPr marL="32342" marR="32342" marT="21561" marB="2156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2109764"/>
                  </a:ext>
                </a:extLst>
              </a:tr>
              <a:tr h="431228">
                <a:tc>
                  <a:txBody>
                    <a:bodyPr/>
                    <a:lstStyle/>
                    <a:p>
                      <a:pPr rtl="0" fontAlgn="b"/>
                      <a:r>
                        <a:rPr lang="en-US" sz="2500" b="0">
                          <a:solidFill>
                            <a:srgbClr val="000000"/>
                          </a:solidFill>
                          <a:effectLst/>
                          <a:latin typeface="Monaco"/>
                        </a:rPr>
                        <a:t>public</a:t>
                      </a:r>
                    </a:p>
                  </a:txBody>
                  <a:tcPr marL="32342" marR="32342" marT="21561" marB="2156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5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</a:t>
                      </a:r>
                    </a:p>
                  </a:txBody>
                  <a:tcPr marL="32342" marR="32342" marT="21561" marB="2156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5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</a:t>
                      </a:r>
                    </a:p>
                  </a:txBody>
                  <a:tcPr marL="32342" marR="32342" marT="21561" marB="2156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5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</a:t>
                      </a:r>
                    </a:p>
                  </a:txBody>
                  <a:tcPr marL="32342" marR="32342" marT="21561" marB="2156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5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</a:t>
                      </a:r>
                    </a:p>
                  </a:txBody>
                  <a:tcPr marL="32342" marR="32342" marT="21561" marB="2156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273764"/>
                  </a:ext>
                </a:extLst>
              </a:tr>
              <a:tr h="431228">
                <a:tc>
                  <a:txBody>
                    <a:bodyPr/>
                    <a:lstStyle/>
                    <a:p>
                      <a:pPr rtl="0" fontAlgn="b"/>
                      <a:r>
                        <a:rPr lang="en-US" sz="2500" b="0">
                          <a:solidFill>
                            <a:srgbClr val="000000"/>
                          </a:solidFill>
                          <a:effectLst/>
                          <a:latin typeface="Monaco"/>
                        </a:rPr>
                        <a:t>protected</a:t>
                      </a:r>
                    </a:p>
                  </a:txBody>
                  <a:tcPr marL="32342" marR="32342" marT="21561" marB="2156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5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</a:t>
                      </a:r>
                    </a:p>
                  </a:txBody>
                  <a:tcPr marL="32342" marR="32342" marT="21561" marB="2156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5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</a:t>
                      </a:r>
                    </a:p>
                  </a:txBody>
                  <a:tcPr marL="32342" marR="32342" marT="21561" marB="2156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5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</a:t>
                      </a:r>
                    </a:p>
                  </a:txBody>
                  <a:tcPr marL="32342" marR="32342" marT="21561" marB="2156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5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2342" marR="32342" marT="21561" marB="2156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298909"/>
                  </a:ext>
                </a:extLst>
              </a:tr>
              <a:tr h="431228">
                <a:tc>
                  <a:txBody>
                    <a:bodyPr/>
                    <a:lstStyle/>
                    <a:p>
                      <a:pPr rtl="0" fontAlgn="b"/>
                      <a:r>
                        <a:rPr lang="en-US" sz="2500" b="0" i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 modifier</a:t>
                      </a:r>
                    </a:p>
                  </a:txBody>
                  <a:tcPr marL="32342" marR="32342" marT="21561" marB="2156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5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</a:t>
                      </a:r>
                    </a:p>
                  </a:txBody>
                  <a:tcPr marL="32342" marR="32342" marT="21561" marB="2156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5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</a:t>
                      </a:r>
                    </a:p>
                  </a:txBody>
                  <a:tcPr marL="32342" marR="32342" marT="21561" marB="2156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5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2342" marR="32342" marT="21561" marB="2156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5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2342" marR="32342" marT="21561" marB="2156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54696"/>
                  </a:ext>
                </a:extLst>
              </a:tr>
              <a:tr h="431228">
                <a:tc>
                  <a:txBody>
                    <a:bodyPr/>
                    <a:lstStyle/>
                    <a:p>
                      <a:pPr rtl="0" fontAlgn="b"/>
                      <a:r>
                        <a:rPr lang="en-US" sz="2500" b="0">
                          <a:solidFill>
                            <a:srgbClr val="000000"/>
                          </a:solidFill>
                          <a:effectLst/>
                          <a:latin typeface="Monaco"/>
                        </a:rPr>
                        <a:t>private</a:t>
                      </a:r>
                    </a:p>
                  </a:txBody>
                  <a:tcPr marL="32342" marR="32342" marT="21561" marB="2156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5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</a:t>
                      </a:r>
                    </a:p>
                  </a:txBody>
                  <a:tcPr marL="32342" marR="32342" marT="21561" marB="2156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5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2342" marR="32342" marT="21561" marB="2156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5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2342" marR="32342" marT="21561" marB="2156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5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2342" marR="32342" marT="21561" marB="2156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8615234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4133" y="792162"/>
            <a:ext cx="8229600" cy="792162"/>
          </a:xfrm>
        </p:spPr>
        <p:txBody>
          <a:bodyPr/>
          <a:lstStyle/>
          <a:p>
            <a:r>
              <a:rPr lang="en-US" dirty="0"/>
              <a:t>Access Levels: Review</a:t>
            </a:r>
          </a:p>
        </p:txBody>
      </p:sp>
      <p:pic>
        <p:nvPicPr>
          <p:cNvPr id="1029" name="Picture 5" descr="Classes and Packages of the Example Used to Illustrate Access Level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272" y="4419600"/>
            <a:ext cx="4638676" cy="2046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5941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8463019"/>
              </p:ext>
            </p:extLst>
          </p:nvPr>
        </p:nvGraphicFramePr>
        <p:xfrm>
          <a:off x="0" y="2111060"/>
          <a:ext cx="9379220" cy="2156140"/>
        </p:xfrm>
        <a:graphic>
          <a:graphicData uri="http://schemas.openxmlformats.org/drawingml/2006/table">
            <a:tbl>
              <a:tblPr/>
              <a:tblGrid>
                <a:gridCol w="1875844">
                  <a:extLst>
                    <a:ext uri="{9D8B030D-6E8A-4147-A177-3AD203B41FA5}">
                      <a16:colId xmlns:a16="http://schemas.microsoft.com/office/drawing/2014/main" val="2625482833"/>
                    </a:ext>
                  </a:extLst>
                </a:gridCol>
                <a:gridCol w="1875844">
                  <a:extLst>
                    <a:ext uri="{9D8B030D-6E8A-4147-A177-3AD203B41FA5}">
                      <a16:colId xmlns:a16="http://schemas.microsoft.com/office/drawing/2014/main" val="496453782"/>
                    </a:ext>
                  </a:extLst>
                </a:gridCol>
                <a:gridCol w="1875844">
                  <a:extLst>
                    <a:ext uri="{9D8B030D-6E8A-4147-A177-3AD203B41FA5}">
                      <a16:colId xmlns:a16="http://schemas.microsoft.com/office/drawing/2014/main" val="2251970094"/>
                    </a:ext>
                  </a:extLst>
                </a:gridCol>
                <a:gridCol w="1875844">
                  <a:extLst>
                    <a:ext uri="{9D8B030D-6E8A-4147-A177-3AD203B41FA5}">
                      <a16:colId xmlns:a16="http://schemas.microsoft.com/office/drawing/2014/main" val="136134424"/>
                    </a:ext>
                  </a:extLst>
                </a:gridCol>
                <a:gridCol w="1875844">
                  <a:extLst>
                    <a:ext uri="{9D8B030D-6E8A-4147-A177-3AD203B41FA5}">
                      <a16:colId xmlns:a16="http://schemas.microsoft.com/office/drawing/2014/main" val="1873018206"/>
                    </a:ext>
                  </a:extLst>
                </a:gridCol>
              </a:tblGrid>
              <a:tr h="43122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5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Modifier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5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Alpha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5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Beta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5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Alphasub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5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Gamma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2109764"/>
                  </a:ext>
                </a:extLst>
              </a:tr>
              <a:tr h="431228">
                <a:tc>
                  <a:txBody>
                    <a:bodyPr/>
                    <a:lstStyle/>
                    <a:p>
                      <a:pPr rtl="0" fontAlgn="b"/>
                      <a:r>
                        <a:rPr lang="en-US" sz="2500" b="0">
                          <a:solidFill>
                            <a:srgbClr val="000000"/>
                          </a:solidFill>
                          <a:effectLst/>
                          <a:latin typeface="Monaco"/>
                        </a:rPr>
                        <a:t>public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5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5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5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5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273764"/>
                  </a:ext>
                </a:extLst>
              </a:tr>
              <a:tr h="431228">
                <a:tc>
                  <a:txBody>
                    <a:bodyPr/>
                    <a:lstStyle/>
                    <a:p>
                      <a:pPr rtl="0" fontAlgn="b"/>
                      <a:r>
                        <a:rPr lang="en-US" sz="2500" b="0">
                          <a:solidFill>
                            <a:srgbClr val="000000"/>
                          </a:solidFill>
                          <a:effectLst/>
                          <a:latin typeface="Monaco"/>
                        </a:rPr>
                        <a:t>protected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5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5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5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5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298909"/>
                  </a:ext>
                </a:extLst>
              </a:tr>
              <a:tr h="431228">
                <a:tc>
                  <a:txBody>
                    <a:bodyPr/>
                    <a:lstStyle/>
                    <a:p>
                      <a:pPr rtl="0" fontAlgn="b"/>
                      <a:r>
                        <a:rPr lang="en-US" sz="2500" b="0" i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 modifier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5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5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5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5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54696"/>
                  </a:ext>
                </a:extLst>
              </a:tr>
              <a:tr h="431228">
                <a:tc>
                  <a:txBody>
                    <a:bodyPr/>
                    <a:lstStyle/>
                    <a:p>
                      <a:pPr rtl="0" fontAlgn="b"/>
                      <a:r>
                        <a:rPr lang="en-US" sz="2500" b="0">
                          <a:solidFill>
                            <a:srgbClr val="000000"/>
                          </a:solidFill>
                          <a:effectLst/>
                          <a:latin typeface="Monaco"/>
                        </a:rPr>
                        <a:t>private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5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5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5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5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8615234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4133" y="792162"/>
            <a:ext cx="8229600" cy="792162"/>
          </a:xfrm>
        </p:spPr>
        <p:txBody>
          <a:bodyPr/>
          <a:lstStyle/>
          <a:p>
            <a:r>
              <a:rPr lang="en-US" dirty="0"/>
              <a:t>Access Levels: Review</a:t>
            </a:r>
          </a:p>
        </p:txBody>
      </p:sp>
      <p:pic>
        <p:nvPicPr>
          <p:cNvPr id="1029" name="Picture 5" descr="Classes and Packages of the Example Used to Illustrate Access Level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272" y="4419600"/>
            <a:ext cx="4638676" cy="2046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7068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FFDB7000-959C-534C-B8AB-3F2EBEAD8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4800" y="838200"/>
            <a:ext cx="5181600" cy="24384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Abstract Class Example - UML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64B1FC2-9739-D345-A8FD-F1F5CBC84058}"/>
              </a:ext>
            </a:extLst>
          </p:cNvPr>
          <p:cNvSpPr/>
          <p:nvPr/>
        </p:nvSpPr>
        <p:spPr>
          <a:xfrm>
            <a:off x="457200" y="2133600"/>
            <a:ext cx="1295400" cy="152400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B250344-6D58-A14A-9A46-F42F8A74D119}"/>
              </a:ext>
            </a:extLst>
          </p:cNvPr>
          <p:cNvGrpSpPr/>
          <p:nvPr/>
        </p:nvGrpSpPr>
        <p:grpSpPr>
          <a:xfrm>
            <a:off x="533400" y="3581400"/>
            <a:ext cx="7296446" cy="2554545"/>
            <a:chOff x="533400" y="3581400"/>
            <a:chExt cx="7296446" cy="255454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6FB250C-7EAB-AE4F-A219-7429F4D78BA7}"/>
                </a:ext>
              </a:extLst>
            </p:cNvPr>
            <p:cNvSpPr txBox="1"/>
            <p:nvPr/>
          </p:nvSpPr>
          <p:spPr>
            <a:xfrm>
              <a:off x="609600" y="3581400"/>
              <a:ext cx="7220246" cy="25545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abstract class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BankAccount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{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-balance: double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+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BankAccount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+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BankAccount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initialBalance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double)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+deposit(amount: double)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+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getBalance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(): double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{abstract}+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deductFees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+transfer(amount: double,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toOtherAccount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BankAccount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+withdraw(amount: double)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BD05D828-1621-B14E-8120-4D1EEE3CF34E}"/>
                </a:ext>
              </a:extLst>
            </p:cNvPr>
            <p:cNvSpPr/>
            <p:nvPr/>
          </p:nvSpPr>
          <p:spPr>
            <a:xfrm>
              <a:off x="533400" y="3581400"/>
              <a:ext cx="3657600" cy="304800"/>
            </a:xfrm>
            <a:prstGeom prst="round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C36FE7C6-0930-DB47-8645-CBB2DA118DE2}"/>
                </a:ext>
              </a:extLst>
            </p:cNvPr>
            <p:cNvSpPr/>
            <p:nvPr/>
          </p:nvSpPr>
          <p:spPr>
            <a:xfrm>
              <a:off x="914400" y="5105400"/>
              <a:ext cx="3048000" cy="228600"/>
            </a:xfrm>
            <a:prstGeom prst="round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A5A6CA43-72C0-A742-9112-F788295273AE}"/>
              </a:ext>
            </a:extLst>
          </p:cNvPr>
          <p:cNvSpPr txBox="1"/>
          <p:nvPr/>
        </p:nvSpPr>
        <p:spPr>
          <a:xfrm>
            <a:off x="5762767" y="1981200"/>
            <a:ext cx="335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appears in class diagram</a:t>
            </a:r>
          </a:p>
          <a:p>
            <a:endParaRPr lang="en-US" dirty="0"/>
          </a:p>
          <a:p>
            <a:r>
              <a:rPr lang="en-US" dirty="0"/>
              <a:t>UML code for abstract class</a:t>
            </a: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A7547573-DB6F-E946-9D3A-A78A6654E652}"/>
              </a:ext>
            </a:extLst>
          </p:cNvPr>
          <p:cNvSpPr/>
          <p:nvPr/>
        </p:nvSpPr>
        <p:spPr>
          <a:xfrm>
            <a:off x="2606722" y="1364776"/>
            <a:ext cx="3111690" cy="818866"/>
          </a:xfrm>
          <a:custGeom>
            <a:avLst/>
            <a:gdLst>
              <a:gd name="connsiteX0" fmla="*/ 3111690 w 3111690"/>
              <a:gd name="connsiteY0" fmla="*/ 818866 h 818866"/>
              <a:gd name="connsiteX1" fmla="*/ 1323833 w 3111690"/>
              <a:gd name="connsiteY1" fmla="*/ 491320 h 818866"/>
              <a:gd name="connsiteX2" fmla="*/ 0 w 3111690"/>
              <a:gd name="connsiteY2" fmla="*/ 0 h 818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11690" h="818866">
                <a:moveTo>
                  <a:pt x="3111690" y="818866"/>
                </a:moveTo>
                <a:cubicBezTo>
                  <a:pt x="2477069" y="723332"/>
                  <a:pt x="1842448" y="627798"/>
                  <a:pt x="1323833" y="491320"/>
                </a:cubicBezTo>
                <a:cubicBezTo>
                  <a:pt x="805218" y="354842"/>
                  <a:pt x="402609" y="177421"/>
                  <a:pt x="0" y="0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3F59BB1E-E210-6545-BC80-370B86351BA7}"/>
              </a:ext>
            </a:extLst>
          </p:cNvPr>
          <p:cNvSpPr/>
          <p:nvPr/>
        </p:nvSpPr>
        <p:spPr>
          <a:xfrm>
            <a:off x="1828800" y="2197290"/>
            <a:ext cx="3889612" cy="45719"/>
          </a:xfrm>
          <a:custGeom>
            <a:avLst/>
            <a:gdLst>
              <a:gd name="connsiteX0" fmla="*/ 3548418 w 3548418"/>
              <a:gd name="connsiteY0" fmla="*/ 0 h 405774"/>
              <a:gd name="connsiteX1" fmla="*/ 1419367 w 3548418"/>
              <a:gd name="connsiteY1" fmla="*/ 354841 h 405774"/>
              <a:gd name="connsiteX2" fmla="*/ 0 w 3548418"/>
              <a:gd name="connsiteY2" fmla="*/ 395785 h 405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48418" h="405774">
                <a:moveTo>
                  <a:pt x="3548418" y="0"/>
                </a:moveTo>
                <a:cubicBezTo>
                  <a:pt x="2779594" y="144438"/>
                  <a:pt x="2010770" y="288877"/>
                  <a:pt x="1419367" y="354841"/>
                </a:cubicBezTo>
                <a:cubicBezTo>
                  <a:pt x="827964" y="420805"/>
                  <a:pt x="413982" y="408295"/>
                  <a:pt x="0" y="395785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B99D02A5-753D-4C48-8E50-5080EBB3AE78}"/>
              </a:ext>
            </a:extLst>
          </p:cNvPr>
          <p:cNvSpPr/>
          <p:nvPr/>
        </p:nvSpPr>
        <p:spPr>
          <a:xfrm>
            <a:off x="4191000" y="2895600"/>
            <a:ext cx="2405418" cy="914400"/>
          </a:xfrm>
          <a:custGeom>
            <a:avLst/>
            <a:gdLst>
              <a:gd name="connsiteX0" fmla="*/ 3548418 w 3548418"/>
              <a:gd name="connsiteY0" fmla="*/ 0 h 405774"/>
              <a:gd name="connsiteX1" fmla="*/ 1419367 w 3548418"/>
              <a:gd name="connsiteY1" fmla="*/ 354841 h 405774"/>
              <a:gd name="connsiteX2" fmla="*/ 0 w 3548418"/>
              <a:gd name="connsiteY2" fmla="*/ 395785 h 405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48418" h="405774">
                <a:moveTo>
                  <a:pt x="3548418" y="0"/>
                </a:moveTo>
                <a:cubicBezTo>
                  <a:pt x="2779594" y="144438"/>
                  <a:pt x="2010770" y="288877"/>
                  <a:pt x="1419367" y="354841"/>
                </a:cubicBezTo>
                <a:cubicBezTo>
                  <a:pt x="827964" y="420805"/>
                  <a:pt x="413982" y="408295"/>
                  <a:pt x="0" y="395785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6B0460F8-50A7-A249-A56B-30C019C1A8A5}"/>
              </a:ext>
            </a:extLst>
          </p:cNvPr>
          <p:cNvSpPr/>
          <p:nvPr/>
        </p:nvSpPr>
        <p:spPr>
          <a:xfrm>
            <a:off x="4114800" y="2895600"/>
            <a:ext cx="2514600" cy="2362200"/>
          </a:xfrm>
          <a:custGeom>
            <a:avLst/>
            <a:gdLst>
              <a:gd name="connsiteX0" fmla="*/ 3548418 w 3548418"/>
              <a:gd name="connsiteY0" fmla="*/ 0 h 405774"/>
              <a:gd name="connsiteX1" fmla="*/ 1419367 w 3548418"/>
              <a:gd name="connsiteY1" fmla="*/ 354841 h 405774"/>
              <a:gd name="connsiteX2" fmla="*/ 0 w 3548418"/>
              <a:gd name="connsiteY2" fmla="*/ 395785 h 405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48418" h="405774">
                <a:moveTo>
                  <a:pt x="3548418" y="0"/>
                </a:moveTo>
                <a:cubicBezTo>
                  <a:pt x="2779594" y="144438"/>
                  <a:pt x="2010770" y="288877"/>
                  <a:pt x="1419367" y="354841"/>
                </a:cubicBezTo>
                <a:cubicBezTo>
                  <a:pt x="827964" y="420805"/>
                  <a:pt x="413982" y="408295"/>
                  <a:pt x="0" y="395785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974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Abstract Class Example - Eclipse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A6CA43-72C0-A742-9112-F788295273AE}"/>
              </a:ext>
            </a:extLst>
          </p:cNvPr>
          <p:cNvSpPr txBox="1"/>
          <p:nvPr/>
        </p:nvSpPr>
        <p:spPr>
          <a:xfrm>
            <a:off x="5029200" y="1219200"/>
            <a:ext cx="335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Eclipse Package Explorer</a:t>
            </a:r>
          </a:p>
          <a:p>
            <a:endParaRPr lang="en-US" dirty="0"/>
          </a:p>
          <a:p>
            <a:r>
              <a:rPr lang="en-US" dirty="0"/>
              <a:t>Java code for abstract class</a:t>
            </a:r>
          </a:p>
        </p:txBody>
      </p:sp>
      <p:pic>
        <p:nvPicPr>
          <p:cNvPr id="19" name="Picture 18" descr="A picture containing diagram&#10;&#10;Description automatically generated">
            <a:extLst>
              <a:ext uri="{FF2B5EF4-FFF2-40B4-BE49-F238E27FC236}">
                <a16:creationId xmlns:a16="http://schemas.microsoft.com/office/drawing/2014/main" id="{485F87F1-C443-A748-9930-B6C4EAD4D6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85800"/>
            <a:ext cx="3657600" cy="2476500"/>
          </a:xfrm>
          <a:prstGeom prst="rect">
            <a:avLst/>
          </a:prstGeom>
        </p:spPr>
      </p:pic>
      <p:pic>
        <p:nvPicPr>
          <p:cNvPr id="21" name="Picture 20" descr="Text&#10;&#10;Description automatically generated">
            <a:extLst>
              <a:ext uri="{FF2B5EF4-FFF2-40B4-BE49-F238E27FC236}">
                <a16:creationId xmlns:a16="http://schemas.microsoft.com/office/drawing/2014/main" id="{B2D5D24B-DA68-F641-B302-67BF51CE86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2785690"/>
            <a:ext cx="4876800" cy="3602410"/>
          </a:xfrm>
          <a:prstGeom prst="rect">
            <a:avLst/>
          </a:prstGeom>
        </p:spPr>
      </p:pic>
      <p:sp>
        <p:nvSpPr>
          <p:cNvPr id="22" name="Freeform 21">
            <a:extLst>
              <a:ext uri="{FF2B5EF4-FFF2-40B4-BE49-F238E27FC236}">
                <a16:creationId xmlns:a16="http://schemas.microsoft.com/office/drawing/2014/main" id="{533E55F1-20DB-C042-86EE-B1D4AA870BD7}"/>
              </a:ext>
            </a:extLst>
          </p:cNvPr>
          <p:cNvSpPr/>
          <p:nvPr/>
        </p:nvSpPr>
        <p:spPr>
          <a:xfrm flipV="1">
            <a:off x="3810000" y="1428466"/>
            <a:ext cx="1282890" cy="95534"/>
          </a:xfrm>
          <a:custGeom>
            <a:avLst/>
            <a:gdLst>
              <a:gd name="connsiteX0" fmla="*/ 3111690 w 3111690"/>
              <a:gd name="connsiteY0" fmla="*/ 818866 h 818866"/>
              <a:gd name="connsiteX1" fmla="*/ 1323833 w 3111690"/>
              <a:gd name="connsiteY1" fmla="*/ 491320 h 818866"/>
              <a:gd name="connsiteX2" fmla="*/ 0 w 3111690"/>
              <a:gd name="connsiteY2" fmla="*/ 0 h 818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11690" h="818866">
                <a:moveTo>
                  <a:pt x="3111690" y="818866"/>
                </a:moveTo>
                <a:cubicBezTo>
                  <a:pt x="2477069" y="723332"/>
                  <a:pt x="1842448" y="627798"/>
                  <a:pt x="1323833" y="491320"/>
                </a:cubicBezTo>
                <a:cubicBezTo>
                  <a:pt x="805218" y="354842"/>
                  <a:pt x="402609" y="177421"/>
                  <a:pt x="0" y="0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31D2C64A-2F2B-9244-94BB-0767B24E3CB9}"/>
              </a:ext>
            </a:extLst>
          </p:cNvPr>
          <p:cNvSpPr/>
          <p:nvPr/>
        </p:nvSpPr>
        <p:spPr>
          <a:xfrm>
            <a:off x="5323840" y="2123440"/>
            <a:ext cx="568960" cy="650240"/>
          </a:xfrm>
          <a:custGeom>
            <a:avLst/>
            <a:gdLst>
              <a:gd name="connsiteX0" fmla="*/ 568960 w 568960"/>
              <a:gd name="connsiteY0" fmla="*/ 0 h 650240"/>
              <a:gd name="connsiteX1" fmla="*/ 101600 w 568960"/>
              <a:gd name="connsiteY1" fmla="*/ 294640 h 650240"/>
              <a:gd name="connsiteX2" fmla="*/ 0 w 568960"/>
              <a:gd name="connsiteY2" fmla="*/ 650240 h 65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8960" h="650240">
                <a:moveTo>
                  <a:pt x="568960" y="0"/>
                </a:moveTo>
                <a:cubicBezTo>
                  <a:pt x="382693" y="93133"/>
                  <a:pt x="196427" y="186267"/>
                  <a:pt x="101600" y="294640"/>
                </a:cubicBezTo>
                <a:cubicBezTo>
                  <a:pt x="6773" y="403013"/>
                  <a:pt x="3386" y="526626"/>
                  <a:pt x="0" y="650240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75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UML Class Diagram Review</a:t>
            </a:r>
          </a:p>
        </p:txBody>
      </p:sp>
      <p:sp>
        <p:nvSpPr>
          <p:cNvPr id="35843" name="Text Placeholder 4"/>
          <p:cNvSpPr>
            <a:spLocks noGrp="1"/>
          </p:cNvSpPr>
          <p:nvPr>
            <p:ph type="body" idx="1"/>
          </p:nvPr>
        </p:nvSpPr>
        <p:spPr>
          <a:xfrm>
            <a:off x="3922713" y="2932113"/>
            <a:ext cx="4572000" cy="1454150"/>
          </a:xfrm>
        </p:spPr>
        <p:txBody>
          <a:bodyPr/>
          <a:lstStyle/>
          <a:p>
            <a:r>
              <a:rPr lang="en-US" dirty="0"/>
              <a:t>Inheritance, Associations, and Dependencies</a:t>
            </a:r>
          </a:p>
        </p:txBody>
      </p:sp>
    </p:spTree>
    <p:extLst>
      <p:ext uri="{BB962C8B-B14F-4D97-AF65-F5344CB8AC3E}">
        <p14:creationId xmlns:p14="http://schemas.microsoft.com/office/powerpoint/2010/main" val="1212792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Recall</a:t>
            </a:r>
            <a:r>
              <a:rPr lang="en-US" dirty="0"/>
              <a:t> UML: Associations</a:t>
            </a:r>
          </a:p>
        </p:txBody>
      </p:sp>
      <p:sp>
        <p:nvSpPr>
          <p:cNvPr id="2" name="Rectangle 1"/>
          <p:cNvSpPr/>
          <p:nvPr/>
        </p:nvSpPr>
        <p:spPr>
          <a:xfrm>
            <a:off x="5486400" y="2438400"/>
            <a:ext cx="22860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638800" y="3794701"/>
            <a:ext cx="22860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1"/>
          <p:cNvSpPr>
            <a:spLocks noGrp="1"/>
          </p:cNvSpPr>
          <p:nvPr>
            <p:ph idx="1"/>
          </p:nvPr>
        </p:nvSpPr>
        <p:spPr>
          <a:xfrm>
            <a:off x="3886200" y="838200"/>
            <a:ext cx="5029200" cy="548699"/>
          </a:xfrm>
        </p:spPr>
        <p:txBody>
          <a:bodyPr/>
          <a:lstStyle/>
          <a:p>
            <a:pPr marL="109537" indent="0">
              <a:buNone/>
            </a:pPr>
            <a:r>
              <a:rPr lang="en-US" sz="2000" dirty="0"/>
              <a:t>Solid line, open arrowhead = “has-a”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97EAA745-144B-BA4F-BAF2-E32F2B09D0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8600" y="990600"/>
            <a:ext cx="5551714" cy="3505200"/>
          </a:xfrm>
          <a:prstGeom prst="rect">
            <a:avLst/>
          </a:prstGeom>
        </p:spPr>
      </p:pic>
      <p:sp>
        <p:nvSpPr>
          <p:cNvPr id="5" name="Freeform 4">
            <a:extLst>
              <a:ext uri="{FF2B5EF4-FFF2-40B4-BE49-F238E27FC236}">
                <a16:creationId xmlns:a16="http://schemas.microsoft.com/office/drawing/2014/main" id="{A4D5F5AF-AD9F-5C45-BE7C-9BA8FC1C52B0}"/>
              </a:ext>
            </a:extLst>
          </p:cNvPr>
          <p:cNvSpPr/>
          <p:nvPr/>
        </p:nvSpPr>
        <p:spPr>
          <a:xfrm>
            <a:off x="3589361" y="1296537"/>
            <a:ext cx="4394579" cy="1201003"/>
          </a:xfrm>
          <a:custGeom>
            <a:avLst/>
            <a:gdLst>
              <a:gd name="connsiteX0" fmla="*/ 4394579 w 4394579"/>
              <a:gd name="connsiteY0" fmla="*/ 0 h 1201003"/>
              <a:gd name="connsiteX1" fmla="*/ 2743200 w 4394579"/>
              <a:gd name="connsiteY1" fmla="*/ 805218 h 1201003"/>
              <a:gd name="connsiteX2" fmla="*/ 0 w 4394579"/>
              <a:gd name="connsiteY2" fmla="*/ 1201003 h 1201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94579" h="1201003">
                <a:moveTo>
                  <a:pt x="4394579" y="0"/>
                </a:moveTo>
                <a:cubicBezTo>
                  <a:pt x="3935104" y="302525"/>
                  <a:pt x="3475630" y="605051"/>
                  <a:pt x="2743200" y="805218"/>
                </a:cubicBezTo>
                <a:cubicBezTo>
                  <a:pt x="2010770" y="1005385"/>
                  <a:pt x="1005385" y="1103194"/>
                  <a:pt x="0" y="1201003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B58768-BDD1-9249-8764-674B1657DFD6}"/>
              </a:ext>
            </a:extLst>
          </p:cNvPr>
          <p:cNvSpPr txBox="1"/>
          <p:nvPr/>
        </p:nvSpPr>
        <p:spPr>
          <a:xfrm>
            <a:off x="381000" y="4876800"/>
            <a:ext cx="59827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+mn-lt"/>
                <a:cs typeface="Courier New" panose="02070309020205020404" pitchFamily="49" charset="0"/>
              </a:rPr>
              <a:t>PlantUML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 code for placing field name at arrowhead: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Register -down-&gt;"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currentSale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 Sale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Register -down-&gt;"location" Store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D7E08A-DACC-7946-B751-96069C8A5804}"/>
              </a:ext>
            </a:extLst>
          </p:cNvPr>
          <p:cNvSpPr txBox="1"/>
          <p:nvPr/>
        </p:nvSpPr>
        <p:spPr>
          <a:xfrm>
            <a:off x="5715000" y="2971800"/>
            <a:ext cx="33265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Answer me this:</a:t>
            </a:r>
          </a:p>
          <a:p>
            <a:r>
              <a:rPr lang="en-US" dirty="0"/>
              <a:t>Register has how many fields?</a:t>
            </a:r>
          </a:p>
          <a:p>
            <a:r>
              <a:rPr lang="en-US" dirty="0"/>
              <a:t>What are their names?</a:t>
            </a:r>
          </a:p>
        </p:txBody>
      </p:sp>
    </p:spTree>
    <p:extLst>
      <p:ext uri="{BB962C8B-B14F-4D97-AF65-F5344CB8AC3E}">
        <p14:creationId xmlns:p14="http://schemas.microsoft.com/office/powerpoint/2010/main" val="3501023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Recall</a:t>
            </a:r>
            <a:r>
              <a:rPr lang="en-US" dirty="0"/>
              <a:t> UML: Dependencies</a:t>
            </a:r>
          </a:p>
        </p:txBody>
      </p:sp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2057400"/>
            <a:ext cx="8113737" cy="24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36871" name="Rectangle 7"/>
          <p:cNvSpPr>
            <a:spLocks/>
          </p:cNvSpPr>
          <p:nvPr/>
        </p:nvSpPr>
        <p:spPr bwMode="auto">
          <a:xfrm>
            <a:off x="1066800" y="5351264"/>
            <a:ext cx="7105650" cy="973336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+mj-lt"/>
                <a:ea typeface="Helvetica Neue Light" charset="0"/>
                <a:cs typeface="Helvetica Neue Light" charset="0"/>
              </a:rPr>
              <a:t>Use association lines only when an item is stored as a field. Solid = stronger rel.</a:t>
            </a:r>
          </a:p>
        </p:txBody>
      </p:sp>
      <p:sp>
        <p:nvSpPr>
          <p:cNvPr id="9" name="Rectangle 8"/>
          <p:cNvSpPr/>
          <p:nvPr/>
        </p:nvSpPr>
        <p:spPr>
          <a:xfrm>
            <a:off x="5547298" y="3352800"/>
            <a:ext cx="304801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998903" y="3962400"/>
            <a:ext cx="838200" cy="2581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4287" y="6319837"/>
            <a:ext cx="56254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537" indent="0">
              <a:buNone/>
            </a:pPr>
            <a:r>
              <a:rPr lang="en-US" b="1" dirty="0"/>
              <a:t>Two types of open arrowheads: open and closed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6751C55-6EB9-BA45-AD69-40308617F7EC}"/>
              </a:ext>
            </a:extLst>
          </p:cNvPr>
          <p:cNvGrpSpPr/>
          <p:nvPr/>
        </p:nvGrpSpPr>
        <p:grpSpPr>
          <a:xfrm>
            <a:off x="937616" y="1344215"/>
            <a:ext cx="5042406" cy="1344394"/>
            <a:chOff x="937616" y="1344215"/>
            <a:chExt cx="5042406" cy="1344394"/>
          </a:xfrm>
        </p:grpSpPr>
        <p:sp>
          <p:nvSpPr>
            <p:cNvPr id="36870" name="AutoShape 6"/>
            <p:cNvSpPr>
              <a:spLocks/>
            </p:cNvSpPr>
            <p:nvPr/>
          </p:nvSpPr>
          <p:spPr bwMode="auto">
            <a:xfrm>
              <a:off x="937616" y="1344215"/>
              <a:ext cx="4624983" cy="589359"/>
            </a:xfrm>
            <a:prstGeom prst="roundRect">
              <a:avLst>
                <a:gd name="adj" fmla="val 22727"/>
              </a:avLst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lIns="0" tIns="0" rIns="0" bIns="0" anchor="ctr">
              <a:prstTxWarp prst="textNoShape">
                <a:avLst/>
              </a:prstTxWarp>
            </a:bodyPr>
            <a:lstStyle/>
            <a:p>
              <a:r>
                <a:rPr lang="en-US" sz="2500" dirty="0">
                  <a:effectLst>
                    <a:outerShdw blurRad="38100" dist="38100" dir="2700000" algn="tl">
                      <a:srgbClr val="000000"/>
                    </a:outerShdw>
                  </a:effectLst>
                  <a:ea typeface="Helvetica Neue Light" charset="0"/>
                  <a:cs typeface="Helvetica Neue Light" charset="0"/>
                </a:rPr>
                <a:t>Dependency lines are dashed</a:t>
              </a:r>
            </a:p>
          </p:txBody>
        </p:sp>
        <p:sp>
          <p:nvSpPr>
            <p:cNvPr id="3" name="Freeform 2">
              <a:extLst>
                <a:ext uri="{FF2B5EF4-FFF2-40B4-BE49-F238E27FC236}">
                  <a16:creationId xmlns:a16="http://schemas.microsoft.com/office/drawing/2014/main" id="{F1297A96-6F16-1141-B371-4F014CE18277}"/>
                </a:ext>
              </a:extLst>
            </p:cNvPr>
            <p:cNvSpPr/>
            <p:nvPr/>
          </p:nvSpPr>
          <p:spPr>
            <a:xfrm>
              <a:off x="5486400" y="1596788"/>
              <a:ext cx="493622" cy="1091821"/>
            </a:xfrm>
            <a:custGeom>
              <a:avLst/>
              <a:gdLst>
                <a:gd name="connsiteX0" fmla="*/ 150125 w 493622"/>
                <a:gd name="connsiteY0" fmla="*/ 0 h 1091821"/>
                <a:gd name="connsiteX1" fmla="*/ 491319 w 493622"/>
                <a:gd name="connsiteY1" fmla="*/ 204716 h 1091821"/>
                <a:gd name="connsiteX2" fmla="*/ 0 w 493622"/>
                <a:gd name="connsiteY2" fmla="*/ 1091821 h 1091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3622" h="1091821">
                  <a:moveTo>
                    <a:pt x="150125" y="0"/>
                  </a:moveTo>
                  <a:cubicBezTo>
                    <a:pt x="333232" y="11373"/>
                    <a:pt x="516340" y="22746"/>
                    <a:pt x="491319" y="204716"/>
                  </a:cubicBezTo>
                  <a:cubicBezTo>
                    <a:pt x="466298" y="386686"/>
                    <a:pt x="233149" y="739253"/>
                    <a:pt x="0" y="1091821"/>
                  </a:cubicBezTo>
                </a:path>
              </a:pathLst>
            </a:custGeom>
            <a:noFill/>
            <a:ln w="550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C31C22B-EB19-2548-B2F7-E423B62D813F}"/>
              </a:ext>
            </a:extLst>
          </p:cNvPr>
          <p:cNvGrpSpPr/>
          <p:nvPr/>
        </p:nvGrpSpPr>
        <p:grpSpPr>
          <a:xfrm>
            <a:off x="381000" y="3589361"/>
            <a:ext cx="4341125" cy="1303513"/>
            <a:chOff x="381000" y="3589361"/>
            <a:chExt cx="4341125" cy="1303513"/>
          </a:xfrm>
        </p:grpSpPr>
        <p:sp>
          <p:nvSpPr>
            <p:cNvPr id="36869" name="AutoShape 5"/>
            <p:cNvSpPr>
              <a:spLocks/>
            </p:cNvSpPr>
            <p:nvPr/>
          </p:nvSpPr>
          <p:spPr bwMode="auto">
            <a:xfrm>
              <a:off x="381000" y="4114800"/>
              <a:ext cx="3505200" cy="778074"/>
            </a:xfrm>
            <a:prstGeom prst="roundRect">
              <a:avLst>
                <a:gd name="adj" fmla="val 22727"/>
              </a:avLst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lIns="0" tIns="0" rIns="0" bIns="0" anchor="ctr">
              <a:prstTxWarp prst="textNoShape">
                <a:avLst/>
              </a:prstTxWarp>
            </a:bodyPr>
            <a:lstStyle/>
            <a:p>
              <a:r>
                <a:rPr lang="en-US" sz="2500" dirty="0">
                  <a:effectLst>
                    <a:outerShdw blurRad="38100" dist="38100" dir="2700000" algn="tl">
                      <a:srgbClr val="000000"/>
                    </a:outerShdw>
                  </a:effectLst>
                  <a:ea typeface="Helvetica Neue Light" charset="0"/>
                  <a:cs typeface="Helvetica Neue Light" charset="0"/>
                </a:rPr>
                <a:t>Field association lines are solid</a:t>
              </a:r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AD41CCF1-C74B-7547-967F-E8B5625D3D92}"/>
                </a:ext>
              </a:extLst>
            </p:cNvPr>
            <p:cNvSpPr/>
            <p:nvPr/>
          </p:nvSpPr>
          <p:spPr>
            <a:xfrm>
              <a:off x="2320119" y="3589361"/>
              <a:ext cx="2402006" cy="1189534"/>
            </a:xfrm>
            <a:custGeom>
              <a:avLst/>
              <a:gdLst>
                <a:gd name="connsiteX0" fmla="*/ 0 w 2402006"/>
                <a:gd name="connsiteY0" fmla="*/ 1091821 h 1189534"/>
                <a:gd name="connsiteX1" fmla="*/ 1733266 w 2402006"/>
                <a:gd name="connsiteY1" fmla="*/ 1160060 h 1189534"/>
                <a:gd name="connsiteX2" fmla="*/ 2224585 w 2402006"/>
                <a:gd name="connsiteY2" fmla="*/ 668740 h 1189534"/>
                <a:gd name="connsiteX3" fmla="*/ 2402006 w 2402006"/>
                <a:gd name="connsiteY3" fmla="*/ 0 h 1189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02006" h="1189534">
                  <a:moveTo>
                    <a:pt x="0" y="1091821"/>
                  </a:moveTo>
                  <a:cubicBezTo>
                    <a:pt x="681251" y="1161197"/>
                    <a:pt x="1362502" y="1230574"/>
                    <a:pt x="1733266" y="1160060"/>
                  </a:cubicBezTo>
                  <a:cubicBezTo>
                    <a:pt x="2104030" y="1089546"/>
                    <a:pt x="2113128" y="862083"/>
                    <a:pt x="2224585" y="668740"/>
                  </a:cubicBezTo>
                  <a:cubicBezTo>
                    <a:pt x="2336042" y="475397"/>
                    <a:pt x="2369024" y="237698"/>
                    <a:pt x="2402006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87851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Recall </a:t>
            </a:r>
            <a:r>
              <a:rPr lang="en-US" dirty="0">
                <a:solidFill>
                  <a:schemeClr val="tx1"/>
                </a:solidFill>
              </a:rPr>
              <a:t>UML</a:t>
            </a:r>
            <a:r>
              <a:rPr lang="en-US" dirty="0"/>
              <a:t>: Inheritance</a:t>
            </a:r>
          </a:p>
        </p:txBody>
      </p:sp>
      <p:pic>
        <p:nvPicPr>
          <p:cNvPr id="35845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63070" y="2062758"/>
            <a:ext cx="3982641" cy="27280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35846" name="AutoShape 6"/>
          <p:cNvSpPr>
            <a:spLocks/>
          </p:cNvSpPr>
          <p:nvPr/>
        </p:nvSpPr>
        <p:spPr bwMode="auto">
          <a:xfrm>
            <a:off x="6340078" y="2920008"/>
            <a:ext cx="562570" cy="500063"/>
          </a:xfrm>
          <a:prstGeom prst="roundRect">
            <a:avLst>
              <a:gd name="adj" fmla="val 26782"/>
            </a:avLst>
          </a:prstGeom>
          <a:noFill/>
          <a:ln w="50800">
            <a:solidFill>
              <a:srgbClr val="0044FE"/>
            </a:solidFill>
            <a:prstDash val="solid"/>
            <a:round/>
            <a:headEnd type="none" w="med" len="med"/>
            <a:tailEnd type="none" w="med" len="med"/>
          </a:ln>
          <a:effectLst>
            <a:outerShdw blurRad="1016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47" name="Line 7"/>
          <p:cNvSpPr>
            <a:spLocks noChangeShapeType="1"/>
          </p:cNvSpPr>
          <p:nvPr/>
        </p:nvSpPr>
        <p:spPr bwMode="auto">
          <a:xfrm>
            <a:off x="4876800" y="792162"/>
            <a:ext cx="1498997" cy="2195936"/>
          </a:xfrm>
          <a:prstGeom prst="line">
            <a:avLst/>
          </a:prstGeom>
          <a:noFill/>
          <a:ln w="50800">
            <a:solidFill>
              <a:srgbClr val="0044FE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4291" tIns="32146" rIns="64291" bIns="32146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579938"/>
          </a:xfrm>
        </p:spPr>
        <p:txBody>
          <a:bodyPr/>
          <a:lstStyle/>
          <a:p>
            <a:r>
              <a:rPr lang="en-US" dirty="0"/>
              <a:t>Generalization (superclass)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Specialization (subclass)</a:t>
            </a:r>
          </a:p>
        </p:txBody>
      </p:sp>
      <p:sp>
        <p:nvSpPr>
          <p:cNvPr id="3" name="Rectangle 2"/>
          <p:cNvSpPr/>
          <p:nvPr/>
        </p:nvSpPr>
        <p:spPr>
          <a:xfrm>
            <a:off x="229334" y="6085572"/>
            <a:ext cx="87225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537" indent="0">
              <a:buNone/>
            </a:pPr>
            <a:r>
              <a:rPr lang="en-US" b="1" dirty="0"/>
              <a:t>Closed arrowhead = “is-a”. </a:t>
            </a:r>
            <a:br>
              <a:rPr lang="en-US" b="1" dirty="0"/>
            </a:br>
            <a:r>
              <a:rPr lang="en-US" b="1" dirty="0"/>
              <a:t>Two types: solid line= inherits, dotted line = implements. Solid = stronger rel.</a:t>
            </a:r>
          </a:p>
        </p:txBody>
      </p:sp>
    </p:spTree>
    <p:extLst>
      <p:ext uri="{BB962C8B-B14F-4D97-AF65-F5344CB8AC3E}">
        <p14:creationId xmlns:p14="http://schemas.microsoft.com/office/powerpoint/2010/main" val="2055535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8198676DDC35447841EAD4118865182" ma:contentTypeVersion="8" ma:contentTypeDescription="Create a new document." ma:contentTypeScope="" ma:versionID="409f084546473adcfc8c9a0ca3418e0a">
  <xsd:schema xmlns:xsd="http://www.w3.org/2001/XMLSchema" xmlns:xs="http://www.w3.org/2001/XMLSchema" xmlns:p="http://schemas.microsoft.com/office/2006/metadata/properties" xmlns:ns2="bf598113-d4f2-4b32-9cc6-7c1b743cc8da" targetNamespace="http://schemas.microsoft.com/office/2006/metadata/properties" ma:root="true" ma:fieldsID="66d6f437b2d5e4e3722ea8782d239ba0" ns2:_="">
    <xsd:import namespace="bf598113-d4f2-4b32-9cc6-7c1b743cc8d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598113-d4f2-4b32-9cc6-7c1b743cc8d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B3F61BD-BC02-4B8C-AD9A-DFC07AE334C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CB887C0-B66B-4F12-8525-3290A2625B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f598113-d4f2-4b32-9cc6-7c1b743cc8d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39C0DF1-D44A-4A56-82A9-CDA5D2FBC8F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8494</TotalTime>
  <Words>482</Words>
  <Application>Microsoft Office PowerPoint</Application>
  <PresentationFormat>On-screen Show (4:3)</PresentationFormat>
  <Paragraphs>116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Courier New</vt:lpstr>
      <vt:lpstr>Lucida Sans Unicode</vt:lpstr>
      <vt:lpstr>Monaco</vt:lpstr>
      <vt:lpstr>Verdana</vt:lpstr>
      <vt:lpstr>Wingdings 2</vt:lpstr>
      <vt:lpstr>Wingdings 3</vt:lpstr>
      <vt:lpstr>Concourse</vt:lpstr>
      <vt:lpstr>CSSE 220</vt:lpstr>
      <vt:lpstr>Access Levels: Review</vt:lpstr>
      <vt:lpstr>Access Levels: Review</vt:lpstr>
      <vt:lpstr>Abstract Class Example - UML</vt:lpstr>
      <vt:lpstr>Abstract Class Example - Eclipse</vt:lpstr>
      <vt:lpstr>UML Class Diagram Review</vt:lpstr>
      <vt:lpstr>Recall UML: Associations</vt:lpstr>
      <vt:lpstr>Recall UML: Dependencies</vt:lpstr>
      <vt:lpstr>Recall UML: Inheritance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Curtis Clifton</dc:creator>
  <cp:lastModifiedBy>Yoder, Jason</cp:lastModifiedBy>
  <cp:revision>629</cp:revision>
  <cp:lastPrinted>2012-10-16T14:56:31Z</cp:lastPrinted>
  <dcterms:created xsi:type="dcterms:W3CDTF">2011-04-27T13:17:58Z</dcterms:created>
  <dcterms:modified xsi:type="dcterms:W3CDTF">2023-11-20T22:01:25Z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TC101671231033</vt:lpwstr>
  </property>
  <property fmtid="{D5CDD505-2E9C-101B-9397-08002B2CF9AE}" pid="3" name="ContentTypeId">
    <vt:lpwstr>0x010100E8198676DDC35447841EAD4118865182</vt:lpwstr>
  </property>
</Properties>
</file>