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81" r:id="rId7"/>
    <p:sldId id="282" r:id="rId8"/>
    <p:sldId id="279" r:id="rId9"/>
    <p:sldId id="280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88571" autoAdjust="0"/>
  </p:normalViewPr>
  <p:slideViewPr>
    <p:cSldViewPr snapToObjects="1">
      <p:cViewPr varScale="1">
        <p:scale>
          <a:sx n="104" d="100"/>
          <a:sy n="104" d="100"/>
        </p:scale>
        <p:origin x="14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8:03:2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468 3057 24575,'-2'-4'0,"-1"0"0,1 0 0,0 0 0,0 0 0,0 0 0,1 0 0,-1-1 0,1 1 0,0-1 0,1 1 0,-1-1 0,1-6 0,-3-10 0,-21-110 0,6-2 0,-2-212 0,-9-24 0,1 22 0,28-669 0,1 453 0,0 558 0,-1 0 0,-1 1 0,1-1 0,0 0 0,-1 0 0,0 1 0,0-1 0,-3-6 0,3 9 0,0 1 0,0-1 0,0 1 0,-1 0 0,1-1 0,0 1 0,-1 0 0,1 0 0,0 0 0,-1 0 0,1 0 0,-1 0 0,0 0 0,1 1 0,-1-1 0,0 0 0,1 1 0,-1-1 0,0 1 0,0 0 0,0 0 0,1 0 0,-1-1 0,0 2 0,-2-1 0,-8 1 0,0 0 0,1 1 0,-1 1 0,1 0 0,0 0 0,-1 1 0,2 1 0,-16 7 0,-80 55 0,87-54 0,-6 6 0,15-7 0,9-12 0,1 0 0,0 0 0,0 1 0,0-1 0,0 0 0,0 0 0,0 0 0,0 0 0,-1 1 0,1-1 0,0 0 0,0 0 0,0 0 0,0 1 0,0-1 0,0 0 0,0 0 0,0 1 0,0-1 0,0 0 0,0 0 0,0 0 0,0 1 0,0-1 0,0 0 0,0 0 0,0 0 0,1 1 0,-1-1 0,0 0 0,0 0 0,0 0 0,0 0 0,0 1 0,0-1 0,1 0 0,-1 0 0,0 0 0,0 0 0,0 0 0,0 1 0,1-1 0,1 0 0,0 0 0,0 0 0,0 0 0,0 0 0,0 0 0,0 0 0,0 0 0,0-1 0,0 1 0,0-1 0,0 1 0,0-1 0,2-1 0,29-14 0,-30 14 0,7-4 0,-2 0 0,1 0 0,-1-1 0,9-8 0,-9 6 0,2 1 0,18-13 0,-20 16 0,1 0 0,0 1 0,0 0 0,0 1 0,0-1 0,1 2 0,-1-1 0,1 1 0,0 1 0,-1 0 0,1 0 0,16 1 0,-15 2 0,0 0 0,-1 0 0,1 1 0,-1 1 0,0-1 0,0 2 0,0-1 0,0 1 0,-1 1 0,0 0 0,11 9 0,133 111-1365,-130-107-5461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8:03:39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3494 24575,'1'-2'0,"0"-1"0,1 1 0,-1 0 0,0-1 0,1 1 0,0 0 0,-1 0 0,1 0 0,0 0 0,0 0 0,0 0 0,0 1 0,1-1 0,-1 1 0,5-3 0,-1 0 0,30-17 0,1 2 0,0 2 0,1 1 0,62-16 0,-18 5 0,378-139 0,216-74 0,-550 200 0,-62 22 0,-1-3 0,-1-3 0,74-39 0,-46 6 0,124-104 0,-126 90 0,105-63 0,33 6 0,-98 59 0,198-144 0,-179 96 0,100-77 0,-222 175 0,-2-2 0,0-1 0,30-36 0,50-80 0,-14 18 0,41-63 0,-51 65 0,11-7 0,294-424 0,-356 503 0,36-79 0,-37 70 0,-21 36 0,-10 11 0,1 7 0,1 1 0,-1 0 0,1 0 0,-1 0 0,1 0 0,0 0 0,-1 1 0,1-1 0,-1 1 0,1 0 0,0-1 0,-4 3 0,-107 46 0,11-4 0,-303 92 0,133-48 0,252-81 0,20-8 0,0 0 0,0 0 0,0 0 0,0 0 0,0 0 0,0 0 0,0 0 0,0 0 0,0 0 0,0 0 0,0 0 0,1 0 0,-1 0 0,0 0 0,0 0 0,0 0 0,0 0 0,0 0 0,0 0 0,0 1 0,0-1 0,0 0 0,0 0 0,0 0 0,0 0 0,0 0 0,0 0 0,0 0 0,0 0 0,0 0 0,0 0 0,0 0 0,0 0 0,0 0 0,0 0 0,0 0 0,0 1 0,0-1 0,0 0 0,0 0 0,36-7 0,429-133 0,-276 80 0,-150 47 0,-1-2 0,51-27 0,-81 38 0,-1 0 0,1 0 0,0 1 0,0 1 0,0-1 0,1 1 0,-1 1 0,1-1 0,13 1 0,-17 1 0,0 0 0,-1 1 0,1 0 0,0 0 0,0 0 0,0 1 0,-1-1 0,1 1 0,-1 0 0,1 0 0,-1 1 0,0-1 0,0 1 0,0 0 0,0 0 0,-1 1 0,7 6 0,22 33 0,-2 1 0,-1 2 0,35 79 0,-35-69 0,78 165 0,88 261 0,-182-446-682,17 35-1,-14-41-6143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8:03:4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3382 24575,'243'1'-8,"1270"-26"-79,-786-35-338,-476 35 374,114-24 27,-280 31 64,-1-4-1,100-40 1,-20-5 405,239-86-414,921-318-31,-670 244 0,-551 194 0,240-82 0,-237 74 0,119-64 0,-120 51 0,-53 30 0,-1-3 0,90-64 0,-118 73 0,35-28 0,117-72 0,105-58 0,-83 49 0,-175 114 0,233-153 0,-223 142 0,-1-1 0,-1-2 0,-1-1 0,-2-1 0,35-49 0,-27 31 0,2 0 0,2 3 0,2 1 0,58-47 0,199-124 0,-254 184 0,-3-1 0,0-3 0,49-52 0,-26 11 0,-63 74 0,-1 1 0,1-1 0,0 1 0,-1-1 0,1 0 0,-1 1 0,0-1 0,1 0 0,-1 1 0,1-1 0,-1 0 0,0 1 0,0-1 0,1 0 0,-1 0 0,0 0 0,0 1 0,0-1 0,0 0 0,0 0 0,0 1 0,0-1 0,0 0 0,0 0 0,-1-1 0,1 2 0,-1-1 0,0 1 0,1-1 0,-1 0 0,0 1 0,0 0 0,1-1 0,-1 1 0,0-1 0,0 1 0,0 0 0,0 0 0,0-1 0,1 1 0,-1 0 0,0 0 0,0 0 0,-1 0 0,-48 5 0,-55 19 0,0 5 0,-113 48 0,87-28 0,116-44 0,16-6 0,28-10 0,9-4 0,42-17 0,-35 16 0,-1-2 0,-1-2 0,-1-2 0,50-34 0,-78 46 0,1 0 0,0 1 0,0 0 0,21-8 0,-28 14 0,1 0 0,-1 1 0,1 0 0,-1 0 0,1 1 0,0 0 0,-1 1 0,1-1 0,0 2 0,12 1 0,-18-2 0,0 1 0,-1 0 0,1 0 0,0 0 0,-1 0 0,1 1 0,-1-1 0,0 1 0,1-1 0,-1 1 0,0 0 0,0 0 0,0 0 0,0 0 0,0 0 0,-1 0 0,3 4 0,2 4 0,-1 0 0,0 1 0,3 11 0,-6-16 0,17 58 0,-2 1 0,12 107 0,-12-65 0,0-2 0,23 109 0,-38-207-170,0-1-1,0 1 0,1-1 1,0 0-1,0 0 0,0 0 1,8 10-1,5 0-6655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5T18:03:45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3065 24575,'0'1'0,"1"0"0,-1 0 0,0 0 0,1 0 0,-1 0 0,1 0 0,-1 0 0,1 0 0,-1-1 0,1 1 0,-1 0 0,1 0 0,0 0 0,0-1 0,-1 1 0,1-1 0,0 1 0,0 0 0,0-1 0,0 1 0,1 0 0,24 10 0,-18-8 0,354 135 0,-264-102 0,677 205 0,-564-192 0,385 36 0,199-41 0,-615-36 0,1061-26 0,-1130 10 0,547-43 0,98-51 0,388-84 0,-1056 174 0,398-44 0,-408 50 0,0-3 0,-1-3 0,-1-4 0,86-29 0,289-95 0,-162 87 0,-125 25 0,-98 14 0,0-4 0,-1-2 0,74-34 0,171-106 0,-199 92 0,-12 8 0,116-52 0,497-147 0,-591 219 0,104-32-120,453-172-539,-592 206 694,107-52 231,-159 71-179,0-1 0,-2-1 0,43-37 0,6-14-12,228-188-12,-262 226-64,1 2-1,1 3 0,2 1 1,107-40-1,10 12 2,232-84 0,-272 88 0,131-72 0,-176 76 0,76-60 0,70-70 0,-208 159 0,-1-2 0,34-43 0,-22 24 0,-19 25 0,-1-1 0,0-1 0,13-25 0,-23 38 0,1-1 0,-1 0 0,1-1 0,-1 1 0,-1 0 0,1-1 0,-1 1 0,0-1 0,0 1 0,-1-1 0,0 1 0,0-1 0,0 1 0,0-1 0,-1 1 0,0-1 0,-2-6 0,2 11 0,1-1 0,-1 1 0,0-1 0,-1 1 0,1 0 0,0-1 0,0 1 0,0 0 0,-1 0 0,1 0 0,-1 0 0,1 0 0,-1 0 0,1 0 0,-1 0 0,1 1 0,-1-1 0,0 0 0,0 1 0,1 0 0,-1-1 0,0 1 0,0 0 0,1 0 0,-1 0 0,0 0 0,0 0 0,1 0 0,-1 1 0,-2 0 0,-9 1 0,0 1 0,0 1 0,-15 6 0,6-1 0,-62 15 0,0-3 0,-93 9 0,444-30 0,-240 0 0,-4-1 0,-1 1 0,0 1 0,1 1 0,25 6 0,-42-6 0,1 0 0,-1 0 0,0 1 0,1-1 0,-1 2 0,0-1 0,-1 1 0,1-1 0,-1 1 0,1 1 0,-1-1 0,0 1 0,-1 0 0,1 0 0,-1 1 0,0-1 0,-1 1 0,5 7 0,6 18-227,-2 1-1,-1 1 1,-1-1-1,-1 2 1,5 45-1,-11-51-6598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</a:t>
            </a:r>
            <a:r>
              <a:rPr lang="en-US" dirty="0" err="1"/>
              <a:t>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9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3B4648-0B36-456E-4BA1-37B8ACA6E1D9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 with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Creating a Scanner object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Scanner </a:t>
            </a:r>
            <a:r>
              <a:rPr lang="en-US" dirty="0" err="1"/>
              <a:t>inputScanner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Defines methods to read from keyboard</a:t>
            </a:r>
          </a:p>
          <a:p>
            <a:pPr lvl="1"/>
            <a:r>
              <a:rPr lang="en-US" dirty="0" err="1"/>
              <a:t>inputScanner.nextInt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inputScanner.nextDouble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inputScanner.nextLine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inputScanner.next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rgbClr val="C00000"/>
                </a:solidFill>
              </a:rPr>
              <a:t>Exercise</a:t>
            </a:r>
            <a:r>
              <a:rPr lang="en-US" dirty="0"/>
              <a:t>: Look at </a:t>
            </a:r>
            <a:br>
              <a:rPr lang="en-US" dirty="0"/>
            </a:br>
            <a:r>
              <a:rPr lang="en-US" dirty="0" err="1"/>
              <a:t>UnitTesting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ConsoleWorker.java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Add missing methods to read from console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6126163"/>
            <a:ext cx="6858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97C24-FCA4-E843-9AF5-BF3BF9EF7642}"/>
              </a:ext>
            </a:extLst>
          </p:cNvPr>
          <p:cNvSpPr/>
          <p:nvPr/>
        </p:nvSpPr>
        <p:spPr>
          <a:xfrm>
            <a:off x="457200" y="4876800"/>
            <a:ext cx="7620000" cy="1371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74202C-E00F-9F76-BD7B-E87EDACEEB5F}"/>
              </a:ext>
            </a:extLst>
          </p:cNvPr>
          <p:cNvSpPr/>
          <p:nvPr/>
        </p:nvSpPr>
        <p:spPr>
          <a:xfrm>
            <a:off x="685800" y="3352800"/>
            <a:ext cx="5181600" cy="1524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8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18AF45-468D-4ACE-1CFE-F97978127914}"/>
              </a:ext>
            </a:extLst>
          </p:cNvPr>
          <p:cNvSpPr/>
          <p:nvPr/>
        </p:nvSpPr>
        <p:spPr>
          <a:xfrm>
            <a:off x="609600" y="1667599"/>
            <a:ext cx="7543800" cy="901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36C400-4D40-AC5E-EC58-3BDB4980194D}"/>
              </a:ext>
            </a:extLst>
          </p:cNvPr>
          <p:cNvSpPr/>
          <p:nvPr/>
        </p:nvSpPr>
        <p:spPr>
          <a:xfrm>
            <a:off x="2872990" y="1813719"/>
            <a:ext cx="1590989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C87865-F048-8D1F-AB9C-7AEEDFF03D8B}"/>
              </a:ext>
            </a:extLst>
          </p:cNvPr>
          <p:cNvSpPr/>
          <p:nvPr/>
        </p:nvSpPr>
        <p:spPr>
          <a:xfrm>
            <a:off x="4829070" y="1813719"/>
            <a:ext cx="126693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6FD652-5046-E938-671C-77C03B623233}"/>
              </a:ext>
            </a:extLst>
          </p:cNvPr>
          <p:cNvSpPr/>
          <p:nvPr/>
        </p:nvSpPr>
        <p:spPr>
          <a:xfrm>
            <a:off x="6533103" y="1781899"/>
            <a:ext cx="1163097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F20959-3F63-C91B-C5A2-B77493C8EB24}"/>
              </a:ext>
            </a:extLst>
          </p:cNvPr>
          <p:cNvSpPr/>
          <p:nvPr/>
        </p:nvSpPr>
        <p:spPr>
          <a:xfrm>
            <a:off x="880068" y="1813719"/>
            <a:ext cx="15240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B80F-9906-53D4-3B1D-D898A219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0B2D-CBC3-0FD1-72F8-BFC6EA32E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80" y="1667599"/>
            <a:ext cx="71628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Jason    Yoder    CSSE    220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7A467E-684A-F4C2-E265-6A06A3A7905D}"/>
                  </a:ext>
                </a:extLst>
              </p14:cNvPr>
              <p14:cNvContentPartPr/>
              <p14:nvPr/>
            </p14:nvContentPartPr>
            <p14:xfrm>
              <a:off x="1479307" y="2637348"/>
              <a:ext cx="220320" cy="1100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7A467E-684A-F4C2-E265-6A06A3A790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0307" y="2628348"/>
                <a:ext cx="237960" cy="11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CBDDC2E-3970-5262-1A33-9AE1E451D676}"/>
              </a:ext>
            </a:extLst>
          </p:cNvPr>
          <p:cNvGrpSpPr/>
          <p:nvPr/>
        </p:nvGrpSpPr>
        <p:grpSpPr>
          <a:xfrm>
            <a:off x="1527187" y="2499828"/>
            <a:ext cx="5286600" cy="1456200"/>
            <a:chOff x="1527187" y="2499828"/>
            <a:chExt cx="5286600" cy="14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366B54-A2B4-6AC8-7C1F-2745884B5E56}"/>
                    </a:ext>
                  </a:extLst>
                </p14:cNvPr>
                <p14:cNvContentPartPr/>
                <p14:nvPr/>
              </p14:nvContentPartPr>
              <p14:xfrm>
                <a:off x="1768387" y="2499828"/>
                <a:ext cx="1933560" cy="1257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366B54-A2B4-6AC8-7C1F-2745884B5E5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59387" y="2491188"/>
                  <a:ext cx="1951200" cy="12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B52562-7C7E-CC6B-1F70-FC0705217BE1}"/>
                    </a:ext>
                  </a:extLst>
                </p14:cNvPr>
                <p14:cNvContentPartPr/>
                <p14:nvPr/>
              </p14:nvContentPartPr>
              <p14:xfrm>
                <a:off x="1778107" y="2540148"/>
                <a:ext cx="3387240" cy="121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B52562-7C7E-CC6B-1F70-FC0705217B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9467" y="2531148"/>
                  <a:ext cx="3404880" cy="12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4099E6-65CB-4D01-0BAB-4EC782C0CA61}"/>
                    </a:ext>
                  </a:extLst>
                </p14:cNvPr>
                <p14:cNvContentPartPr/>
                <p14:nvPr/>
              </p14:nvContentPartPr>
              <p14:xfrm>
                <a:off x="1527187" y="2624388"/>
                <a:ext cx="5286600" cy="1331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4099E6-65CB-4D01-0BAB-4EC782C0CA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8187" y="2615748"/>
                  <a:ext cx="5304240" cy="1349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9214643-4F77-B5FC-4A11-DA2A44615EC8}"/>
              </a:ext>
            </a:extLst>
          </p:cNvPr>
          <p:cNvSpPr txBox="1"/>
          <p:nvPr/>
        </p:nvSpPr>
        <p:spPr>
          <a:xfrm>
            <a:off x="990600" y="4267200"/>
            <a:ext cx="6781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calling </a:t>
            </a:r>
            <a:r>
              <a:rPr lang="en-US" dirty="0" err="1">
                <a:latin typeface="Consolas" panose="020B0609020204030204" pitchFamily="49" charset="0"/>
              </a:rPr>
              <a:t>scanner.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</a:rPr>
              <a:t>next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 will return the next token as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and advance the cursor to the next token </a:t>
            </a:r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>
                <a:latin typeface="Consolas" panose="020B0609020204030204" pitchFamily="49" charset="0"/>
              </a:rPr>
              <a:t>scanner.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nextLine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nsolas" panose="020B0609020204030204" pitchFamily="49" charset="0"/>
              </a:rPr>
              <a:t>()</a:t>
            </a:r>
            <a:r>
              <a:rPr lang="en-US" dirty="0"/>
              <a:t> will grab the entire line at once and return as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4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372DC-9A65-DE8A-497D-E541E272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Consolas" panose="020B0609020204030204" pitchFamily="49" charset="0"/>
              </a:rPr>
              <a:t>Backslash (\ ) </a:t>
            </a:r>
            <a:br>
              <a:rPr lang="en-US" sz="4800" dirty="0">
                <a:latin typeface="Consolas" panose="020B0609020204030204" pitchFamily="49" charset="0"/>
              </a:rPr>
            </a:br>
            <a:r>
              <a:rPr lang="en-US" sz="4800" dirty="0">
                <a:latin typeface="Consolas" panose="020B0609020204030204" pitchFamily="49" charset="0"/>
              </a:rPr>
              <a:t>Escape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EBF9-BA40-7ABD-4D2B-150FDA99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backslash symbol  “\”  is an escape character</a:t>
            </a:r>
          </a:p>
          <a:p>
            <a:r>
              <a:rPr lang="en-US" dirty="0"/>
              <a:t>“\n” means new line</a:t>
            </a:r>
          </a:p>
          <a:p>
            <a:pPr lvl="1"/>
            <a:r>
              <a:rPr lang="en-US" dirty="0"/>
              <a:t>When you press “enter” when typing, that is recorded as a special new line character</a:t>
            </a:r>
          </a:p>
          <a:p>
            <a:r>
              <a:rPr lang="en-US" dirty="0"/>
              <a:t>If you want to print a backslash in a Java string, you have to escape it as well i.e. “\\”</a:t>
            </a:r>
          </a:p>
          <a:p>
            <a:r>
              <a:rPr lang="en-US" dirty="0"/>
              <a:t>Similarly, to see a double quote you need to escape it: “Here is an escape double quote: \” in a string”</a:t>
            </a:r>
          </a:p>
          <a:p>
            <a:r>
              <a:rPr lang="en-US" dirty="0" err="1"/>
              <a:t>nextLine</a:t>
            </a:r>
            <a:r>
              <a:rPr lang="en-US" dirty="0"/>
              <a:t>() reads until finding a “\n” character</a:t>
            </a:r>
          </a:p>
        </p:txBody>
      </p:sp>
    </p:spTree>
    <p:extLst>
      <p:ext uri="{BB962C8B-B14F-4D97-AF65-F5344CB8AC3E}">
        <p14:creationId xmlns:p14="http://schemas.microsoft.com/office/powerpoint/2010/main" val="425577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inputScanner.next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66BA9C-0A5E-D34B-AE93-77AA02EE8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33800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3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inputScanner.next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z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2E0E10-1544-E443-9311-D9E12BB9B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796189" cy="38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7D5DD0-6988-40A3-ACE3-E3DC120C3D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C3617-A446-41D4-B89F-413174CC8F31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07E16780-08FD-41FA-9AD4-B6FC03A1F2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15682</TotalTime>
  <Words>317</Words>
  <Application>Microsoft Office PowerPoint</Application>
  <PresentationFormat>On-screen Show (4:3)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Courier New</vt:lpstr>
      <vt:lpstr>Office Theme</vt:lpstr>
      <vt:lpstr>CSSE 220</vt:lpstr>
      <vt:lpstr>Console input with Scanner</vt:lpstr>
      <vt:lpstr>Tokens</vt:lpstr>
      <vt:lpstr>Backslash (\ )  Escape Characters</vt:lpstr>
      <vt:lpstr>Parse Integer</vt:lpstr>
      <vt:lpstr>Parse Double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267</cp:revision>
  <cp:lastPrinted>2015-09-17T13:25:27Z</cp:lastPrinted>
  <dcterms:created xsi:type="dcterms:W3CDTF">2007-11-19T15:20:41Z</dcterms:created>
  <dcterms:modified xsi:type="dcterms:W3CDTF">2025-06-05T16:28:28Z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