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17"/>
  </p:notesMasterIdLst>
  <p:handoutMasterIdLst>
    <p:handoutMasterId r:id="rId18"/>
  </p:handoutMasterIdLst>
  <p:sldIdLst>
    <p:sldId id="256" r:id="rId5"/>
    <p:sldId id="287" r:id="rId6"/>
    <p:sldId id="291" r:id="rId7"/>
    <p:sldId id="288" r:id="rId8"/>
    <p:sldId id="292" r:id="rId9"/>
    <p:sldId id="289" r:id="rId10"/>
    <p:sldId id="301" r:id="rId11"/>
    <p:sldId id="302" r:id="rId12"/>
    <p:sldId id="312" r:id="rId13"/>
    <p:sldId id="313" r:id="rId14"/>
    <p:sldId id="314" r:id="rId15"/>
    <p:sldId id="300" r:id="rId1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24" autoAdjust="0"/>
    <p:restoredTop sz="88571" autoAdjust="0"/>
  </p:normalViewPr>
  <p:slideViewPr>
    <p:cSldViewPr snapToObjects="1">
      <p:cViewPr varScale="1">
        <p:scale>
          <a:sx n="108" d="100"/>
          <a:sy n="108" d="100"/>
        </p:scale>
        <p:origin x="195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11/20/22</a:t>
            </a:fld>
            <a:endParaRPr lang="en-US"/>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11/20/22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a:t>
            </a:r>
            <a:r>
              <a:rPr lang="en-US" dirty="0" err="1"/>
              <a:t>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a:p>
        </p:txBody>
      </p:sp>
    </p:spTree>
    <p:extLst>
      <p:ext uri="{BB962C8B-B14F-4D97-AF65-F5344CB8AC3E}">
        <p14:creationId xmlns:p14="http://schemas.microsoft.com/office/powerpoint/2010/main" val="284949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8</a:t>
            </a:fld>
            <a:endParaRPr lang="en-US" dirty="0"/>
          </a:p>
        </p:txBody>
      </p:sp>
    </p:spTree>
    <p:extLst>
      <p:ext uri="{BB962C8B-B14F-4D97-AF65-F5344CB8AC3E}">
        <p14:creationId xmlns:p14="http://schemas.microsoft.com/office/powerpoint/2010/main" val="2218103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9</a:t>
            </a:fld>
            <a:endParaRPr lang="en-US" dirty="0"/>
          </a:p>
        </p:txBody>
      </p:sp>
    </p:spTree>
    <p:extLst>
      <p:ext uri="{BB962C8B-B14F-4D97-AF65-F5344CB8AC3E}">
        <p14:creationId xmlns:p14="http://schemas.microsoft.com/office/powerpoint/2010/main" val="4134501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10</a:t>
            </a:fld>
            <a:endParaRPr lang="en-US" dirty="0"/>
          </a:p>
        </p:txBody>
      </p:sp>
    </p:spTree>
    <p:extLst>
      <p:ext uri="{BB962C8B-B14F-4D97-AF65-F5344CB8AC3E}">
        <p14:creationId xmlns:p14="http://schemas.microsoft.com/office/powerpoint/2010/main" val="348268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11</a:t>
            </a:fld>
            <a:endParaRPr lang="en-US" dirty="0"/>
          </a:p>
        </p:txBody>
      </p:sp>
    </p:spTree>
    <p:extLst>
      <p:ext uri="{BB962C8B-B14F-4D97-AF65-F5344CB8AC3E}">
        <p14:creationId xmlns:p14="http://schemas.microsoft.com/office/powerpoint/2010/main" val="60056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Sunday, November 20,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dirty="0"/>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Sunday, November 20,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Sunday, November 20,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Sunday, November 20,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Sunday, November 20, 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Sunday, November 20,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Sunday, November 20, 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Sunday, November 20, 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Sunday, November 20, 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Sunday, November 20,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Sunday, November 20,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Sunday, November 20,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nit.org/junit4/javadoc/latest/org/junit/Asser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a:t>CSSE 220</a:t>
            </a:r>
          </a:p>
        </p:txBody>
      </p:sp>
      <p:sp>
        <p:nvSpPr>
          <p:cNvPr id="9219" name="Rectangle 2"/>
          <p:cNvSpPr>
            <a:spLocks noGrp="1"/>
          </p:cNvSpPr>
          <p:nvPr>
            <p:ph type="subTitle" idx="1"/>
          </p:nvPr>
        </p:nvSpPr>
        <p:spPr/>
        <p:txBody>
          <a:bodyPr/>
          <a:lstStyle/>
          <a:p>
            <a:r>
              <a:rPr lang="en-US" dirty="0"/>
              <a:t>Unit Testing</a:t>
            </a:r>
          </a:p>
        </p:txBody>
      </p:sp>
      <p:sp>
        <p:nvSpPr>
          <p:cNvPr id="3" name="Rectangle 2">
            <a:extLst>
              <a:ext uri="{FF2B5EF4-FFF2-40B4-BE49-F238E27FC236}">
                <a16:creationId xmlns:a16="http://schemas.microsoft.com/office/drawing/2014/main" id="{678C4403-74EC-D32D-04C3-70921D724E77}"/>
              </a:ext>
            </a:extLst>
          </p:cNvPr>
          <p:cNvSpPr/>
          <p:nvPr/>
        </p:nvSpPr>
        <p:spPr>
          <a:xfrm>
            <a:off x="304800" y="51054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PracticeConsoleAndUnitTesting</a:t>
            </a:r>
            <a:endParaRPr lang="en-US" sz="2400" i="1" dirty="0"/>
          </a:p>
          <a:p>
            <a:pPr marL="342900" indent="-342900">
              <a:buFont typeface="Arial" panose="020B0604020202020204" pitchFamily="34" charset="0"/>
              <a:buChar char="•"/>
            </a:pPr>
            <a:r>
              <a:rPr lang="en-US" sz="2400" i="1" dirty="0" err="1"/>
              <a:t>PracticeConsoleAndUnitTestingSolution</a:t>
            </a:r>
            <a:endParaRPr lang="en-US"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JUnit Test Case Dialog</a:t>
            </a:r>
          </a:p>
        </p:txBody>
      </p:sp>
      <p:pic>
        <p:nvPicPr>
          <p:cNvPr id="4" name="Picture 3">
            <a:extLst>
              <a:ext uri="{FF2B5EF4-FFF2-40B4-BE49-F238E27FC236}">
                <a16:creationId xmlns:a16="http://schemas.microsoft.com/office/drawing/2014/main" id="{C866C87D-BBAB-F9D6-A1DB-260EA4E5EF48}"/>
              </a:ext>
            </a:extLst>
          </p:cNvPr>
          <p:cNvPicPr>
            <a:picLocks noChangeAspect="1"/>
          </p:cNvPicPr>
          <p:nvPr/>
        </p:nvPicPr>
        <p:blipFill>
          <a:blip r:embed="rId3"/>
          <a:stretch>
            <a:fillRect/>
          </a:stretch>
        </p:blipFill>
        <p:spPr>
          <a:xfrm>
            <a:off x="2201635" y="1143000"/>
            <a:ext cx="4740729" cy="5105400"/>
          </a:xfrm>
          <a:prstGeom prst="rect">
            <a:avLst/>
          </a:prstGeom>
        </p:spPr>
      </p:pic>
    </p:spTree>
    <p:extLst>
      <p:ext uri="{BB962C8B-B14F-4D97-AF65-F5344CB8AC3E}">
        <p14:creationId xmlns:p14="http://schemas.microsoft.com/office/powerpoint/2010/main" val="104940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JUnit Test Case Dialog</a:t>
            </a:r>
          </a:p>
        </p:txBody>
      </p:sp>
      <p:pic>
        <p:nvPicPr>
          <p:cNvPr id="3" name="Picture 2">
            <a:extLst>
              <a:ext uri="{FF2B5EF4-FFF2-40B4-BE49-F238E27FC236}">
                <a16:creationId xmlns:a16="http://schemas.microsoft.com/office/drawing/2014/main" id="{4DAB1745-F4FB-7776-10C8-5BAAB233247E}"/>
              </a:ext>
            </a:extLst>
          </p:cNvPr>
          <p:cNvPicPr>
            <a:picLocks noChangeAspect="1"/>
          </p:cNvPicPr>
          <p:nvPr/>
        </p:nvPicPr>
        <p:blipFill>
          <a:blip r:embed="rId3"/>
          <a:stretch>
            <a:fillRect/>
          </a:stretch>
        </p:blipFill>
        <p:spPr>
          <a:xfrm>
            <a:off x="1723406" y="1018309"/>
            <a:ext cx="5697187" cy="5697187"/>
          </a:xfrm>
          <a:prstGeom prst="rect">
            <a:avLst/>
          </a:prstGeom>
        </p:spPr>
      </p:pic>
    </p:spTree>
    <p:extLst>
      <p:ext uri="{BB962C8B-B14F-4D97-AF65-F5344CB8AC3E}">
        <p14:creationId xmlns:p14="http://schemas.microsoft.com/office/powerpoint/2010/main" val="375636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UnitTesting</a:t>
            </a:r>
            <a:r>
              <a:rPr lang="en-US" dirty="0"/>
              <a:t> Homework</a:t>
            </a:r>
          </a:p>
        </p:txBody>
      </p:sp>
      <p:sp>
        <p:nvSpPr>
          <p:cNvPr id="3" name="Content Placeholder 2"/>
          <p:cNvSpPr>
            <a:spLocks noGrp="1"/>
          </p:cNvSpPr>
          <p:nvPr>
            <p:ph idx="1"/>
          </p:nvPr>
        </p:nvSpPr>
        <p:spPr/>
        <p:txBody>
          <a:bodyPr/>
          <a:lstStyle/>
          <a:p>
            <a:r>
              <a:rPr lang="en-US" dirty="0"/>
              <a:t>To be assigned soon</a:t>
            </a:r>
          </a:p>
        </p:txBody>
      </p:sp>
    </p:spTree>
    <p:extLst>
      <p:ext uri="{BB962C8B-B14F-4D97-AF65-F5344CB8AC3E}">
        <p14:creationId xmlns:p14="http://schemas.microsoft.com/office/powerpoint/2010/main" val="15977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Idea: Test “small pieces” of larger program</a:t>
            </a:r>
          </a:p>
          <a:p>
            <a:pPr lvl="1"/>
            <a:r>
              <a:rPr lang="en-US" dirty="0"/>
              <a:t>Do the expected values match what you ACTUALLY get?</a:t>
            </a:r>
          </a:p>
          <a:p>
            <a:r>
              <a:rPr lang="en-US" dirty="0"/>
              <a:t>How to test in this manner?</a:t>
            </a:r>
          </a:p>
          <a:p>
            <a:pPr lvl="1"/>
            <a:r>
              <a:rPr lang="en-US" dirty="0"/>
              <a:t>Could make a main method that calls all the methods</a:t>
            </a:r>
          </a:p>
          <a:p>
            <a:pPr lvl="1"/>
            <a:r>
              <a:rPr lang="en-US" dirty="0"/>
              <a:t>Use Java's JUnit testing framework</a:t>
            </a:r>
          </a:p>
          <a:p>
            <a:pPr lvl="2"/>
            <a:r>
              <a:rPr lang="en-US" dirty="0"/>
              <a:t>Creating a Tester </a:t>
            </a:r>
            <a:r>
              <a:rPr lang="en-US" dirty="0" err="1"/>
              <a:t>JUnit</a:t>
            </a:r>
            <a:r>
              <a:rPr lang="en-US" dirty="0"/>
              <a:t> class</a:t>
            </a:r>
          </a:p>
        </p:txBody>
      </p:sp>
      <p:sp>
        <p:nvSpPr>
          <p:cNvPr id="7" name="Rectangle 6"/>
          <p:cNvSpPr/>
          <p:nvPr/>
        </p:nvSpPr>
        <p:spPr>
          <a:xfrm>
            <a:off x="8305800" y="6126163"/>
            <a:ext cx="6096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392384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Testing?</a:t>
            </a:r>
          </a:p>
        </p:txBody>
      </p:sp>
      <p:sp>
        <p:nvSpPr>
          <p:cNvPr id="3" name="Content Placeholder 2"/>
          <p:cNvSpPr>
            <a:spLocks noGrp="1"/>
          </p:cNvSpPr>
          <p:nvPr>
            <p:ph idx="1"/>
          </p:nvPr>
        </p:nvSpPr>
        <p:spPr/>
        <p:txBody>
          <a:bodyPr/>
          <a:lstStyle/>
          <a:p>
            <a:r>
              <a:rPr lang="en-US" dirty="0"/>
              <a:t>There are several goals of unit testing:</a:t>
            </a:r>
          </a:p>
          <a:p>
            <a:pPr lvl="1"/>
            <a:r>
              <a:rPr lang="en-US" dirty="0"/>
              <a:t>Make sure your code works (as specified!)</a:t>
            </a:r>
          </a:p>
          <a:p>
            <a:pPr lvl="1"/>
            <a:r>
              <a:rPr lang="en-US" dirty="0"/>
              <a:t>Keep it working</a:t>
            </a:r>
          </a:p>
          <a:p>
            <a:pPr lvl="1"/>
            <a:r>
              <a:rPr lang="en-US" dirty="0"/>
              <a:t>Confirm understanding of the specification</a:t>
            </a:r>
          </a:p>
          <a:p>
            <a:pPr lvl="1"/>
            <a:r>
              <a:rPr lang="en-US" dirty="0"/>
              <a:t>Confirm pieces of code in isolation</a:t>
            </a:r>
          </a:p>
          <a:p>
            <a:pPr lvl="1"/>
            <a:r>
              <a:rPr lang="en-US" dirty="0"/>
              <a:t>Provide Documentation</a:t>
            </a:r>
          </a:p>
          <a:p>
            <a:pPr lvl="1"/>
            <a:endParaRPr lang="en-US" dirty="0"/>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Tree>
    <p:extLst>
      <p:ext uri="{BB962C8B-B14F-4D97-AF65-F5344CB8AC3E}">
        <p14:creationId xmlns:p14="http://schemas.microsoft.com/office/powerpoint/2010/main" val="288365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Tests (as done in CSSE120)</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Construct one or more objects of the class that is being tested</a:t>
            </a:r>
          </a:p>
          <a:p>
            <a:pPr marL="514350" indent="-514350">
              <a:buFont typeface="+mj-lt"/>
              <a:buAutoNum type="arabicPeriod"/>
            </a:pPr>
            <a:r>
              <a:rPr lang="en-US" dirty="0"/>
              <a:t>Invoke one or more methods</a:t>
            </a:r>
          </a:p>
          <a:p>
            <a:pPr marL="514350" indent="-514350">
              <a:buFont typeface="+mj-lt"/>
              <a:buAutoNum type="arabicPeriod"/>
            </a:pPr>
            <a:r>
              <a:rPr lang="en-US" dirty="0"/>
              <a:t>Print out one or more results</a:t>
            </a:r>
          </a:p>
          <a:p>
            <a:pPr marL="514350" indent="-514350">
              <a:buFont typeface="+mj-lt"/>
              <a:buAutoNum type="arabicPeriod"/>
            </a:pPr>
            <a:r>
              <a:rPr lang="en-US" dirty="0"/>
              <a:t>Print the expected results</a:t>
            </a:r>
          </a:p>
          <a:p>
            <a:pPr marL="514350" indent="-514350">
              <a:buFont typeface="+mj-lt"/>
              <a:buAutoNum type="arabicPeriod"/>
            </a:pPr>
            <a:r>
              <a:rPr lang="en-US" dirty="0"/>
              <a:t>Do 3 and 4 match?</a:t>
            </a:r>
          </a:p>
          <a:p>
            <a:pPr marL="514350" indent="-514350">
              <a:buFont typeface="+mj-lt"/>
              <a:buAutoNum type="arabicPeriod"/>
            </a:pPr>
            <a:endParaRPr lang="en-US" dirty="0"/>
          </a:p>
          <a:p>
            <a:pPr marL="0" indent="0">
              <a:buNone/>
            </a:pPr>
            <a:r>
              <a:rPr lang="en-US" i="1" dirty="0"/>
              <a:t>(Pages 102-103 in book)</a:t>
            </a:r>
          </a:p>
        </p:txBody>
      </p:sp>
    </p:spTree>
    <p:extLst>
      <p:ext uri="{BB962C8B-B14F-4D97-AF65-F5344CB8AC3E}">
        <p14:creationId xmlns:p14="http://schemas.microsoft.com/office/powerpoint/2010/main" val="321282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JUnit?</a:t>
            </a:r>
          </a:p>
        </p:txBody>
      </p:sp>
      <p:sp>
        <p:nvSpPr>
          <p:cNvPr id="3" name="Content Placeholder 2"/>
          <p:cNvSpPr>
            <a:spLocks noGrp="1"/>
          </p:cNvSpPr>
          <p:nvPr>
            <p:ph idx="1"/>
          </p:nvPr>
        </p:nvSpPr>
        <p:spPr/>
        <p:txBody>
          <a:bodyPr/>
          <a:lstStyle/>
          <a:p>
            <a:r>
              <a:rPr lang="en-US" dirty="0"/>
              <a:t>Provides a Framework</a:t>
            </a:r>
          </a:p>
          <a:p>
            <a:pPr lvl="1"/>
            <a:r>
              <a:rPr lang="en-US" dirty="0"/>
              <a:t>Framework: Collection of classes to be used by another program</a:t>
            </a:r>
          </a:p>
          <a:p>
            <a:r>
              <a:rPr lang="en-US" dirty="0"/>
              <a:t>Provides easy-to-read output in Eclipse</a:t>
            </a:r>
          </a:p>
          <a:p>
            <a:r>
              <a:rPr lang="en-US" dirty="0"/>
              <a:t>Printouts require you to analyze all lines</a:t>
            </a:r>
          </a:p>
          <a:p>
            <a:pPr lvl="1"/>
            <a:r>
              <a:rPr lang="en-US" dirty="0"/>
              <a:t>What if it scrolls off the page?</a:t>
            </a:r>
          </a:p>
          <a:p>
            <a:pPr lvl="1"/>
            <a:r>
              <a:rPr lang="en-US" dirty="0"/>
              <a:t>What if it’s only 1 character different?</a:t>
            </a:r>
          </a:p>
          <a:p>
            <a:pPr lvl="1"/>
            <a:endParaRPr lang="en-US" dirty="0"/>
          </a:p>
          <a:p>
            <a:pPr lvl="1"/>
            <a:endParaRPr lang="en-US" dirty="0"/>
          </a:p>
        </p:txBody>
      </p:sp>
    </p:spTree>
    <p:extLst>
      <p:ext uri="{BB962C8B-B14F-4D97-AF65-F5344CB8AC3E}">
        <p14:creationId xmlns:p14="http://schemas.microsoft.com/office/powerpoint/2010/main" val="426117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quality unit tests?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Unit tests should be small pieces that test:</a:t>
            </a:r>
          </a:p>
          <a:p>
            <a:pPr marL="971550" lvl="1" indent="-514350">
              <a:buFont typeface="+mj-lt"/>
              <a:buAutoNum type="arabicPeriod"/>
            </a:pPr>
            <a:r>
              <a:rPr lang="en-US" dirty="0"/>
              <a:t>The most common cases</a:t>
            </a:r>
          </a:p>
          <a:p>
            <a:pPr marL="971550" lvl="1" indent="-514350">
              <a:buFont typeface="+mj-lt"/>
              <a:buAutoNum type="arabicPeriod"/>
            </a:pPr>
            <a:r>
              <a:rPr lang="en-US" dirty="0"/>
              <a:t>The edge cases or boundary cases (minimum, maximum, switching from positive to negative, etc.)</a:t>
            </a:r>
          </a:p>
          <a:p>
            <a:pPr marL="971550" lvl="1" indent="-514350">
              <a:buFont typeface="+mj-lt"/>
              <a:buAutoNum type="arabicPeriod"/>
            </a:pPr>
            <a:r>
              <a:rPr lang="en-US" dirty="0"/>
              <a:t>All specific/special cases (e.g., when 0 or null the behavior is different than for any other value)</a:t>
            </a:r>
          </a:p>
          <a:p>
            <a:pPr marL="971550" lvl="1" indent="-514350">
              <a:buFont typeface="+mj-lt"/>
              <a:buAutoNum type="arabicPeriod"/>
            </a:pPr>
            <a:r>
              <a:rPr lang="en-US" dirty="0"/>
              <a:t>When you find and fix a defect, then at that same time, create a unit test that would have revealed that defect. Then in future modifications to the code, if that defect gets reintroduced, the new unit test you created will reveal its presence</a:t>
            </a:r>
          </a:p>
          <a:p>
            <a:pPr marL="971550" lvl="1" indent="-514350">
              <a:buFont typeface="+mj-lt"/>
              <a:buAutoNum type="arabicPeriod"/>
            </a:pPr>
            <a:r>
              <a:rPr lang="en-US" dirty="0"/>
              <a:t>Any overly complex code that 1-4 above don’t cover</a:t>
            </a:r>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Tree>
    <p:extLst>
      <p:ext uri="{BB962C8B-B14F-4D97-AF65-F5344CB8AC3E}">
        <p14:creationId xmlns:p14="http://schemas.microsoft.com/office/powerpoint/2010/main" val="320120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poor quality test case?</a:t>
            </a:r>
          </a:p>
        </p:txBody>
      </p:sp>
      <p:sp>
        <p:nvSpPr>
          <p:cNvPr id="3" name="Content Placeholder 2"/>
          <p:cNvSpPr>
            <a:spLocks noGrp="1"/>
          </p:cNvSpPr>
          <p:nvPr>
            <p:ph idx="1"/>
          </p:nvPr>
        </p:nvSpPr>
        <p:spPr>
          <a:xfrm>
            <a:off x="457200" y="1219200"/>
            <a:ext cx="8229600" cy="4906963"/>
          </a:xfrm>
        </p:spPr>
        <p:txBody>
          <a:bodyPr>
            <a:normAutofit/>
          </a:bodyPr>
          <a:lstStyle/>
          <a:p>
            <a:pPr lvl="1"/>
            <a:r>
              <a:rPr lang="en-US" dirty="0"/>
              <a:t>A test case that provides illegal input to the operation</a:t>
            </a:r>
          </a:p>
          <a:p>
            <a:pPr lvl="1"/>
            <a:r>
              <a:rPr lang="en-US" dirty="0"/>
              <a:t>For example, the </a:t>
            </a:r>
            <a:r>
              <a:rPr lang="en-US" i="1" dirty="0"/>
              <a:t>deposit</a:t>
            </a:r>
            <a:r>
              <a:rPr lang="en-US" dirty="0"/>
              <a:t> method from the </a:t>
            </a:r>
            <a:r>
              <a:rPr lang="en-US" dirty="0" err="1"/>
              <a:t>BankAccount</a:t>
            </a:r>
            <a:r>
              <a:rPr lang="en-US" dirty="0"/>
              <a:t> class</a:t>
            </a:r>
          </a:p>
          <a:p>
            <a:pPr lvl="1"/>
            <a:r>
              <a:rPr lang="en-US" dirty="0"/>
              <a:t>It has a requires clause that states the </a:t>
            </a:r>
            <a:r>
              <a:rPr lang="en-US" dirty="0" err="1"/>
              <a:t>depositAmount</a:t>
            </a:r>
            <a:r>
              <a:rPr lang="en-US"/>
              <a:t> &gt; </a:t>
            </a:r>
            <a:r>
              <a:rPr lang="en-US" dirty="0"/>
              <a:t>0</a:t>
            </a:r>
          </a:p>
          <a:p>
            <a:pPr lvl="1"/>
            <a:r>
              <a:rPr lang="en-US" dirty="0"/>
              <a:t>Testing it with a negative number is a poor test case because it </a:t>
            </a:r>
            <a:r>
              <a:rPr lang="en-US" i="1" dirty="0"/>
              <a:t>requires</a:t>
            </a:r>
            <a:r>
              <a:rPr lang="en-US" dirty="0"/>
              <a:t> non-negative input</a:t>
            </a:r>
          </a:p>
          <a:p>
            <a:pPr lvl="1"/>
            <a:endParaRPr lang="en-US" dirty="0"/>
          </a:p>
          <a:p>
            <a:pPr marL="971550" lvl="1" indent="-514350">
              <a:buFont typeface="+mj-lt"/>
              <a:buAutoNum type="arabicPeriod"/>
            </a:pPr>
            <a:endParaRPr lang="en-US" dirty="0"/>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pic>
        <p:nvPicPr>
          <p:cNvPr id="5" name="Picture 4">
            <a:extLst>
              <a:ext uri="{FF2B5EF4-FFF2-40B4-BE49-F238E27FC236}">
                <a16:creationId xmlns:a16="http://schemas.microsoft.com/office/drawing/2014/main" id="{E8093846-CC3C-E945-A4BF-C80F5B6F9D15}"/>
              </a:ext>
            </a:extLst>
          </p:cNvPr>
          <p:cNvPicPr>
            <a:picLocks noChangeAspect="1"/>
          </p:cNvPicPr>
          <p:nvPr/>
        </p:nvPicPr>
        <p:blipFill>
          <a:blip r:embed="rId2"/>
          <a:stretch>
            <a:fillRect/>
          </a:stretch>
        </p:blipFill>
        <p:spPr>
          <a:xfrm>
            <a:off x="4419600" y="4923080"/>
            <a:ext cx="3257550" cy="1652091"/>
          </a:xfrm>
          <a:prstGeom prst="rect">
            <a:avLst/>
          </a:prstGeom>
        </p:spPr>
      </p:pic>
    </p:spTree>
    <p:extLst>
      <p:ext uri="{BB962C8B-B14F-4D97-AF65-F5344CB8AC3E}">
        <p14:creationId xmlns:p14="http://schemas.microsoft.com/office/powerpoint/2010/main" val="319868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Use JUnit “assert” to make sure results match</a:t>
            </a:r>
            <a:br>
              <a:rPr lang="en-US" dirty="0"/>
            </a:br>
            <a:r>
              <a:rPr lang="en-US" sz="1600" dirty="0">
                <a:latin typeface="Courier New" panose="02070309020205020404" pitchFamily="49" charset="0"/>
                <a:cs typeface="Courier New" panose="02070309020205020404" pitchFamily="49" charset="0"/>
                <a:hlinkClick r:id="rId3"/>
              </a:rPr>
              <a:t>https://junit.org/junit4/javadoc/latest/org/junit/Assert.html</a:t>
            </a:r>
            <a:r>
              <a:rPr lang="en-US" dirty="0"/>
              <a:t> </a:t>
            </a:r>
          </a:p>
          <a:p>
            <a:r>
              <a:rPr lang="en-US" dirty="0"/>
              <a:t>Let’s look at BadFrac.java and BadFracTest.java</a:t>
            </a:r>
          </a:p>
          <a:p>
            <a:pPr lvl="1"/>
            <a:r>
              <a:rPr lang="en-US" dirty="0"/>
              <a:t>Let’s make some unit tests and figure out why this project has been yielding some strange results</a:t>
            </a:r>
          </a:p>
        </p:txBody>
      </p:sp>
    </p:spTree>
    <p:extLst>
      <p:ext uri="{BB962C8B-B14F-4D97-AF65-F5344CB8AC3E}">
        <p14:creationId xmlns:p14="http://schemas.microsoft.com/office/powerpoint/2010/main" val="411475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a:t>Unit Testing</a:t>
            </a:r>
          </a:p>
        </p:txBody>
      </p:sp>
      <p:sp>
        <p:nvSpPr>
          <p:cNvPr id="3" name="Content Placeholder 2"/>
          <p:cNvSpPr>
            <a:spLocks noGrp="1"/>
          </p:cNvSpPr>
          <p:nvPr>
            <p:ph idx="1"/>
          </p:nvPr>
        </p:nvSpPr>
        <p:spPr>
          <a:xfrm>
            <a:off x="457200" y="1143000"/>
            <a:ext cx="8610600" cy="4983163"/>
          </a:xfrm>
        </p:spPr>
        <p:txBody>
          <a:bodyPr/>
          <a:lstStyle/>
          <a:p>
            <a:r>
              <a:rPr lang="en-US" dirty="0"/>
              <a:t>Create </a:t>
            </a:r>
            <a:r>
              <a:rPr lang="en-US" i="1" dirty="0" err="1"/>
              <a:t>BadFracTest.java</a:t>
            </a:r>
            <a:r>
              <a:rPr lang="en-US" dirty="0"/>
              <a:t> – then create test cases</a:t>
            </a:r>
          </a:p>
        </p:txBody>
      </p:sp>
      <p:pic>
        <p:nvPicPr>
          <p:cNvPr id="5" name="Picture 4">
            <a:extLst>
              <a:ext uri="{FF2B5EF4-FFF2-40B4-BE49-F238E27FC236}">
                <a16:creationId xmlns:a16="http://schemas.microsoft.com/office/drawing/2014/main" id="{DFA7F2F9-BE22-5249-A6F5-63A41A8A8EFA}"/>
              </a:ext>
            </a:extLst>
          </p:cNvPr>
          <p:cNvPicPr>
            <a:picLocks noChangeAspect="1"/>
          </p:cNvPicPr>
          <p:nvPr/>
        </p:nvPicPr>
        <p:blipFill>
          <a:blip r:embed="rId3"/>
          <a:stretch>
            <a:fillRect/>
          </a:stretch>
        </p:blipFill>
        <p:spPr>
          <a:xfrm>
            <a:off x="76200" y="1816545"/>
            <a:ext cx="9144000" cy="5033818"/>
          </a:xfrm>
          <a:prstGeom prst="rect">
            <a:avLst/>
          </a:prstGeom>
        </p:spPr>
      </p:pic>
    </p:spTree>
    <p:extLst>
      <p:ext uri="{BB962C8B-B14F-4D97-AF65-F5344CB8AC3E}">
        <p14:creationId xmlns:p14="http://schemas.microsoft.com/office/powerpoint/2010/main" val="344269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8" ma:contentTypeDescription="Create a new document." ma:contentTypeScope="" ma:versionID="ecce54155d2ea7caa9aed06c8b6b9867">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bfd7385540b70b2fe84ac888cc214377"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ED348A6-F888-42FE-B8A0-507D124DDDD0}">
  <ds:schemaRefs>
    <ds:schemaRef ds:uri="http://schemas.microsoft.com/sharepoint/v3/contenttype/forms"/>
  </ds:schemaRefs>
</ds:datastoreItem>
</file>

<file path=customXml/itemProps2.xml><?xml version="1.0" encoding="utf-8"?>
<ds:datastoreItem xmlns:ds="http://schemas.openxmlformats.org/officeDocument/2006/customXml" ds:itemID="{2C9829EE-E9BA-4487-9787-07D4B8A41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69D980-10BF-43F2-8F41-9F5218CC07AD}">
  <ds:schemaRefs>
    <ds:schemaRef ds:uri="http://schemas.microsoft.com/office/2006/metadata/properties"/>
    <ds:schemaRef ds:uri="http://schemas.microsoft.com/office/infopath/2007/PartnerControls"/>
    <ds:schemaRef ds:uri="820f9cb1-409d-4c4b-8197-1d4f7dd48124"/>
    <ds:schemaRef ds:uri="08600313-7276-4ca7-b5d3-7d86193ee0ac"/>
  </ds:schemaRefs>
</ds:datastoreItem>
</file>

<file path=docProps/app.xml><?xml version="1.0" encoding="utf-8"?>
<Properties xmlns="http://schemas.openxmlformats.org/officeDocument/2006/extended-properties" xmlns:vt="http://schemas.openxmlformats.org/officeDocument/2006/docPropsVTypes">
  <Template/>
  <TotalTime>15571</TotalTime>
  <Words>582</Words>
  <Application>Microsoft Macintosh PowerPoint</Application>
  <PresentationFormat>On-screen Show (4:3)</PresentationFormat>
  <Paragraphs>69</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CSSE 220</vt:lpstr>
      <vt:lpstr>Unit Testing</vt:lpstr>
      <vt:lpstr>Why Unit Testing?</vt:lpstr>
      <vt:lpstr>Unit Tests (as done in CSSE120)</vt:lpstr>
      <vt:lpstr>Why JUnit?</vt:lpstr>
      <vt:lpstr>What are quality unit tests?</vt:lpstr>
      <vt:lpstr>What is a poor quality test case?</vt:lpstr>
      <vt:lpstr>Unit Testing</vt:lpstr>
      <vt:lpstr>Unit Testing</vt:lpstr>
      <vt:lpstr>JUnit Test Case Dialog</vt:lpstr>
      <vt:lpstr>JUnit Test Case Dialog</vt:lpstr>
      <vt:lpstr>UnitTesting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Hollingsworth, Joseph</cp:lastModifiedBy>
  <cp:revision>266</cp:revision>
  <cp:lastPrinted>2015-09-17T13:25:27Z</cp:lastPrinted>
  <dcterms:created xsi:type="dcterms:W3CDTF">2007-11-19T15:20:41Z</dcterms:created>
  <dcterms:modified xsi:type="dcterms:W3CDTF">2022-11-20T21:46:47Z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0x0101004285D81DBE5F5A448E892B34D6B8CF20</vt:lpwstr>
  </property>
</Properties>
</file>