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305" r:id="rId4"/>
    <p:sldId id="306" r:id="rId5"/>
    <p:sldId id="293" r:id="rId6"/>
    <p:sldId id="313" r:id="rId7"/>
    <p:sldId id="314" r:id="rId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clrMru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39" autoAdjust="0"/>
    <p:restoredTop sz="85034" autoAdjust="0"/>
  </p:normalViewPr>
  <p:slideViewPr>
    <p:cSldViewPr snapToObjects="1">
      <p:cViewPr varScale="1">
        <p:scale>
          <a:sx n="57" d="100"/>
          <a:sy n="57" d="100"/>
        </p:scale>
        <p:origin x="57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6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der, Jason" userId="28f4d4d8-da04-4f86-b14d-a21675737bc5" providerId="ADAL" clId="{CD68BC9C-59DF-45A3-AD28-EDCA1771A65A}"/>
    <pc:docChg chg="modSld">
      <pc:chgData name="Yoder, Jason" userId="28f4d4d8-da04-4f86-b14d-a21675737bc5" providerId="ADAL" clId="{CD68BC9C-59DF-45A3-AD28-EDCA1771A65A}" dt="2023-11-21T17:16:22.411" v="49" actId="6549"/>
      <pc:docMkLst>
        <pc:docMk/>
      </pc:docMkLst>
      <pc:sldChg chg="modSp mod">
        <pc:chgData name="Yoder, Jason" userId="28f4d4d8-da04-4f86-b14d-a21675737bc5" providerId="ADAL" clId="{CD68BC9C-59DF-45A3-AD28-EDCA1771A65A}" dt="2023-11-21T17:16:22.411" v="49" actId="6549"/>
        <pc:sldMkLst>
          <pc:docMk/>
          <pc:sldMk cId="0" sldId="256"/>
        </pc:sldMkLst>
        <pc:spChg chg="mod">
          <ac:chgData name="Yoder, Jason" userId="28f4d4d8-da04-4f86-b14d-a21675737bc5" providerId="ADAL" clId="{CD68BC9C-59DF-45A3-AD28-EDCA1771A65A}" dt="2023-11-21T17:16:11.198" v="44" actId="1076"/>
          <ac:spMkLst>
            <pc:docMk/>
            <pc:sldMk cId="0" sldId="256"/>
            <ac:spMk id="2" creationId="{00000000-0000-0000-0000-000000000000}"/>
          </ac:spMkLst>
        </pc:spChg>
        <pc:spChg chg="mod">
          <ac:chgData name="Yoder, Jason" userId="28f4d4d8-da04-4f86-b14d-a21675737bc5" providerId="ADAL" clId="{CD68BC9C-59DF-45A3-AD28-EDCA1771A65A}" dt="2023-11-21T17:16:22.411" v="49" actId="6549"/>
          <ac:spMkLst>
            <pc:docMk/>
            <pc:sldMk cId="0" sldId="256"/>
            <ac:spMk id="3" creationId="{0AF4B67C-EF48-998C-3AFC-31304802D527}"/>
          </ac:spMkLst>
        </pc:spChg>
        <pc:spChg chg="mod">
          <ac:chgData name="Yoder, Jason" userId="28f4d4d8-da04-4f86-b14d-a21675737bc5" providerId="ADAL" clId="{CD68BC9C-59DF-45A3-AD28-EDCA1771A65A}" dt="2023-11-21T17:16:11.198" v="44" actId="1076"/>
          <ac:spMkLst>
            <pc:docMk/>
            <pc:sldMk cId="0" sldId="256"/>
            <ac:spMk id="9219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2256" y="0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7563301-559A-4ABC-AA2B-6FE6708B755E}" type="datetimeFigureOut">
              <a:rPr lang="en-US"/>
              <a:pPr>
                <a:defRPr/>
              </a:pPr>
              <a:t>11/21/2023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2256" y="8829122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69FA71DF-C021-41F0-8072-9DABD6C95C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742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6:11:19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24575,'182'16'0,"-19"-1"0,482-13 0,-310-4 0,-82 2-1365,-228 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6:11:25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1 257 24575,'931'0'0,"-860"-3"0,72-13 0,-57 5 0,86-16 0,-172 27 0,0 0 0,0 0 0,0 0 0,0 0 0,0 0 0,1 0 0,-1 0 0,0 0 0,0 0 0,0 0 0,1 0 0,-1 0 0,0 0 0,0 0 0,0 0 0,0 0 0,1 0 0,-1 0 0,0 0 0,0 0 0,0 0 0,0 0 0,1 0 0,-1 0 0,0-1 0,0 1 0,0 0 0,0 0 0,0 0 0,1 0 0,-1 0 0,0 0 0,0 0 0,0-1 0,0 1 0,0 0 0,0 0 0,0 0 0,0 0 0,0-1 0,0 1 0,0 0 0,1 0 0,-1 0 0,0 0 0,0-1 0,0 1 0,0 0 0,0 0 0,0 0 0,0-1 0,-1 1 0,1 0 0,0 0 0,0 0 0,0 0 0,0-1 0,0 1 0,0 0 0,0 0 0,0 0 0,0 0 0,0 0 0,-1-1 0,-15-11 0,-27-11 0,20 13 0,3 2 0,-1-2 0,-27-16 0,44 23 0,0 1 0,0-1 0,1 0 0,-1 0 0,1 0 0,-1 0 0,1-1 0,0 1 0,1-1 0,-1 0 0,0 0 0,1 0 0,0 0 0,0 0 0,0-1 0,1 1 0,-3-9 0,4 12 0,0 0 0,0 0 0,0 0 0,0 0 0,-1 0 0,1 0 0,1 0 0,-1 0 0,0 0 0,0 0 0,0 0 0,0 0 0,1 0 0,-1 0 0,1 0 0,-1 0 0,0 0 0,1 0 0,0 0 0,-1 1 0,1-1 0,-1 0 0,1 0 0,0 0 0,0 1 0,-1-1 0,3-1 0,-1 2 0,0-1 0,0 0 0,0 1 0,1 0 0,-1-1 0,0 1 0,0 0 0,0 0 0,1 0 0,-1 0 0,0 0 0,3 1 0,6 2 0,-1 0 0,0 0 0,0 1 0,12 7 0,-9-5 0,-1 1 0,0 1 0,-1 0 0,0 0 0,0 1 0,-1 1 0,0 0 0,10 13 0,-16-18 0,-1 0 0,0 1 0,0 0 0,0 0 0,0 0 0,-1 0 0,0 0 0,0 0 0,-1 1 0,0-1 0,0 0 0,0 1 0,-1-1 0,0 1 0,0-1 0,-1 1 0,1-1 0,-2 1 0,-2 10 0,0-5 0,-1-1 0,0-1 0,0 1 0,-1-1 0,0 0 0,-15 17 0,-13 23 0,6 19-1365,20-51-5461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7T16:11:29.05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2946 0,'-1575'0,"1528"3,0 2,-76 17,-46 5,115-21,-77 20,34-5,13-6,-2-4,-119 2,-85-15,252 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735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0A2CEEB4-0792-4477-89F5-C9EB695061F7}" type="datetimeFigureOut">
              <a:rPr lang="en-US"/>
              <a:pPr>
                <a:defRPr/>
              </a:pPr>
              <a:t>11/21/2023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803" tIns="44902" rIns="89803" bIns="44902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345" y="4416099"/>
            <a:ext cx="5607711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735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41BB943A-C3B9-42AE-8B54-C233581231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3195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Bring hard copy of code from UnitTesting</a:t>
            </a:r>
            <a:endParaRPr lang="en-US" baseline="0" dirty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2D2F29-D266-4A73-9105-1080FD86BA4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490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018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D63304-4803-46E9-8053-E8AD2B380643}" type="datetime2">
              <a:rPr lang="en-US" smtClean="0"/>
              <a:pPr>
                <a:defRPr/>
              </a:pPr>
              <a:t>Tuesday, November 21,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242930-7B11-4C91-93D9-A54E2CD74A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5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621D6E-7091-4510-88D1-5FA26E14D11A}" type="datetime2">
              <a:rPr lang="en-US" smtClean="0"/>
              <a:pPr>
                <a:defRPr/>
              </a:pPr>
              <a:t>Tuesday, November 21,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59483E-09E4-48D5-BA16-BD54A45260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556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03A13-9CFF-4839-B20A-D00C049D77D5}" type="datetime2">
              <a:rPr lang="en-US" smtClean="0"/>
              <a:pPr>
                <a:defRPr/>
              </a:pPr>
              <a:t>Tuesday, November 21,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CA0CD3-0616-4975-8CB6-395FF73FEB5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23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450AFD-1AD4-40A7-ADB3-7F87D0F8D819}" type="datetime2">
              <a:rPr lang="en-US" smtClean="0"/>
              <a:pPr>
                <a:defRPr/>
              </a:pPr>
              <a:t>Tuesday, November 21,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719A2B-6AB5-4698-BD1C-B24CF46110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615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E205AC-0D9D-49E5-90F5-84A523F53AD4}" type="datetime2">
              <a:rPr lang="en-US" smtClean="0"/>
              <a:pPr>
                <a:defRPr/>
              </a:pPr>
              <a:t>Tuesday, November 21,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4BE59B-51DA-440B-8545-A062048D7B9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72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E96CC7-A4B9-4483-A454-FAC873D5CC60}" type="datetime2">
              <a:rPr lang="en-US" smtClean="0"/>
              <a:pPr>
                <a:defRPr/>
              </a:pPr>
              <a:t>Tuesday, November 21,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32177C-87C6-43B9-A935-6328F9639B7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953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6B0ADB-9602-482B-85CF-ADC1BAEB4D83}" type="datetime2">
              <a:rPr lang="en-US" smtClean="0"/>
              <a:pPr>
                <a:defRPr/>
              </a:pPr>
              <a:t>Tuesday, November 21, 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939F39-A2B5-4674-BBDC-FB0FC7799A0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4EB50F-1288-4DFE-A2B7-2FC74B6FF41B}" type="datetime2">
              <a:rPr lang="en-US" smtClean="0"/>
              <a:pPr>
                <a:defRPr/>
              </a:pPr>
              <a:t>Tuesday, November 21, 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0A32C-847A-4008-98DF-1431C4BD4B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20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81446E-4544-488E-A5FE-1BC8CCF1495A}" type="datetime2">
              <a:rPr lang="en-US" smtClean="0"/>
              <a:pPr>
                <a:defRPr/>
              </a:pPr>
              <a:t>Tuesday, November 21, 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320C44-97C4-4C75-8F69-EA40841DDD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70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C57AFD-AD8B-4ACE-BF5F-D584921D5881}" type="datetime2">
              <a:rPr lang="en-US" smtClean="0"/>
              <a:pPr>
                <a:defRPr/>
              </a:pPr>
              <a:t>Tuesday, November 21,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DA3404-8575-4D7A-B473-E1271220171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26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BD2CCA-3B9B-4204-8C40-14009DD5CC52}" type="datetime2">
              <a:rPr lang="en-US" smtClean="0"/>
              <a:pPr>
                <a:defRPr/>
              </a:pPr>
              <a:t>Tuesday, November 21,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2B96DF-88DE-48C3-B785-8FAF2A41F85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06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8A073B1-0DA8-47AB-B7E2-D5D57F68FCE3}" type="datetime2">
              <a:rPr lang="en-US" smtClean="0"/>
              <a:pPr>
                <a:defRPr/>
              </a:pPr>
              <a:t>Tuesday, November 21,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341FED-3A60-48F0-B693-9093865656C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76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customXml" Target="../ink/ink2.xml"/><Relationship Id="rId2" Type="http://schemas.openxmlformats.org/officeDocument/2006/relationships/hyperlink" Target="https://github.com/RHIT-CSSE/csse220/tree/master/Docs/ExampleDesignProblem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1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606425" y="1654175"/>
            <a:ext cx="7772400" cy="1470025"/>
          </a:xfrm>
        </p:spPr>
        <p:txBody>
          <a:bodyPr/>
          <a:lstStyle/>
          <a:p>
            <a:r>
              <a:rPr lang="en-US" dirty="0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>
          <a:xfrm>
            <a:off x="1292225" y="2647950"/>
            <a:ext cx="6400800" cy="1752600"/>
          </a:xfrm>
        </p:spPr>
        <p:txBody>
          <a:bodyPr/>
          <a:lstStyle/>
          <a:p>
            <a:r>
              <a:rPr lang="en-US" dirty="0"/>
              <a:t>Variable Scope</a:t>
            </a:r>
          </a:p>
          <a:p>
            <a:r>
              <a:rPr lang="en-US" dirty="0"/>
              <a:t>Console Input</a:t>
            </a:r>
          </a:p>
          <a:p>
            <a:r>
              <a:rPr lang="en-US" dirty="0"/>
              <a:t>Unit Testing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F4B67C-EF48-998C-3AFC-31304802D527}"/>
              </a:ext>
            </a:extLst>
          </p:cNvPr>
          <p:cNvSpPr/>
          <p:nvPr/>
        </p:nvSpPr>
        <p:spPr>
          <a:xfrm>
            <a:off x="304800" y="4481243"/>
            <a:ext cx="8534400" cy="200025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PracticeConsoleAndUnitTesting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PracticeConsoleAndUnitTestingSolution</a:t>
            </a:r>
            <a:endParaRPr lang="en-US" sz="2400" i="1" dirty="0"/>
          </a:p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>
                <a:solidFill>
                  <a:srgbClr val="FFFFFF"/>
                </a:solidFill>
              </a:rPr>
              <a:t>Quiz for </a:t>
            </a:r>
            <a:r>
              <a:rPr lang="en-US" sz="2400" dirty="0">
                <a:solidFill>
                  <a:srgbClr val="FFFFFF"/>
                </a:solidFill>
              </a:rPr>
              <a:t>today is: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IntroToUnitTestingQuiz</a:t>
            </a:r>
            <a:endParaRPr lang="en-US" sz="2400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41497-5F64-FF61-176C-4F45ACBF6A1C}"/>
              </a:ext>
            </a:extLst>
          </p:cNvPr>
          <p:cNvSpPr txBox="1"/>
          <p:nvPr/>
        </p:nvSpPr>
        <p:spPr>
          <a:xfrm>
            <a:off x="4585447" y="-10818"/>
            <a:ext cx="4619625" cy="1046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Today’s Attendance password</a:t>
            </a:r>
          </a:p>
          <a:p>
            <a:r>
              <a:rPr lang="en-US" sz="4400" dirty="0">
                <a:highlight>
                  <a:srgbClr val="FFFF00"/>
                </a:highlight>
              </a:rPr>
              <a:t>__________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23E0AB-8988-4BB4-9454-AAE0781EE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409" y="1015626"/>
            <a:ext cx="2816626" cy="243917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Review: Dependencies, Coupling, Cohesion</a:t>
            </a:r>
          </a:p>
          <a:p>
            <a:r>
              <a:rPr lang="en-US" dirty="0"/>
              <a:t>Variable Scoping</a:t>
            </a:r>
          </a:p>
          <a:p>
            <a:r>
              <a:rPr lang="en-US" dirty="0"/>
              <a:t>Console Input</a:t>
            </a:r>
          </a:p>
          <a:p>
            <a:r>
              <a:rPr lang="en-US" dirty="0"/>
              <a:t>Unit Testing</a:t>
            </a:r>
          </a:p>
        </p:txBody>
      </p:sp>
    </p:spTree>
    <p:extLst>
      <p:ext uri="{BB962C8B-B14F-4D97-AF65-F5344CB8AC3E}">
        <p14:creationId xmlns:p14="http://schemas.microsoft.com/office/powerpoint/2010/main" val="357242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Encapsulation</a:t>
            </a:r>
          </a:p>
          <a:p>
            <a:r>
              <a:rPr lang="en-US" dirty="0"/>
              <a:t>Collocate within a class data fields and the methods that work on those fields</a:t>
            </a:r>
          </a:p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/>
              <a:t> keyword for most data fields, this is called </a:t>
            </a:r>
            <a:r>
              <a:rPr lang="en-US" i="1" dirty="0"/>
              <a:t>compiler enforced encapsulation</a:t>
            </a:r>
          </a:p>
        </p:txBody>
      </p:sp>
    </p:spTree>
    <p:extLst>
      <p:ext uri="{BB962C8B-B14F-4D97-AF65-F5344CB8AC3E}">
        <p14:creationId xmlns:p14="http://schemas.microsoft.com/office/powerpoint/2010/main" val="1488292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Minimize Dependencies by (low coupling)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Using </a:t>
            </a:r>
            <a:r>
              <a:rPr lang="en-US" i="1" dirty="0"/>
              <a:t>tell don’t ask</a:t>
            </a:r>
            <a:r>
              <a:rPr lang="en-US" dirty="0"/>
              <a:t> – when a </a:t>
            </a:r>
            <a:r>
              <a:rPr lang="en-US" u="sng" dirty="0"/>
              <a:t>client</a:t>
            </a:r>
            <a:r>
              <a:rPr lang="en-US" dirty="0"/>
              <a:t> of a class has an algorithm that could be located within that class (this is an </a:t>
            </a:r>
            <a:r>
              <a:rPr lang="en-US" i="1" dirty="0"/>
              <a:t>ask</a:t>
            </a:r>
            <a:r>
              <a:rPr lang="en-US" dirty="0"/>
              <a:t> algorithm), move that algorithm/method from client into the class (so it becomes a </a:t>
            </a:r>
            <a:r>
              <a:rPr lang="en-US" i="1" dirty="0"/>
              <a:t>tell</a:t>
            </a:r>
            <a:r>
              <a:rPr lang="en-US" dirty="0"/>
              <a:t> algorithm)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Don’t use message chains – instead instrument the called-on classes to provide methods to do the work</a:t>
            </a:r>
          </a:p>
          <a:p>
            <a:pPr lvl="1"/>
            <a:r>
              <a:rPr lang="en-US" i="1" dirty="0"/>
              <a:t>Low</a:t>
            </a:r>
            <a:r>
              <a:rPr lang="en-US" dirty="0"/>
              <a:t> </a:t>
            </a:r>
            <a:r>
              <a:rPr lang="en-US" i="1" dirty="0"/>
              <a:t>coupling</a:t>
            </a:r>
            <a:r>
              <a:rPr lang="en-US" dirty="0"/>
              <a:t> means dependencies are minimized</a:t>
            </a:r>
          </a:p>
        </p:txBody>
      </p:sp>
    </p:spTree>
    <p:extLst>
      <p:ext uri="{BB962C8B-B14F-4D97-AF65-F5344CB8AC3E}">
        <p14:creationId xmlns:p14="http://schemas.microsoft.com/office/powerpoint/2010/main" val="3160988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High Cohesion Rule for Classes</a:t>
            </a:r>
          </a:p>
          <a:p>
            <a:r>
              <a:rPr lang="en-US" dirty="0"/>
              <a:t>Make each class do one thing well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Micro-Cohesion Rules for Class Implementations</a:t>
            </a:r>
          </a:p>
          <a:p>
            <a:r>
              <a:rPr lang="en-US" dirty="0"/>
              <a:t>Make each operation do one thing well</a:t>
            </a:r>
          </a:p>
          <a:p>
            <a:r>
              <a:rPr lang="en-US" dirty="0"/>
              <a:t>Make each loop do only one thing</a:t>
            </a:r>
          </a:p>
        </p:txBody>
      </p:sp>
    </p:spTree>
    <p:extLst>
      <p:ext uri="{BB962C8B-B14F-4D97-AF65-F5344CB8AC3E}">
        <p14:creationId xmlns:p14="http://schemas.microsoft.com/office/powerpoint/2010/main" val="517551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22498"/>
          </a:xfrm>
        </p:spPr>
        <p:txBody>
          <a:bodyPr>
            <a:normAutofit/>
          </a:bodyPr>
          <a:lstStyle/>
          <a:p>
            <a:r>
              <a:rPr lang="en-US" dirty="0"/>
              <a:t>Questions about DPs thus far?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901" y="1287625"/>
            <a:ext cx="8546841" cy="5570375"/>
          </a:xfrm>
        </p:spPr>
        <p:txBody>
          <a:bodyPr>
            <a:normAutofit fontScale="62500" lnSpcReduction="20000"/>
          </a:bodyPr>
          <a:lstStyle/>
          <a:p>
            <a:pPr marL="457200" indent="-457200" fontAlgn="base">
              <a:buFont typeface="+mj-lt"/>
              <a:buAutoNum type="arabicPeriod"/>
            </a:pPr>
            <a:r>
              <a:rPr lang="en-US" sz="2400" dirty="0">
                <a:highlight>
                  <a:srgbClr val="FFFF00"/>
                </a:highlight>
              </a:rPr>
              <a:t>Make sure your design </a:t>
            </a:r>
            <a:r>
              <a:rPr lang="en-US" sz="2400" b="1" dirty="0">
                <a:highlight>
                  <a:srgbClr val="FFFF00"/>
                </a:highlight>
              </a:rPr>
              <a:t>allows proper functionality</a:t>
            </a:r>
            <a:endParaRPr lang="en-US" sz="2400" dirty="0">
              <a:highlight>
                <a:srgbClr val="FFFF00"/>
              </a:highlight>
            </a:endParaRPr>
          </a:p>
          <a:p>
            <a:pPr marL="685800" lvl="1" indent="-342900" fontAlgn="base">
              <a:buFont typeface="+mj-lt"/>
              <a:buAutoNum type="alphaLcParenR"/>
            </a:pPr>
            <a:r>
              <a:rPr lang="en-US" dirty="0">
                <a:highlight>
                  <a:srgbClr val="FFFF00"/>
                </a:highlight>
              </a:rPr>
              <a:t>Must be able to </a:t>
            </a:r>
            <a:r>
              <a:rPr lang="en-US" b="1" dirty="0">
                <a:highlight>
                  <a:srgbClr val="FFFF00"/>
                </a:highlight>
              </a:rPr>
              <a:t>store required information</a:t>
            </a:r>
            <a:r>
              <a:rPr lang="en-US" dirty="0">
                <a:highlight>
                  <a:srgbClr val="FFFF00"/>
                </a:highlight>
              </a:rPr>
              <a:t> (one/many to one/many relationships)</a:t>
            </a:r>
          </a:p>
          <a:p>
            <a:pPr marL="685800" lvl="1" indent="-342900" fontAlgn="base">
              <a:buFont typeface="+mj-lt"/>
              <a:buAutoNum type="alphaLcParenR"/>
            </a:pPr>
            <a:r>
              <a:rPr lang="en-US" dirty="0">
                <a:highlight>
                  <a:srgbClr val="FFFF00"/>
                </a:highlight>
              </a:rPr>
              <a:t>Must be able to </a:t>
            </a:r>
            <a:r>
              <a:rPr lang="en-US" b="1" dirty="0">
                <a:highlight>
                  <a:srgbClr val="FFFF00"/>
                </a:highlight>
              </a:rPr>
              <a:t>access the required information</a:t>
            </a:r>
            <a:r>
              <a:rPr lang="en-US" dirty="0">
                <a:highlight>
                  <a:srgbClr val="FFFF00"/>
                </a:highlight>
              </a:rPr>
              <a:t> to accomplish tasks</a:t>
            </a:r>
          </a:p>
          <a:p>
            <a:pPr marL="685800" lvl="1" indent="-342900" fontAlgn="base">
              <a:buFont typeface="+mj-lt"/>
              <a:buAutoNum type="alphaLcParenR"/>
            </a:pPr>
            <a:r>
              <a:rPr lang="en-US" dirty="0">
                <a:highlight>
                  <a:srgbClr val="FFFF00"/>
                </a:highlight>
              </a:rPr>
              <a:t>Data should </a:t>
            </a:r>
            <a:r>
              <a:rPr lang="en-US" b="1" dirty="0">
                <a:highlight>
                  <a:srgbClr val="FFFF00"/>
                </a:highlight>
              </a:rPr>
              <a:t>not be duplicated</a:t>
            </a:r>
            <a:r>
              <a:rPr lang="en-US" dirty="0">
                <a:highlight>
                  <a:srgbClr val="FFFF00"/>
                </a:highlight>
              </a:rPr>
              <a:t> (id/identifiers are OK!)</a:t>
            </a:r>
            <a:endParaRPr lang="en-US" sz="2400" dirty="0">
              <a:highlight>
                <a:srgbClr val="FFFF00"/>
              </a:highlight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highlight>
                  <a:srgbClr val="FFFF00"/>
                </a:highlight>
              </a:rPr>
              <a:t>Structure design </a:t>
            </a:r>
            <a:r>
              <a:rPr lang="en-US" sz="2400" b="1" dirty="0">
                <a:highlight>
                  <a:srgbClr val="FFFF00"/>
                </a:highlight>
              </a:rPr>
              <a:t>around the data</a:t>
            </a:r>
            <a:r>
              <a:rPr lang="en-US" sz="2400" dirty="0">
                <a:highlight>
                  <a:srgbClr val="FFFF00"/>
                </a:highlight>
              </a:rPr>
              <a:t> to be stored</a:t>
            </a:r>
          </a:p>
          <a:p>
            <a:pPr marL="685800" lvl="1" indent="-342900" fontAlgn="base">
              <a:buFont typeface="+mj-lt"/>
              <a:buAutoNum type="alphaLcParenR"/>
            </a:pPr>
            <a:r>
              <a:rPr lang="en-US" b="1" dirty="0">
                <a:highlight>
                  <a:srgbClr val="FFFF00"/>
                </a:highlight>
              </a:rPr>
              <a:t>Nouns should become classes</a:t>
            </a:r>
            <a:endParaRPr lang="en-US" dirty="0">
              <a:highlight>
                <a:srgbClr val="FFFF00"/>
              </a:highlight>
            </a:endParaRPr>
          </a:p>
          <a:p>
            <a:pPr marL="685800" lvl="1" indent="-342900" fontAlgn="base">
              <a:buFont typeface="+mj-lt"/>
              <a:buAutoNum type="alphaLcParenR"/>
            </a:pPr>
            <a:r>
              <a:rPr lang="en-US" b="1" dirty="0">
                <a:highlight>
                  <a:srgbClr val="FFFF00"/>
                </a:highlight>
              </a:rPr>
              <a:t>Classes should have intelligent behaviors</a:t>
            </a:r>
            <a:r>
              <a:rPr lang="en-US" dirty="0">
                <a:highlight>
                  <a:srgbClr val="FFFF00"/>
                </a:highlight>
              </a:rPr>
              <a:t> (methods) </a:t>
            </a:r>
            <a:r>
              <a:rPr lang="en-US" b="1" dirty="0">
                <a:highlight>
                  <a:srgbClr val="FFFF00"/>
                </a:highlight>
              </a:rPr>
              <a:t>that may operate on their data</a:t>
            </a:r>
            <a:endParaRPr lang="en-US" dirty="0">
              <a:highlight>
                <a:srgbClr val="FFFF00"/>
              </a:highlight>
            </a:endParaRPr>
          </a:p>
          <a:p>
            <a:pPr marL="457200" indent="-457200" fontAlgn="base">
              <a:buFont typeface="+mj-lt"/>
              <a:buAutoNum type="arabicPeriod"/>
            </a:pPr>
            <a:r>
              <a:rPr lang="en-US" sz="2400" dirty="0">
                <a:highlight>
                  <a:srgbClr val="FFFF00"/>
                </a:highlight>
              </a:rPr>
              <a:t>Functionality should be </a:t>
            </a:r>
            <a:r>
              <a:rPr lang="en-US" sz="2400" b="1" dirty="0">
                <a:highlight>
                  <a:srgbClr val="FFFF00"/>
                </a:highlight>
              </a:rPr>
              <a:t>distributed efficiently</a:t>
            </a:r>
            <a:endParaRPr lang="en-US" sz="2400" dirty="0">
              <a:highlight>
                <a:srgbClr val="FFFF00"/>
              </a:highlight>
            </a:endParaRPr>
          </a:p>
          <a:p>
            <a:pPr marL="685800" lvl="1" indent="-342900" fontAlgn="base">
              <a:buFont typeface="+mj-lt"/>
              <a:buAutoNum type="alphaLcParenR"/>
            </a:pPr>
            <a:r>
              <a:rPr lang="en-US" b="1" dirty="0">
                <a:highlight>
                  <a:srgbClr val="FFFF00"/>
                </a:highlight>
              </a:rPr>
              <a:t>No class/part should get too large</a:t>
            </a:r>
          </a:p>
          <a:p>
            <a:pPr marL="685800" lvl="1" indent="-342900" fontAlgn="base">
              <a:buFont typeface="+mj-lt"/>
              <a:buAutoNum type="alphaLcParenR"/>
            </a:pPr>
            <a:r>
              <a:rPr lang="en-US" b="1" dirty="0">
                <a:highlight>
                  <a:srgbClr val="FFFF00"/>
                </a:highlight>
              </a:rPr>
              <a:t>Each class should have a single responsibility</a:t>
            </a:r>
            <a:r>
              <a:rPr lang="en-US" dirty="0">
                <a:highlight>
                  <a:srgbClr val="FFFF00"/>
                </a:highlight>
              </a:rPr>
              <a:t> it accomplishes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400" b="1" dirty="0">
                <a:highlight>
                  <a:srgbClr val="FFFF00"/>
                </a:highlight>
              </a:rPr>
              <a:t>Minimize dependencies</a:t>
            </a:r>
            <a:r>
              <a:rPr lang="en-US" sz="2400" dirty="0">
                <a:highlight>
                  <a:srgbClr val="FFFF00"/>
                </a:highlight>
              </a:rPr>
              <a:t> between objects when it does not disrupt usability or extendibility</a:t>
            </a:r>
          </a:p>
          <a:p>
            <a:pPr marL="685800" lvl="1" indent="-342900" fontAlgn="base">
              <a:buFont typeface="+mj-lt"/>
              <a:buAutoNum type="alphaLcParenR"/>
            </a:pPr>
            <a:r>
              <a:rPr lang="en-US" dirty="0">
                <a:highlight>
                  <a:srgbClr val="FFFF00"/>
                </a:highlight>
              </a:rPr>
              <a:t>Tell don't ask</a:t>
            </a:r>
          </a:p>
          <a:p>
            <a:pPr marL="685800" lvl="1" indent="-342900" fontAlgn="base">
              <a:buFont typeface="+mj-lt"/>
              <a:buAutoNum type="alphaLcParenR"/>
            </a:pPr>
            <a:r>
              <a:rPr lang="en-US" dirty="0">
                <a:highlight>
                  <a:srgbClr val="FFFF00"/>
                </a:highlight>
              </a:rPr>
              <a:t>Don't have message chains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400" b="1" dirty="0">
                <a:highlight>
                  <a:srgbClr val="FFFF00"/>
                </a:highlight>
              </a:rPr>
              <a:t>Don't duplicate</a:t>
            </a:r>
            <a:r>
              <a:rPr lang="en-US" sz="2400" dirty="0">
                <a:highlight>
                  <a:srgbClr val="FFFF00"/>
                </a:highlight>
              </a:rPr>
              <a:t> code</a:t>
            </a:r>
          </a:p>
          <a:p>
            <a:pPr marL="685800" lvl="1" indent="-342900" fontAlgn="base">
              <a:buFont typeface="+mj-lt"/>
              <a:buAutoNum type="alphaLcParenR"/>
            </a:pPr>
            <a:r>
              <a:rPr lang="en-US" dirty="0">
                <a:highlight>
                  <a:srgbClr val="FFFF00"/>
                </a:highlight>
              </a:rPr>
              <a:t>Similar "chunks" of code should be </a:t>
            </a:r>
            <a:r>
              <a:rPr lang="en-US" b="1" dirty="0">
                <a:highlight>
                  <a:srgbClr val="FFFF00"/>
                </a:highlight>
              </a:rPr>
              <a:t>unified into functions</a:t>
            </a:r>
            <a:endParaRPr lang="en-US" dirty="0">
              <a:highlight>
                <a:srgbClr val="FFFF00"/>
              </a:highlight>
            </a:endParaRPr>
          </a:p>
          <a:p>
            <a:pPr marL="685800" lvl="1" indent="-342900" fontAlgn="base">
              <a:buFont typeface="+mj-lt"/>
              <a:buAutoNum type="alphaLcParenR"/>
            </a:pPr>
            <a:r>
              <a:rPr lang="en-US" dirty="0"/>
              <a:t>Classes with similar features should be given </a:t>
            </a:r>
            <a:r>
              <a:rPr lang="en-US" b="1" dirty="0"/>
              <a:t>common interfaces</a:t>
            </a:r>
            <a:endParaRPr lang="en-US" dirty="0"/>
          </a:p>
          <a:p>
            <a:pPr marL="685800" lvl="1" indent="-342900">
              <a:buFont typeface="+mj-lt"/>
              <a:buAutoNum type="alphaLcParenR"/>
            </a:pPr>
            <a:r>
              <a:rPr lang="en-US" dirty="0"/>
              <a:t>Classes with similar internals should be simplified using </a:t>
            </a:r>
            <a:r>
              <a:rPr lang="en-US" b="1" dirty="0"/>
              <a:t>inheritance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012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90ECD-8183-55EE-2AE4-41CF636EF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DPs for Practice!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3406D-B5E3-38EB-E7A1-3B34C0570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219" y="1600200"/>
            <a:ext cx="5114925" cy="23923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https://github.com/RHIT-CSSE/csse220/tree/master/Docs/ExampleDesignProblems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13484C-A117-05BB-2909-5FBE42364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264" y="3505200"/>
            <a:ext cx="5387770" cy="22680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3416B3-746A-CEDF-0C4E-E93A7CBC68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6437" y="1524000"/>
            <a:ext cx="2593175" cy="5127912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5D47A91-31E5-85CC-5987-139CB7F41541}"/>
                  </a:ext>
                </a:extLst>
              </p14:cNvPr>
              <p14:cNvContentPartPr/>
              <p14:nvPr/>
            </p14:nvContentPartPr>
            <p14:xfrm>
              <a:off x="6495145" y="5443796"/>
              <a:ext cx="577440" cy="118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5D47A91-31E5-85CC-5987-139CB7F4154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86505" y="5434796"/>
                <a:ext cx="59508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64EAF92-0FEB-149E-7A90-CC17D2302C26}"/>
                  </a:ext>
                </a:extLst>
              </p14:cNvPr>
              <p14:cNvContentPartPr/>
              <p14:nvPr/>
            </p14:nvContentPartPr>
            <p14:xfrm>
              <a:off x="6085105" y="6044996"/>
              <a:ext cx="514440" cy="1717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64EAF92-0FEB-149E-7A90-CC17D2302C2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76465" y="6036356"/>
                <a:ext cx="53208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BE0050B-81D4-1CE5-762D-9ACFFAE5265C}"/>
                  </a:ext>
                </a:extLst>
              </p14:cNvPr>
              <p14:cNvContentPartPr/>
              <p14:nvPr/>
            </p14:nvContentPartPr>
            <p14:xfrm>
              <a:off x="6643465" y="6106196"/>
              <a:ext cx="1060920" cy="536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BE0050B-81D4-1CE5-762D-9ACFFAE5265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589465" y="5998196"/>
                <a:ext cx="1168560" cy="26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7567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15538</TotalTime>
  <Words>364</Words>
  <Application>Microsoft Office PowerPoint</Application>
  <PresentationFormat>On-screen Show (4:3)</PresentationFormat>
  <Paragraphs>55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Courier New</vt:lpstr>
      <vt:lpstr>Office Theme</vt:lpstr>
      <vt:lpstr>CSSE 220</vt:lpstr>
      <vt:lpstr>Outline</vt:lpstr>
      <vt:lpstr>Review</vt:lpstr>
      <vt:lpstr>Review</vt:lpstr>
      <vt:lpstr>Review</vt:lpstr>
      <vt:lpstr>Questions about DPs thus far?</vt:lpstr>
      <vt:lpstr>Example DPs for Practice!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Curtis Clifton</dc:creator>
  <cp:lastModifiedBy>Yoder, Jason</cp:lastModifiedBy>
  <cp:revision>273</cp:revision>
  <cp:lastPrinted>2015-09-17T13:25:27Z</cp:lastPrinted>
  <dcterms:created xsi:type="dcterms:W3CDTF">2007-11-19T15:20:41Z</dcterms:created>
  <dcterms:modified xsi:type="dcterms:W3CDTF">2023-11-21T17:16:23Z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</Properties>
</file>