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2"/>
  </p:notesMasterIdLst>
  <p:sldIdLst>
    <p:sldId id="256" r:id="rId6"/>
    <p:sldId id="279" r:id="rId7"/>
    <p:sldId id="280" r:id="rId8"/>
    <p:sldId id="259" r:id="rId9"/>
    <p:sldId id="278" r:id="rId10"/>
    <p:sldId id="260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4" autoAdjust="0"/>
    <p:restoredTop sz="94694"/>
  </p:normalViewPr>
  <p:slideViewPr>
    <p:cSldViewPr snapToGrid="0">
      <p:cViewPr varScale="1">
        <p:scale>
          <a:sx n="63" d="100"/>
          <a:sy n="63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85A5279C-5872-4ABE-BADC-65534625BCA5}"/>
    <pc:docChg chg="modSld">
      <pc:chgData name="Yoder, Jason" userId="28f4d4d8-da04-4f86-b14d-a21675737bc5" providerId="ADAL" clId="{85A5279C-5872-4ABE-BADC-65534625BCA5}" dt="2023-11-21T17:27:47.443" v="45" actId="1076"/>
      <pc:docMkLst>
        <pc:docMk/>
      </pc:docMkLst>
      <pc:sldChg chg="modSp mod">
        <pc:chgData name="Yoder, Jason" userId="28f4d4d8-da04-4f86-b14d-a21675737bc5" providerId="ADAL" clId="{85A5279C-5872-4ABE-BADC-65534625BCA5}" dt="2023-11-21T17:27:47.443" v="45" actId="1076"/>
        <pc:sldMkLst>
          <pc:docMk/>
          <pc:sldMk cId="0" sldId="256"/>
        </pc:sldMkLst>
        <pc:spChg chg="mod">
          <ac:chgData name="Yoder, Jason" userId="28f4d4d8-da04-4f86-b14d-a21675737bc5" providerId="ADAL" clId="{85A5279C-5872-4ABE-BADC-65534625BCA5}" dt="2023-11-21T17:27:47.443" v="45" actId="1076"/>
          <ac:spMkLst>
            <pc:docMk/>
            <pc:sldMk cId="0" sldId="256"/>
            <ac:spMk id="6" creationId="{A91D2F55-F765-C74E-8E61-F43E815804EE}"/>
          </ac:spMkLst>
        </pc:spChg>
      </pc:sldChg>
    </pc:docChg>
  </pc:docChgLst>
  <pc:docChgLst>
    <pc:chgData name="Dorsey, Cameron" userId="S::dorseycs@rose-hulman.edu::e3fdc538-7733-41a8-91e6-3ff377dfa323" providerId="AD" clId="Web-{82397B87-1CCA-4427-B128-DA215A00F860}"/>
    <pc:docChg chg="modSld">
      <pc:chgData name="Dorsey, Cameron" userId="S::dorseycs@rose-hulman.edu::e3fdc538-7733-41a8-91e6-3ff377dfa323" providerId="AD" clId="Web-{82397B87-1CCA-4427-B128-DA215A00F860}" dt="2021-10-26T12:21:53.591" v="1" actId="1076"/>
      <pc:docMkLst>
        <pc:docMk/>
      </pc:docMkLst>
      <pc:sldChg chg="modSp">
        <pc:chgData name="Dorsey, Cameron" userId="S::dorseycs@rose-hulman.edu::e3fdc538-7733-41a8-91e6-3ff377dfa323" providerId="AD" clId="Web-{82397B87-1CCA-4427-B128-DA215A00F860}" dt="2021-10-26T12:21:53.591" v="1" actId="1076"/>
        <pc:sldMkLst>
          <pc:docMk/>
          <pc:sldMk cId="2497465916" sldId="280"/>
        </pc:sldMkLst>
        <pc:spChg chg="mod">
          <ac:chgData name="Dorsey, Cameron" userId="S::dorseycs@rose-hulman.edu::e3fdc538-7733-41a8-91e6-3ff377dfa323" providerId="AD" clId="Web-{82397B87-1CCA-4427-B128-DA215A00F860}" dt="2021-10-26T12:21:53.591" v="1" actId="1076"/>
          <ac:spMkLst>
            <pc:docMk/>
            <pc:sldMk cId="2497465916" sldId="280"/>
            <ac:spMk id="12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uml/SoWkIImgAStDuKhEIImkLd0jIyqh2KWiAaujgkRYvAhbGXOFgIn8hUPIK518HQW2SGloYuipat9ImOhGz01DIONfDUHIW0Aua158EHVST0KbBINTqW9TEsI784iRATdefkINv-dQAHdewHagGTHnEQJcfG0z0G0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http://www.plantuml.com/plantuml/uml/SoWkIImgAStDuKhEIImkLd0jIyqh2KWiAaujgkRYvAhbGXOFgIn8hUPIK518HQW2SGloYuipat9ImOhGz01DIONfDUHIW0Aua158EHVST0KbBINTqW9TEsI784iRATdefkINv-dQAHdewHagGTHnEQJcfG0z0G00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584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 2 will be done before question 1.</a:t>
            </a:r>
          </a:p>
        </p:txBody>
      </p:sp>
      <p:sp>
        <p:nvSpPr>
          <p:cNvPr id="205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D58711D4-FEE8-41EB-BD37-15A54B8DF93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&amp; Exceptions Day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1D2F55-F765-C74E-8E61-F43E815804EE}"/>
              </a:ext>
            </a:extLst>
          </p:cNvPr>
          <p:cNvSpPr/>
          <p:nvPr/>
        </p:nvSpPr>
        <p:spPr>
          <a:xfrm>
            <a:off x="304800" y="4411233"/>
            <a:ext cx="8534400" cy="227837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PracticeFilesAndExceptionsTooManyScoresSolution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OOAndExceptionsQuiz</a:t>
            </a:r>
            <a:endParaRPr lang="en-US" sz="2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695EC-421F-32CE-A5DD-39A0356C8DD8}"/>
              </a:ext>
            </a:extLst>
          </p:cNvPr>
          <p:cNvSpPr txBox="1"/>
          <p:nvPr/>
        </p:nvSpPr>
        <p:spPr>
          <a:xfrm>
            <a:off x="3971366" y="2205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A9B3DA-81E4-BD62-DD1E-B7053789A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65" y="1078490"/>
            <a:ext cx="2429435" cy="2103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 and Expand UML Notation: 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2794715" y="4062331"/>
            <a:ext cx="5499279" cy="934672"/>
          </a:xfrm>
          <a:prstGeom prst="wedgeRectCallout">
            <a:avLst>
              <a:gd name="adj1" fmla="val -8135"/>
              <a:gd name="adj2" fmla="val -13324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manager has between 1 and 10 employees.  Maybe stored in an </a:t>
            </a:r>
            <a:r>
              <a:rPr lang="en-US" sz="2400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lang="en-US" sz="24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rrayList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1865170" y="1828800"/>
            <a:ext cx="4548509" cy="532440"/>
          </a:xfrm>
          <a:prstGeom prst="wedgeRectCallout">
            <a:avLst>
              <a:gd name="adj1" fmla="val -14508"/>
              <a:gd name="adj2" fmla="val 194869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no number appears, then implicitly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D2C6159-3B9E-3C47-967E-4B74FA506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6118" y="2691684"/>
            <a:ext cx="6339836" cy="11137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F1FB82-1BA5-E44D-AB31-9FA4304DD234}"/>
              </a:ext>
            </a:extLst>
          </p:cNvPr>
          <p:cNvSpPr txBox="1"/>
          <p:nvPr/>
        </p:nvSpPr>
        <p:spPr>
          <a:xfrm>
            <a:off x="991674" y="5640946"/>
            <a:ext cx="497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Plant UML Code to generate this diagram: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Manager -&gt;"1..10" Employee</a:t>
            </a:r>
          </a:p>
        </p:txBody>
      </p:sp>
    </p:spTree>
    <p:extLst>
      <p:ext uri="{BB962C8B-B14F-4D97-AF65-F5344CB8AC3E}">
        <p14:creationId xmlns:p14="http://schemas.microsoft.com/office/powerpoint/2010/main" val="7556538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489397" y="3580326"/>
            <a:ext cx="3484562" cy="1751400"/>
          </a:xfrm>
          <a:prstGeom prst="wedgeRectCallout">
            <a:avLst>
              <a:gd name="adj1" fmla="val 29805"/>
              <a:gd name="adj2" fmla="val -131302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 employee has exactly 2 managers. Note that this can be used even if there is no reference from Employee to 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4417454" y="3348506"/>
            <a:ext cx="4530376" cy="2009105"/>
          </a:xfrm>
          <a:prstGeom prst="wedgeRectCallout">
            <a:avLst>
              <a:gd name="adj1" fmla="val -30385"/>
              <a:gd name="adj2" fmla="val -1118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Managers have any number of employees.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'*' means “zero to infinity” – any arbitrary number.  You can also occasionally see  something like 4..* to mean 4 or more.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FF574B0-9AE5-5243-827F-C0E5330C8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888" y="1416943"/>
            <a:ext cx="7989319" cy="14035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12145C-D197-A64F-B468-0F2DFECCB8FE}"/>
              </a:ext>
            </a:extLst>
          </p:cNvPr>
          <p:cNvSpPr txBox="1"/>
          <p:nvPr/>
        </p:nvSpPr>
        <p:spPr>
          <a:xfrm>
            <a:off x="991674" y="5640946"/>
            <a:ext cx="497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Plant UML Code to generate this diagram: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Manager "2"-&gt;"*" Employee</a:t>
            </a:r>
          </a:p>
        </p:txBody>
      </p:sp>
    </p:spTree>
    <p:extLst>
      <p:ext uri="{BB962C8B-B14F-4D97-AF65-F5344CB8AC3E}">
        <p14:creationId xmlns:p14="http://schemas.microsoft.com/office/powerpoint/2010/main" val="24974659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does this diagram mean?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057568" y="335594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066208" y="489710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046408" y="205526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916528" y="3889460"/>
            <a:ext cx="7560" cy="10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6" name="CustomShape 6"/>
          <p:cNvSpPr/>
          <p:nvPr/>
        </p:nvSpPr>
        <p:spPr>
          <a:xfrm flipH="1" flipV="1">
            <a:off x="1904648" y="2588060"/>
            <a:ext cx="10080" cy="76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7" name="CustomShape 7"/>
          <p:cNvSpPr/>
          <p:nvPr/>
        </p:nvSpPr>
        <p:spPr>
          <a:xfrm>
            <a:off x="1898168" y="2995220"/>
            <a:ext cx="338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989248" y="3871100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968008" y="4564100"/>
            <a:ext cx="5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460C1-D1EC-D949-9B0B-19742F15A219}"/>
              </a:ext>
            </a:extLst>
          </p:cNvPr>
          <p:cNvSpPr txBox="1"/>
          <p:nvPr/>
        </p:nvSpPr>
        <p:spPr>
          <a:xfrm>
            <a:off x="3683358" y="2021983"/>
            <a:ext cx="50485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 err="1"/>
              <a:t>EventParser</a:t>
            </a:r>
            <a:r>
              <a:rPr lang="en-US" sz="2400"/>
              <a:t> objects?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 err="1"/>
              <a:t>EventType</a:t>
            </a:r>
            <a:r>
              <a:rPr lang="en-US" sz="2400"/>
              <a:t> objects?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/>
              <a:t>Event</a:t>
            </a:r>
            <a:r>
              <a:rPr lang="en-US" sz="2400"/>
              <a:t> objects?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48917-A6F3-7A47-B6DE-65F3584648E5}"/>
              </a:ext>
            </a:extLst>
          </p:cNvPr>
          <p:cNvSpPr txBox="1"/>
          <p:nvPr/>
        </p:nvSpPr>
        <p:spPr>
          <a:xfrm>
            <a:off x="3966694" y="4456090"/>
            <a:ext cx="423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Where are the references to these objects stored?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8868" y="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does this diagram mean?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32861" y="330603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541501" y="484719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521701" y="200535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391821" y="3839555"/>
            <a:ext cx="7560" cy="10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6" name="CustomShape 6"/>
          <p:cNvSpPr/>
          <p:nvPr/>
        </p:nvSpPr>
        <p:spPr>
          <a:xfrm flipH="1" flipV="1">
            <a:off x="1379941" y="2538155"/>
            <a:ext cx="10080" cy="76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7" name="CustomShape 7"/>
          <p:cNvSpPr/>
          <p:nvPr/>
        </p:nvSpPr>
        <p:spPr>
          <a:xfrm>
            <a:off x="1373461" y="2945315"/>
            <a:ext cx="338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464541" y="3821195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443301" y="4514195"/>
            <a:ext cx="5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7077959" y="148020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7112392" y="2658248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7146825" y="414918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771" y="1442358"/>
            <a:ext cx="1595100" cy="446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37150" y="2047741"/>
            <a:ext cx="459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Only a single parser object is used by the entire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4198513" y="3232596"/>
            <a:ext cx="4662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All </a:t>
            </a:r>
            <a:r>
              <a:rPr lang="en-US" sz="1400" i="1" err="1"/>
              <a:t>EventType</a:t>
            </a:r>
            <a:r>
              <a:rPr lang="en-US" sz="1400"/>
              <a:t> instances use the same </a:t>
            </a:r>
            <a:r>
              <a:rPr lang="en-US" sz="1400" i="1" err="1"/>
              <a:t>EventParser</a:t>
            </a:r>
            <a:r>
              <a:rPr lang="en-US" sz="1400"/>
              <a:t>. Each </a:t>
            </a:r>
            <a:r>
              <a:rPr lang="en-US" sz="1400" i="1" err="1"/>
              <a:t>EventType</a:t>
            </a:r>
            <a:r>
              <a:rPr lang="en-US" sz="1400"/>
              <a:t> can have AT MOST 1 Event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24271" y="4722388"/>
            <a:ext cx="4774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An </a:t>
            </a:r>
            <a:r>
              <a:rPr lang="en-US" sz="1400" i="1"/>
              <a:t>Event</a:t>
            </a:r>
            <a:r>
              <a:rPr lang="en-US" sz="1400"/>
              <a:t> always has two </a:t>
            </a:r>
            <a:r>
              <a:rPr lang="en-US" sz="1400" i="1" err="1"/>
              <a:t>EventTypes</a:t>
            </a:r>
            <a:endParaRPr lang="en-US" sz="1400" i="1"/>
          </a:p>
          <a:p>
            <a:r>
              <a:rPr lang="en-US" sz="1400"/>
              <a:t>E.g., maybe there is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National level </a:t>
            </a:r>
            <a:r>
              <a:rPr lang="en-US" sz="1400" i="1" err="1"/>
              <a:t>EventType</a:t>
            </a:r>
            <a:r>
              <a:rPr lang="en-US" sz="1400"/>
              <a:t> (large categories like entertainment/conference/etc.)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Regional level </a:t>
            </a:r>
            <a:r>
              <a:rPr lang="en-US" sz="1400" i="1" err="1"/>
              <a:t>EventType</a:t>
            </a:r>
            <a:r>
              <a:rPr lang="en-US" sz="1400"/>
              <a:t> (more specific to local area: parade, county fair, etc.)</a:t>
            </a:r>
          </a:p>
        </p:txBody>
      </p:sp>
    </p:spTree>
    <p:extLst>
      <p:ext uri="{BB962C8B-B14F-4D97-AF65-F5344CB8AC3E}">
        <p14:creationId xmlns:p14="http://schemas.microsoft.com/office/powerpoint/2010/main" val="759664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Summary of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UML Class Diagram Arrows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6"/>
          <p:cNvPicPr/>
          <p:nvPr/>
        </p:nvPicPr>
        <p:blipFill>
          <a:blip r:embed="rId3"/>
          <a:srcRect l="9001" t="7489" r="9001" b="9001"/>
          <a:stretch/>
        </p:blipFill>
        <p:spPr>
          <a:xfrm>
            <a:off x="714600" y="2263680"/>
            <a:ext cx="1740600" cy="179676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930600" y="1651680"/>
            <a:ext cx="13082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Inheritance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(is-a)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004560" y="1513440"/>
            <a:ext cx="17395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(is-a)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12"/>
          <p:cNvPicPr/>
          <p:nvPr/>
        </p:nvPicPr>
        <p:blipFill>
          <a:blip r:embed="rId4"/>
          <a:srcRect l="8150" t="9780" r="8694" b="8694"/>
          <a:stretch/>
        </p:blipFill>
        <p:spPr>
          <a:xfrm>
            <a:off x="3147840" y="2397960"/>
            <a:ext cx="1452960" cy="152820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5448600" y="1648080"/>
            <a:ext cx="13964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Association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(has-a-field)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14"/>
          <p:cNvPicPr/>
          <p:nvPr/>
        </p:nvPicPr>
        <p:blipFill>
          <a:blip r:embed="rId5"/>
          <a:srcRect l="9001" t="10489" r="9001" b="8009"/>
          <a:stretch/>
        </p:blipFill>
        <p:spPr>
          <a:xfrm>
            <a:off x="5412240" y="2417400"/>
            <a:ext cx="1469160" cy="1489680"/>
          </a:xfrm>
          <a:prstGeom prst="rect">
            <a:avLst/>
          </a:prstGeom>
          <a:ln>
            <a:noFill/>
          </a:ln>
        </p:spPr>
      </p:pic>
      <p:pic>
        <p:nvPicPr>
          <p:cNvPr id="147" name="Picture 15"/>
          <p:cNvPicPr/>
          <p:nvPr/>
        </p:nvPicPr>
        <p:blipFill>
          <a:blip r:embed="rId6"/>
          <a:srcRect l="9993" t="7458" r="8505" b="9322"/>
          <a:stretch/>
        </p:blipFill>
        <p:spPr>
          <a:xfrm>
            <a:off x="7447320" y="2298240"/>
            <a:ext cx="1408680" cy="1628280"/>
          </a:xfrm>
          <a:prstGeom prst="rect">
            <a:avLst/>
          </a:prstGeom>
          <a:ln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7383960" y="1655280"/>
            <a:ext cx="15350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(depends-on)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17"/>
          <p:cNvPicPr/>
          <p:nvPr/>
        </p:nvPicPr>
        <p:blipFill>
          <a:blip r:embed="rId7"/>
          <a:srcRect l="4800" t="26972" r="4800" b="16013"/>
          <a:stretch/>
        </p:blipFill>
        <p:spPr>
          <a:xfrm>
            <a:off x="870120" y="4400280"/>
            <a:ext cx="3232800" cy="628200"/>
          </a:xfrm>
          <a:prstGeom prst="rect">
            <a:avLst/>
          </a:prstGeom>
          <a:ln>
            <a:noFill/>
          </a:ln>
        </p:spPr>
      </p:pic>
      <p:pic>
        <p:nvPicPr>
          <p:cNvPr id="150" name="Picture 18"/>
          <p:cNvPicPr/>
          <p:nvPr/>
        </p:nvPicPr>
        <p:blipFill>
          <a:blip r:embed="rId8"/>
          <a:srcRect l="4535" t="30987" r="4271" b="18989"/>
          <a:stretch/>
        </p:blipFill>
        <p:spPr>
          <a:xfrm>
            <a:off x="870120" y="5188680"/>
            <a:ext cx="3232800" cy="488160"/>
          </a:xfrm>
          <a:prstGeom prst="rect">
            <a:avLst/>
          </a:prstGeom>
          <a:ln>
            <a:noFill/>
          </a:ln>
        </p:spPr>
      </p:pic>
      <p:pic>
        <p:nvPicPr>
          <p:cNvPr id="151" name="Picture 19"/>
          <p:cNvPicPr/>
          <p:nvPr/>
        </p:nvPicPr>
        <p:blipFill>
          <a:blip r:embed="rId9"/>
          <a:srcRect l="4394" t="27917" r="4134" b="18328"/>
          <a:stretch/>
        </p:blipFill>
        <p:spPr>
          <a:xfrm>
            <a:off x="893520" y="5837400"/>
            <a:ext cx="3209400" cy="605160"/>
          </a:xfrm>
          <a:prstGeom prst="rect">
            <a:avLst/>
          </a:prstGeom>
          <a:ln>
            <a:noFill/>
          </a:ln>
        </p:spPr>
      </p:pic>
      <p:sp>
        <p:nvSpPr>
          <p:cNvPr id="152" name="CustomShape 6"/>
          <p:cNvSpPr/>
          <p:nvPr/>
        </p:nvSpPr>
        <p:spPr>
          <a:xfrm>
            <a:off x="5435640" y="4400280"/>
            <a:ext cx="2295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Two-way Association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5356080" y="5110200"/>
            <a:ext cx="2464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Two-Way 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5008680" y="5837400"/>
            <a:ext cx="31492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(one-to-one, one-to-many)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One-to-many is shown on left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34EF7E-5EA3-49C2-BE7A-FEA82609F7D8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2.xml><?xml version="1.0" encoding="utf-8"?>
<ds:datastoreItem xmlns:ds="http://schemas.openxmlformats.org/officeDocument/2006/customXml" ds:itemID="{749915E0-C9C6-4DE7-A4C1-4F6BBE6566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E5BB5-16D8-4951-9C8D-E0DF199895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335</Words>
  <Application>Microsoft Office PowerPoint</Application>
  <PresentationFormat>On-screen Show (4:3)</PresentationFormat>
  <Paragraphs>73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7</cp:revision>
  <cp:lastPrinted>2012-01-26T10:38:16Z</cp:lastPrinted>
  <dcterms:created xsi:type="dcterms:W3CDTF">2011-04-27T01:38:22Z</dcterms:created>
  <dcterms:modified xsi:type="dcterms:W3CDTF">2023-11-21T17:27:48Z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