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1" r:id="rId6"/>
    <p:sldId id="412" r:id="rId7"/>
    <p:sldId id="414" r:id="rId8"/>
    <p:sldId id="413" r:id="rId9"/>
    <p:sldId id="404" r:id="rId10"/>
    <p:sldId id="401" r:id="rId11"/>
    <p:sldId id="403" r:id="rId12"/>
    <p:sldId id="40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DBCC5-97E5-4BED-A47D-DD0F247841DC}" v="1" dt="2023-11-20T22:01:1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60474" autoAdjust="0"/>
  </p:normalViewPr>
  <p:slideViewPr>
    <p:cSldViewPr snapToObjects="1">
      <p:cViewPr varScale="1">
        <p:scale>
          <a:sx n="40" d="100"/>
          <a:sy n="40" d="100"/>
        </p:scale>
        <p:origin x="12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67DBCC5-97E5-4BED-A47D-DD0F247841DC}"/>
    <pc:docChg chg="modSld">
      <pc:chgData name="Yoder, Jason" userId="28f4d4d8-da04-4f86-b14d-a21675737bc5" providerId="ADAL" clId="{B67DBCC5-97E5-4BED-A47D-DD0F247841DC}" dt="2023-11-21T17:25:53.094" v="67" actId="14100"/>
      <pc:docMkLst>
        <pc:docMk/>
      </pc:docMkLst>
      <pc:sldChg chg="modSp mod modNotesTx">
        <pc:chgData name="Yoder, Jason" userId="28f4d4d8-da04-4f86-b14d-a21675737bc5" providerId="ADAL" clId="{B67DBCC5-97E5-4BED-A47D-DD0F247841DC}" dt="2023-11-21T17:25:53.094" v="67" actId="14100"/>
        <pc:sldMkLst>
          <pc:docMk/>
          <pc:sldMk cId="0" sldId="256"/>
        </pc:sldMkLst>
        <pc:spChg chg="mod">
          <ac:chgData name="Yoder, Jason" userId="28f4d4d8-da04-4f86-b14d-a21675737bc5" providerId="ADAL" clId="{B67DBCC5-97E5-4BED-A47D-DD0F247841DC}" dt="2023-11-21T17:25:53.094" v="67" actId="14100"/>
          <ac:spMkLst>
            <pc:docMk/>
            <pc:sldMk cId="0" sldId="256"/>
            <ac:spMk id="3" creationId="{DCADCFF2-6A28-6705-83AE-520F2DC40839}"/>
          </ac:spMkLst>
        </pc:spChg>
        <pc:spChg chg="mod">
          <ac:chgData name="Yoder, Jason" userId="28f4d4d8-da04-4f86-b14d-a21675737bc5" providerId="ADAL" clId="{B67DBCC5-97E5-4BED-A47D-DD0F247841DC}" dt="2023-11-20T21:59:52.885" v="9" actId="20577"/>
          <ac:spMkLst>
            <pc:docMk/>
            <pc:sldMk cId="0" sldId="256"/>
            <ac:spMk id="4" creationId="{4B793868-49AF-8D0C-1B29-0F7552B74EBF}"/>
          </ac:spMkLst>
        </pc:spChg>
      </pc:sldChg>
    </pc:docChg>
  </pc:docChgLst>
  <pc:docChgLst>
    <pc:chgData name="Yoder, Jason" userId="28f4d4d8-da04-4f86-b14d-a21675737bc5" providerId="ADAL" clId="{3C7B983A-4E7A-4C8A-B4A3-6ED9BF246CDD}"/>
    <pc:docChg chg="modSld">
      <pc:chgData name="Yoder, Jason" userId="28f4d4d8-da04-4f86-b14d-a21675737bc5" providerId="ADAL" clId="{3C7B983A-4E7A-4C8A-B4A3-6ED9BF246CDD}" dt="2023-10-12T11:55:07.238" v="1" actId="6549"/>
      <pc:docMkLst>
        <pc:docMk/>
      </pc:docMkLst>
      <pc:sldChg chg="modSp mod">
        <pc:chgData name="Yoder, Jason" userId="28f4d4d8-da04-4f86-b14d-a21675737bc5" providerId="ADAL" clId="{3C7B983A-4E7A-4C8A-B4A3-6ED9BF246CDD}" dt="2023-10-12T11:55:07.238" v="1" actId="6549"/>
        <pc:sldMkLst>
          <pc:docMk/>
          <pc:sldMk cId="0" sldId="256"/>
        </pc:sldMkLst>
        <pc:spChg chg="mod">
          <ac:chgData name="Yoder, Jason" userId="28f4d4d8-da04-4f86-b14d-a21675737bc5" providerId="ADAL" clId="{3C7B983A-4E7A-4C8A-B4A3-6ED9BF246CDD}" dt="2023-10-12T11:55:07.238" v="1" actId="6549"/>
          <ac:spMkLst>
            <pc:docMk/>
            <pc:sldMk cId="0" sldId="256"/>
            <ac:spMk id="3" creationId="{DCADCFF2-6A28-6705-83AE-520F2DC408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code for all the classes in </a:t>
            </a:r>
            <a:r>
              <a:rPr lang="en-US" dirty="0" err="1"/>
              <a:t>PracticeSolutionPolymorphism</a:t>
            </a:r>
            <a:r>
              <a:rPr lang="en-US" dirty="0"/>
              <a:t> that have TODO items. 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Highlight </a:t>
            </a:r>
            <a:r>
              <a:rPr lang="en-US" dirty="0"/>
              <a:t>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Showing Sale &amp; Store attributes as associations visually emphasizes relationships important in object collaboration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[How many attributes does Register have?  3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What are their names?  Id, </a:t>
            </a:r>
            <a:r>
              <a:rPr lang="en-US" dirty="0" err="1">
                <a:ea typeface="Lucida Grande" charset="0"/>
                <a:cs typeface="Lucida Grande" charset="0"/>
                <a:sym typeface="Lucida Grande" charset="0"/>
              </a:rPr>
              <a:t>currentSale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, and location]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A dependency is a “using relationship” that states a change in specification of one thing may affect another thing that uses it</a:t>
            </a:r>
          </a:p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&gt;&gt;&gt;On board (and quiz)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: global variable, parameter, local variable, static method call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[Which of these are we showing here?  Parameter]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• labels</a:t>
            </a:r>
          </a:p>
        </p:txBody>
      </p:sp>
    </p:spTree>
    <p:extLst>
      <p:ext uri="{BB962C8B-B14F-4D97-AF65-F5344CB8AC3E}">
        <p14:creationId xmlns:p14="http://schemas.microsoft.com/office/powerpoint/2010/main" val="33110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38862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Part 1 Review: 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Access Levels, UML Diagramming Details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CFF2-6A28-6705-83AE-520F2DC40839}"/>
              </a:ext>
            </a:extLst>
          </p:cNvPr>
          <p:cNvSpPr/>
          <p:nvPr/>
        </p:nvSpPr>
        <p:spPr>
          <a:xfrm>
            <a:off x="304800" y="4495801"/>
            <a:ext cx="8534400" cy="2057400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PracticePolymorphismSolution</a:t>
            </a:r>
            <a:endParaRPr lang="en-US" sz="2400" i="1" dirty="0"/>
          </a:p>
          <a:p>
            <a:r>
              <a:rPr lang="en-US" sz="2400" dirty="0"/>
              <a:t>The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PolymorphismQuiz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3868-49AF-8D0C-1B29-0F7552B74EBF}"/>
              </a:ext>
            </a:extLst>
          </p:cNvPr>
          <p:cNvSpPr txBox="1"/>
          <p:nvPr/>
        </p:nvSpPr>
        <p:spPr>
          <a:xfrm>
            <a:off x="4572000" y="-40807"/>
            <a:ext cx="43434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B9F07-F32B-98D5-2121-F083C24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44331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3019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Alphasub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B7000-959C-534C-B8AB-3F2EBEAD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838200"/>
            <a:ext cx="51816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UML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4B1FC2-9739-D345-A8FD-F1F5CBC84058}"/>
              </a:ext>
            </a:extLst>
          </p:cNvPr>
          <p:cNvSpPr/>
          <p:nvPr/>
        </p:nvSpPr>
        <p:spPr>
          <a:xfrm>
            <a:off x="457200" y="2133600"/>
            <a:ext cx="1295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0344-6D58-A14A-9A46-F42F8A74D119}"/>
              </a:ext>
            </a:extLst>
          </p:cNvPr>
          <p:cNvGrpSpPr/>
          <p:nvPr/>
        </p:nvGrpSpPr>
        <p:grpSpPr>
          <a:xfrm>
            <a:off x="533400" y="3581400"/>
            <a:ext cx="7296446" cy="2554545"/>
            <a:chOff x="533400" y="3581400"/>
            <a:chExt cx="7296446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B250C-7EAB-AE4F-A219-7429F4D78BA7}"/>
                </a:ext>
              </a:extLst>
            </p:cNvPr>
            <p:cNvSpPr txBox="1"/>
            <p:nvPr/>
          </p:nvSpPr>
          <p:spPr>
            <a:xfrm>
              <a:off x="609600" y="3581400"/>
              <a:ext cx="72202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abstract class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-balance: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+deposit(amount: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{abstract}+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deductFees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+transfer(amount: double,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toOtherAccount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+withdraw(amount: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05D828-1621-B14E-8120-4D1EEE3CF34E}"/>
                </a:ext>
              </a:extLst>
            </p:cNvPr>
            <p:cNvSpPr/>
            <p:nvPr/>
          </p:nvSpPr>
          <p:spPr>
            <a:xfrm>
              <a:off x="533400" y="3581400"/>
              <a:ext cx="36576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6FE7C6-0930-DB47-8645-CBB2DA118DE2}"/>
                </a:ext>
              </a:extLst>
            </p:cNvPr>
            <p:cNvSpPr/>
            <p:nvPr/>
          </p:nvSpPr>
          <p:spPr>
            <a:xfrm>
              <a:off x="914400" y="5105400"/>
              <a:ext cx="3048000" cy="2286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762767" y="1981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appears in class diagram</a:t>
            </a:r>
          </a:p>
          <a:p>
            <a:endParaRPr lang="en-US" dirty="0"/>
          </a:p>
          <a:p>
            <a:r>
              <a:rPr lang="en-US" dirty="0"/>
              <a:t>UML code for abstract class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547573-DB6F-E946-9D3A-A78A6654E652}"/>
              </a:ext>
            </a:extLst>
          </p:cNvPr>
          <p:cNvSpPr/>
          <p:nvPr/>
        </p:nvSpPr>
        <p:spPr>
          <a:xfrm>
            <a:off x="2606722" y="1364776"/>
            <a:ext cx="3111690" cy="818866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F59BB1E-E210-6545-BC80-370B86351BA7}"/>
              </a:ext>
            </a:extLst>
          </p:cNvPr>
          <p:cNvSpPr/>
          <p:nvPr/>
        </p:nvSpPr>
        <p:spPr>
          <a:xfrm>
            <a:off x="1828800" y="2197290"/>
            <a:ext cx="3889612" cy="45719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9D02A5-753D-4C48-8E50-5080EBB3AE78}"/>
              </a:ext>
            </a:extLst>
          </p:cNvPr>
          <p:cNvSpPr/>
          <p:nvPr/>
        </p:nvSpPr>
        <p:spPr>
          <a:xfrm>
            <a:off x="4191000" y="2895600"/>
            <a:ext cx="2405418" cy="9144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0460F8-50A7-A249-A56B-30C019C1A8A5}"/>
              </a:ext>
            </a:extLst>
          </p:cNvPr>
          <p:cNvSpPr/>
          <p:nvPr/>
        </p:nvSpPr>
        <p:spPr>
          <a:xfrm>
            <a:off x="4114800" y="2895600"/>
            <a:ext cx="2514600" cy="23622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029200" y="121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Package Explorer</a:t>
            </a:r>
          </a:p>
          <a:p>
            <a:endParaRPr lang="en-US" dirty="0"/>
          </a:p>
          <a:p>
            <a:r>
              <a:rPr lang="en-US" dirty="0"/>
              <a:t>Java code for abstract class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F87F1-C443-A748-9930-B6C4EAD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3657600" cy="2476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2D5D24B-DA68-F641-B302-67BF51CE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5690"/>
            <a:ext cx="4876800" cy="360241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33E55F1-20DB-C042-86EE-B1D4AA870BD7}"/>
              </a:ext>
            </a:extLst>
          </p:cNvPr>
          <p:cNvSpPr/>
          <p:nvPr/>
        </p:nvSpPr>
        <p:spPr>
          <a:xfrm flipV="1">
            <a:off x="3810000" y="1428466"/>
            <a:ext cx="1282890" cy="95534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1D2C64A-2F2B-9244-94BB-0767B24E3CB9}"/>
              </a:ext>
            </a:extLst>
          </p:cNvPr>
          <p:cNvSpPr/>
          <p:nvPr/>
        </p:nvSpPr>
        <p:spPr>
          <a:xfrm>
            <a:off x="5323840" y="2123440"/>
            <a:ext cx="568960" cy="650240"/>
          </a:xfrm>
          <a:custGeom>
            <a:avLst/>
            <a:gdLst>
              <a:gd name="connsiteX0" fmla="*/ 568960 w 568960"/>
              <a:gd name="connsiteY0" fmla="*/ 0 h 650240"/>
              <a:gd name="connsiteX1" fmla="*/ 101600 w 568960"/>
              <a:gd name="connsiteY1" fmla="*/ 294640 h 650240"/>
              <a:gd name="connsiteX2" fmla="*/ 0 w 568960"/>
              <a:gd name="connsiteY2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650240">
                <a:moveTo>
                  <a:pt x="568960" y="0"/>
                </a:moveTo>
                <a:cubicBezTo>
                  <a:pt x="382693" y="93133"/>
                  <a:pt x="196427" y="186267"/>
                  <a:pt x="101600" y="294640"/>
                </a:cubicBezTo>
                <a:cubicBezTo>
                  <a:pt x="6773" y="403013"/>
                  <a:pt x="3386" y="526626"/>
                  <a:pt x="0" y="65024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 Review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/>
              <a:t>Inheritance, Associations,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12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Associations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79470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86200" y="838200"/>
            <a:ext cx="5029200" cy="548699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Solid line, open arrowhead = “has-a”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AA745-144B-BA4F-BAF2-E32F2B09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990600"/>
            <a:ext cx="5551714" cy="35052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D5F5AF-AD9F-5C45-BE7C-9BA8FC1C52B0}"/>
              </a:ext>
            </a:extLst>
          </p:cNvPr>
          <p:cNvSpPr/>
          <p:nvPr/>
        </p:nvSpPr>
        <p:spPr>
          <a:xfrm>
            <a:off x="3589361" y="1296537"/>
            <a:ext cx="4394579" cy="1201003"/>
          </a:xfrm>
          <a:custGeom>
            <a:avLst/>
            <a:gdLst>
              <a:gd name="connsiteX0" fmla="*/ 4394579 w 4394579"/>
              <a:gd name="connsiteY0" fmla="*/ 0 h 1201003"/>
              <a:gd name="connsiteX1" fmla="*/ 2743200 w 4394579"/>
              <a:gd name="connsiteY1" fmla="*/ 805218 h 1201003"/>
              <a:gd name="connsiteX2" fmla="*/ 0 w 4394579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579" h="1201003">
                <a:moveTo>
                  <a:pt x="4394579" y="0"/>
                </a:moveTo>
                <a:cubicBezTo>
                  <a:pt x="3935104" y="302525"/>
                  <a:pt x="3475630" y="605051"/>
                  <a:pt x="2743200" y="805218"/>
                </a:cubicBezTo>
                <a:cubicBezTo>
                  <a:pt x="2010770" y="1005385"/>
                  <a:pt x="1005385" y="1103194"/>
                  <a:pt x="0" y="12010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68-BDD1-9249-8764-674B1657DFD6}"/>
              </a:ext>
            </a:extLst>
          </p:cNvPr>
          <p:cNvSpPr txBox="1"/>
          <p:nvPr/>
        </p:nvSpPr>
        <p:spPr>
          <a:xfrm>
            <a:off x="381000" y="4876800"/>
            <a:ext cx="598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PlantUML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 for placing field name at arrowhead: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Sale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-down-&gt;"location"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E08A-DACC-7946-B751-96069C8A5804}"/>
              </a:ext>
            </a:extLst>
          </p:cNvPr>
          <p:cNvSpPr txBox="1"/>
          <p:nvPr/>
        </p:nvSpPr>
        <p:spPr>
          <a:xfrm>
            <a:off x="5715000" y="29718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 me this:</a:t>
            </a:r>
          </a:p>
          <a:p>
            <a:r>
              <a:rPr lang="en-US" dirty="0"/>
              <a:t>Register has how many fields?</a:t>
            </a:r>
          </a:p>
          <a:p>
            <a:r>
              <a:rPr lang="en-US" dirty="0"/>
              <a:t>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50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Dependencies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13737" cy="24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1" name="Rectangle 7"/>
          <p:cNvSpPr>
            <a:spLocks/>
          </p:cNvSpPr>
          <p:nvPr/>
        </p:nvSpPr>
        <p:spPr bwMode="auto">
          <a:xfrm>
            <a:off x="1066800" y="5351264"/>
            <a:ext cx="7105650" cy="9733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  <a:ea typeface="Helvetica Neue Light" charset="0"/>
                <a:cs typeface="Helvetica Neue Light" charset="0"/>
              </a:rPr>
              <a:t>Use association lines only when an item is stored as a field. Solid = stronger rel.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7298" y="3352800"/>
            <a:ext cx="304801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8903" y="3962400"/>
            <a:ext cx="838200" cy="258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87" y="6319837"/>
            <a:ext cx="56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Two types of open arrowheads: open and closed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51C55-6EB9-BA45-AD69-40308617F7EC}"/>
              </a:ext>
            </a:extLst>
          </p:cNvPr>
          <p:cNvGrpSpPr/>
          <p:nvPr/>
        </p:nvGrpSpPr>
        <p:grpSpPr>
          <a:xfrm>
            <a:off x="937616" y="1344215"/>
            <a:ext cx="5042406" cy="1344394"/>
            <a:chOff x="937616" y="1344215"/>
            <a:chExt cx="5042406" cy="1344394"/>
          </a:xfrm>
        </p:grpSpPr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937616" y="1344215"/>
              <a:ext cx="4624983" cy="589359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Dependency lines are dashed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297A96-6F16-1141-B371-4F014CE18277}"/>
                </a:ext>
              </a:extLst>
            </p:cNvPr>
            <p:cNvSpPr/>
            <p:nvPr/>
          </p:nvSpPr>
          <p:spPr>
            <a:xfrm>
              <a:off x="5486400" y="1596788"/>
              <a:ext cx="493622" cy="1091821"/>
            </a:xfrm>
            <a:custGeom>
              <a:avLst/>
              <a:gdLst>
                <a:gd name="connsiteX0" fmla="*/ 150125 w 493622"/>
                <a:gd name="connsiteY0" fmla="*/ 0 h 1091821"/>
                <a:gd name="connsiteX1" fmla="*/ 491319 w 493622"/>
                <a:gd name="connsiteY1" fmla="*/ 204716 h 1091821"/>
                <a:gd name="connsiteX2" fmla="*/ 0 w 493622"/>
                <a:gd name="connsiteY2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22" h="1091821">
                  <a:moveTo>
                    <a:pt x="150125" y="0"/>
                  </a:moveTo>
                  <a:cubicBezTo>
                    <a:pt x="333232" y="11373"/>
                    <a:pt x="516340" y="22746"/>
                    <a:pt x="491319" y="204716"/>
                  </a:cubicBezTo>
                  <a:cubicBezTo>
                    <a:pt x="466298" y="386686"/>
                    <a:pt x="233149" y="739253"/>
                    <a:pt x="0" y="1091821"/>
                  </a:cubicBezTo>
                </a:path>
              </a:pathLst>
            </a:custGeom>
            <a:noFill/>
            <a:ln w="550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1C22B-EB19-2548-B2F7-E423B62D813F}"/>
              </a:ext>
            </a:extLst>
          </p:cNvPr>
          <p:cNvGrpSpPr/>
          <p:nvPr/>
        </p:nvGrpSpPr>
        <p:grpSpPr>
          <a:xfrm>
            <a:off x="381000" y="3589361"/>
            <a:ext cx="4341125" cy="1303513"/>
            <a:chOff x="381000" y="3589361"/>
            <a:chExt cx="4341125" cy="1303513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381000" y="4114800"/>
              <a:ext cx="3505200" cy="778074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Field association lines are solid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D41CCF1-C74B-7547-967F-E8B5625D3D92}"/>
                </a:ext>
              </a:extLst>
            </p:cNvPr>
            <p:cNvSpPr/>
            <p:nvPr/>
          </p:nvSpPr>
          <p:spPr>
            <a:xfrm>
              <a:off x="2320119" y="3589361"/>
              <a:ext cx="2402006" cy="1189534"/>
            </a:xfrm>
            <a:custGeom>
              <a:avLst/>
              <a:gdLst>
                <a:gd name="connsiteX0" fmla="*/ 0 w 2402006"/>
                <a:gd name="connsiteY0" fmla="*/ 1091821 h 1189534"/>
                <a:gd name="connsiteX1" fmla="*/ 1733266 w 2402006"/>
                <a:gd name="connsiteY1" fmla="*/ 1160060 h 1189534"/>
                <a:gd name="connsiteX2" fmla="*/ 2224585 w 2402006"/>
                <a:gd name="connsiteY2" fmla="*/ 668740 h 1189534"/>
                <a:gd name="connsiteX3" fmla="*/ 2402006 w 2402006"/>
                <a:gd name="connsiteY3" fmla="*/ 0 h 11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06" h="1189534">
                  <a:moveTo>
                    <a:pt x="0" y="1091821"/>
                  </a:moveTo>
                  <a:cubicBezTo>
                    <a:pt x="681251" y="1161197"/>
                    <a:pt x="1362502" y="1230574"/>
                    <a:pt x="1733266" y="1160060"/>
                  </a:cubicBezTo>
                  <a:cubicBezTo>
                    <a:pt x="2104030" y="1089546"/>
                    <a:pt x="2113128" y="862083"/>
                    <a:pt x="2224585" y="668740"/>
                  </a:cubicBezTo>
                  <a:cubicBezTo>
                    <a:pt x="2336042" y="475397"/>
                    <a:pt x="2369024" y="237698"/>
                    <a:pt x="240200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>
                <a:solidFill>
                  <a:schemeClr val="tx1"/>
                </a:solidFill>
              </a:rPr>
              <a:t>UML</a:t>
            </a:r>
            <a:r>
              <a:rPr lang="en-US" dirty="0"/>
              <a:t>: Inheritance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070" y="2062758"/>
            <a:ext cx="3982641" cy="272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6" name="AutoShape 6"/>
          <p:cNvSpPr>
            <a:spLocks/>
          </p:cNvSpPr>
          <p:nvPr/>
        </p:nvSpPr>
        <p:spPr bwMode="auto">
          <a:xfrm>
            <a:off x="6340078" y="2920008"/>
            <a:ext cx="562570" cy="500063"/>
          </a:xfrm>
          <a:prstGeom prst="roundRect">
            <a:avLst>
              <a:gd name="adj" fmla="val 26782"/>
            </a:avLst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876800" y="792162"/>
            <a:ext cx="1498997" cy="2195936"/>
          </a:xfrm>
          <a:prstGeom prst="line">
            <a:avLst/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9938"/>
          </a:xfrm>
        </p:spPr>
        <p:txBody>
          <a:bodyPr/>
          <a:lstStyle/>
          <a:p>
            <a:r>
              <a:rPr lang="en-US" dirty="0"/>
              <a:t>Generalization (superclass)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Specialization (subclass)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334" y="6085572"/>
            <a:ext cx="872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Closed arrowhead = “is-a”. </a:t>
            </a:r>
            <a:br>
              <a:rPr lang="en-US" b="1" dirty="0"/>
            </a:br>
            <a:r>
              <a:rPr lang="en-US" b="1" dirty="0"/>
              <a:t>Two types: solid line= inherits, dotted line = implements. Solid = stronger rel.</a:t>
            </a:r>
          </a:p>
        </p:txBody>
      </p:sp>
    </p:spTree>
    <p:extLst>
      <p:ext uri="{BB962C8B-B14F-4D97-AF65-F5344CB8AC3E}">
        <p14:creationId xmlns:p14="http://schemas.microsoft.com/office/powerpoint/2010/main" val="2055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9C0DF1-D44A-4A56-82A9-CDA5D2FBC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B887C0-B66B-4F12-8525-3290A2625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98113-d4f2-4b32-9cc6-7c1b743cc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3F61BD-BC02-4B8C-AD9A-DFC07AE334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Words>482</Words>
  <Application>Microsoft Office PowerPoint</Application>
  <PresentationFormat>On-screen Show (4:3)</PresentationFormat>
  <Paragraphs>116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Monaco</vt:lpstr>
      <vt:lpstr>Verdana</vt:lpstr>
      <vt:lpstr>Wingdings 2</vt:lpstr>
      <vt:lpstr>Wingdings 3</vt:lpstr>
      <vt:lpstr>Concourse</vt:lpstr>
      <vt:lpstr>CSSE 220</vt:lpstr>
      <vt:lpstr>Access Levels: Review</vt:lpstr>
      <vt:lpstr>Access Levels: Review</vt:lpstr>
      <vt:lpstr>Abstract Class Example - UML</vt:lpstr>
      <vt:lpstr>Abstract Class Example - Eclipse</vt:lpstr>
      <vt:lpstr>UML Class Diagram Review</vt:lpstr>
      <vt:lpstr>Recall UML: Associations</vt:lpstr>
      <vt:lpstr>Recall UML: Dependencies</vt:lpstr>
      <vt:lpstr>Recall UML: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629</cp:revision>
  <cp:lastPrinted>2012-10-16T14:56:31Z</cp:lastPrinted>
  <dcterms:created xsi:type="dcterms:W3CDTF">2011-04-27T13:17:58Z</dcterms:created>
  <dcterms:modified xsi:type="dcterms:W3CDTF">2023-11-21T17:26:00Z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