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pappardelle pasta with parsley butter, roasted hazelnuts, and shaved parmesan cheese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of salad with fried rice, boiled eggs, and chopsticks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with salmon cakes, salad, and hummus"/>
          <p:cNvSpPr/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 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wl of pappardelle pasta with parsley butter, roasted hazelnuts, and shaved parmesan cheese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Exam 1 Prep and Review Vide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 1 Prep and Review Video</a:t>
            </a:r>
          </a:p>
        </p:txBody>
      </p:sp>
      <p:sp>
        <p:nvSpPr>
          <p:cNvPr id="173" name="CSSE 2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CSSE 220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xam 1 will be given over two class day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1664572">
              <a:spcBef>
                <a:spcPts val="3000"/>
              </a:spcBef>
              <a:defRPr sz="2880"/>
            </a:pPr>
            <a:r>
              <a:t>Exam 1 will be given over two class days</a:t>
            </a:r>
          </a:p>
          <a:p>
            <a:pPr marL="365759" indent="-365759" defTabSz="1664572">
              <a:spcBef>
                <a:spcPts val="3000"/>
              </a:spcBef>
              <a:defRPr sz="2880"/>
            </a:pPr>
            <a:r>
              <a:t>On the first class day:</a:t>
            </a:r>
          </a:p>
          <a:p>
            <a:pPr lvl="1" marL="731519" indent="-365759" defTabSz="1664572">
              <a:spcBef>
                <a:spcPts val="3000"/>
              </a:spcBef>
              <a:defRPr sz="2880"/>
            </a:pPr>
            <a:r>
              <a:t>a written part (an hour or less)</a:t>
            </a:r>
          </a:p>
          <a:p>
            <a:pPr lvl="1" marL="731519" indent="-365759" defTabSz="1664572">
              <a:spcBef>
                <a:spcPts val="3000"/>
              </a:spcBef>
              <a:defRPr sz="2880"/>
            </a:pPr>
            <a:r>
              <a:t>two small programming questions</a:t>
            </a:r>
          </a:p>
          <a:p>
            <a:pPr marL="365759" indent="-365759" defTabSz="1664572">
              <a:spcBef>
                <a:spcPts val="3000"/>
              </a:spcBef>
              <a:defRPr sz="2880"/>
            </a:pPr>
          </a:p>
          <a:p>
            <a:pPr marL="365759" indent="-365759" defTabSz="1664572">
              <a:spcBef>
                <a:spcPts val="3000"/>
              </a:spcBef>
              <a:defRPr sz="2880"/>
            </a:pPr>
            <a:r>
              <a:t>On the second class day:</a:t>
            </a:r>
          </a:p>
          <a:p>
            <a:pPr lvl="1" marL="731519" indent="-365759" defTabSz="1664572">
              <a:spcBef>
                <a:spcPts val="3000"/>
              </a:spcBef>
              <a:defRPr sz="2880"/>
            </a:pPr>
            <a:r>
              <a:t>several programming questions</a:t>
            </a:r>
          </a:p>
          <a:p>
            <a:pPr lvl="1" marL="731519" indent="-365759" defTabSz="1664572">
              <a:spcBef>
                <a:spcPts val="3000"/>
              </a:spcBef>
              <a:defRPr sz="2880"/>
            </a:pPr>
            <a:r>
              <a:t>a graphics-based problem</a:t>
            </a: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Exam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Exam 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llowed resour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Allowed resources:</a:t>
            </a:r>
          </a:p>
          <a:p>
            <a:pPr lvl="1"/>
            <a:r>
              <a:t>OO Design Principles (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blue</a:t>
            </a:r>
            <a:r>
              <a:t> handout)</a:t>
            </a:r>
          </a:p>
          <a:p>
            <a:pPr lvl="1"/>
            <a:r>
              <a:t>UML Cheatsheet (</a:t>
            </a:r>
            <a:r>
              <a:rPr b="1">
                <a:solidFill>
                  <a:schemeClr val="accent4"/>
                </a:solidFill>
              </a:rPr>
              <a:t>yellow</a:t>
            </a:r>
            <a:r>
              <a:t> handout)</a:t>
            </a:r>
          </a:p>
          <a:p>
            <a:pPr lvl="1"/>
            <a:r>
              <a:t>Boxes &amp; Pointers cheatsheet (</a:t>
            </a:r>
            <a:r>
              <a:rPr b="1">
                <a:solidFill>
                  <a:schemeClr val="accent3"/>
                </a:solidFill>
              </a:rPr>
              <a:t>green</a:t>
            </a:r>
            <a:r>
              <a:t> handout)</a:t>
            </a:r>
          </a:p>
          <a:p>
            <a:pPr lvl="1"/>
            <a:r>
              <a:t>An 8.5” x 11” sheet of paper with </a:t>
            </a:r>
            <a:r>
              <a:rPr i="1"/>
              <a:t>handwritten</a:t>
            </a:r>
            <a:r>
              <a:t> notes of your choice (may use both sides)</a:t>
            </a:r>
          </a:p>
          <a:p>
            <a:pPr lvl="1"/>
            <a:r>
              <a:t>Computers WILL be closed during this portion of the exam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Written P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Written Part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iven a couple of classes, draw 2 different Boxes &amp; Pointers diagr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 couple of classes, draw 2 different Boxes &amp; Pointers diagrams</a:t>
            </a:r>
          </a:p>
          <a:p>
            <a:pPr/>
            <a:r>
              <a:t>Predict the output of two given code blocks</a:t>
            </a:r>
          </a:p>
          <a:p>
            <a:pPr/>
            <a:r>
              <a:t>Given a problem description, identify designs that violate OO Design Principles and/or “good” designs.</a:t>
            </a:r>
          </a:p>
          <a:p>
            <a:pPr lvl="1"/>
            <a:r>
              <a:t>If any violations, specify which principles are violated with an accompanying small explanation</a:t>
            </a:r>
          </a:p>
          <a:p>
            <a:pPr/>
            <a:r>
              <a:t>True/False questions covering various topics in the course such as the use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t>, Strings, etc.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Questions/problems to exp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Questions/problems to expect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llowed resourc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Allowed resources:</a:t>
            </a:r>
          </a:p>
          <a:p>
            <a:pPr lvl="1"/>
            <a:r>
              <a:t>Open book, open notes</a:t>
            </a:r>
          </a:p>
          <a:p>
            <a:pPr lvl="1"/>
            <a:r>
              <a:t>You may view previous in-class exercises, previous assignments</a:t>
            </a:r>
          </a:p>
          <a:p>
            <a:pPr lvl="1"/>
            <a:r>
              <a:t>The ONLY website allowed is the Java API</a:t>
            </a:r>
          </a:p>
          <a:p>
            <a:pPr/>
            <a:r>
              <a:t>Problems to expect:</a:t>
            </a:r>
          </a:p>
          <a:p>
            <a:pPr lvl="1"/>
            <a:r>
              <a:t>Two “SmallProgramming” problems, similar to TwelveProblems with simple to medium difficulty range</a:t>
            </a:r>
          </a:p>
        </p:txBody>
      </p:sp>
      <p:sp>
        <p:nvSpPr>
          <p:cNvPr id="188" name="Immediately after finishing paper par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Immediately after finishing paper part</a:t>
            </a:r>
          </a:p>
        </p:txBody>
      </p:sp>
      <p:sp>
        <p:nvSpPr>
          <p:cNvPr id="189" name="First-day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First-day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ame allowed resources as the programming part on Day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Same allowed resources as the programming part on Day 1</a:t>
            </a:r>
          </a:p>
          <a:p>
            <a:pPr/>
            <a:r>
              <a:t>One more “Small Problem” with medium-hard difficulty range</a:t>
            </a:r>
          </a:p>
          <a:p>
            <a:pPr/>
            <a:r>
              <a:t>One 2D Array problem</a:t>
            </a:r>
          </a:p>
          <a:p>
            <a:pPr/>
            <a:r>
              <a:t>One HashMap problem</a:t>
            </a:r>
          </a:p>
          <a:p>
            <a:pPr/>
            <a:r>
              <a:t>One small graphics question</a:t>
            </a:r>
          </a:p>
        </p:txBody>
      </p:sp>
      <p:sp>
        <p:nvSpPr>
          <p:cNvPr id="19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econd Day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Second Day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or written part, go through in-class quizzes, slides and Daily Topic Summa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written part, go through in-class quizzes, slides and Daily Topic Summaries</a:t>
            </a:r>
          </a:p>
          <a:p>
            <a:pPr/>
          </a:p>
          <a:p>
            <a:pPr/>
          </a:p>
          <a:p>
            <a:pPr/>
            <a:r>
              <a:t>For programming part, review previous homework, in-class coding exercises</a:t>
            </a:r>
          </a:p>
          <a:p>
            <a:pPr/>
            <a:r>
              <a:t>BEST review source is previous Sample Exams</a:t>
            </a:r>
          </a:p>
        </p:txBody>
      </p:sp>
      <p:sp>
        <p:nvSpPr>
          <p:cNvPr id="19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Best way to prepare and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90">
              <a:defRPr spc="-118" sz="5940"/>
            </a:lvl1pPr>
          </a:lstStyle>
          <a:p>
            <a:pPr/>
            <a:r>
              <a:t>Best way to prepare and review</a:t>
            </a:r>
          </a:p>
        </p:txBody>
      </p:sp>
      <p:pic>
        <p:nvPicPr>
          <p:cNvPr id="1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4977" y="3515777"/>
            <a:ext cx="34671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Oval"/>
          <p:cNvSpPr/>
          <p:nvPr/>
        </p:nvSpPr>
        <p:spPr>
          <a:xfrm>
            <a:off x="8967456" y="4173237"/>
            <a:ext cx="2762144" cy="671802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3392" y="7137695"/>
            <a:ext cx="3276601" cy="2527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Oval"/>
          <p:cNvSpPr/>
          <p:nvPr/>
        </p:nvSpPr>
        <p:spPr>
          <a:xfrm>
            <a:off x="9416039" y="8065444"/>
            <a:ext cx="2762144" cy="671802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73777" y="6371392"/>
            <a:ext cx="2349501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