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11"/>
  </p:notesMasterIdLst>
  <p:handoutMasterIdLst>
    <p:handoutMasterId r:id="rId12"/>
  </p:handoutMasterIdLst>
  <p:sldIdLst>
    <p:sldId id="259" r:id="rId5"/>
    <p:sldId id="261" r:id="rId6"/>
    <p:sldId id="343" r:id="rId7"/>
    <p:sldId id="342" r:id="rId8"/>
    <p:sldId id="344" r:id="rId9"/>
    <p:sldId id="345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7959" autoAdjust="0"/>
  </p:normalViewPr>
  <p:slideViewPr>
    <p:cSldViewPr snapToGrid="0">
      <p:cViewPr varScale="1">
        <p:scale>
          <a:sx n="73" d="100"/>
          <a:sy n="73" d="100"/>
        </p:scale>
        <p:origin x="17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7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800"/>
              </a:spcBef>
              <a:defRPr sz="1800"/>
            </a:pPr>
            <a:r>
              <a:rPr sz="2300">
                <a:latin typeface="Calibri"/>
                <a:ea typeface="Calibri"/>
                <a:cs typeface="Calibri"/>
                <a:sym typeface="Calibri"/>
              </a:rPr>
              <a:t>Find the documentation for the </a:t>
            </a:r>
            <a:r>
              <a:rPr sz="2300" b="1"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sz="2300">
                <a:latin typeface="Calibri"/>
                <a:ea typeface="Calibri"/>
                <a:cs typeface="Calibri"/>
                <a:sym typeface="Calibri"/>
              </a:rPr>
              <a:t> class from one of the above links, as follows: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600"/>
              </a:spcBef>
              <a:buSzPct val="100000"/>
              <a:buChar char="-"/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 Click </a:t>
            </a:r>
            <a:r>
              <a:rPr sz="1900">
                <a:solidFill>
                  <a:srgbClr val="9BBB59"/>
                </a:solidFill>
                <a:latin typeface="Calibri"/>
                <a:ea typeface="Calibri"/>
                <a:cs typeface="Calibri"/>
                <a:sym typeface="Calibri"/>
              </a:rPr>
              <a:t>java.lang</a:t>
            </a:r>
            <a:r>
              <a:rPr sz="1900">
                <a:latin typeface="Calibri"/>
                <a:ea typeface="Calibri"/>
                <a:cs typeface="Calibri"/>
                <a:sym typeface="Calibri"/>
              </a:rPr>
              <a:t> in the top-left pane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600"/>
              </a:spcBef>
              <a:buSzPct val="100000"/>
              <a:buChar char="-"/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 Then click </a:t>
            </a:r>
            <a:r>
              <a:rPr sz="1900">
                <a:solidFill>
                  <a:srgbClr val="9BBB59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sz="1900">
                <a:latin typeface="Calibri"/>
                <a:ea typeface="Calibri"/>
                <a:cs typeface="Calibri"/>
                <a:sym typeface="Calibri"/>
              </a:rPr>
              <a:t> in the bottom-left pane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Describe the parts of the String API documentation: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- description of the class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- summaries of all the fields, constructors, and method</a:t>
            </a:r>
          </a:p>
          <a:p>
            <a:pPr marL="162130" lvl="0" indent="-162130" defTabSz="914400">
              <a:lnSpc>
                <a:spcPct val="100000"/>
              </a:lnSpc>
              <a:spcBef>
                <a:spcPts val="400"/>
              </a:spcBef>
              <a:buSzPct val="100000"/>
              <a:buChar char="-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detailed descriptions of everything</a:t>
            </a:r>
          </a:p>
        </p:txBody>
      </p:sp>
    </p:spTree>
    <p:extLst>
      <p:ext uri="{BB962C8B-B14F-4D97-AF65-F5344CB8AC3E}">
        <p14:creationId xmlns:p14="http://schemas.microsoft.com/office/powerpoint/2010/main" val="1218477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decide to say this for next class</a:t>
            </a:r>
            <a:r>
              <a:rPr lang="en-US" baseline="0" dirty="0"/>
              <a:t> or mention it now at least…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06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Point students to the link in the homework if everyone does not have the docs setup.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Demo hover text, F2 to focus on hover text, icon to open in web browser.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Shift-F2 to open external browser immediately.</a:t>
            </a:r>
          </a:p>
        </p:txBody>
      </p:sp>
    </p:spTree>
    <p:extLst>
      <p:ext uri="{BB962C8B-B14F-4D97-AF65-F5344CB8AC3E}">
        <p14:creationId xmlns:p14="http://schemas.microsoft.com/office/powerpoint/2010/main" val="2352995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185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Monday, 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8/docs/ap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What:</a:t>
            </a:r>
          </a:p>
          <a:p>
            <a:r>
              <a:rPr lang="en-US" dirty="0"/>
              <a:t>They are an array of characters but written in a class that come with operations</a:t>
            </a:r>
          </a:p>
          <a:p>
            <a:r>
              <a:rPr lang="is-IS" dirty="0"/>
              <a:t>… </a:t>
            </a:r>
            <a:r>
              <a:rPr lang="en-US" dirty="0"/>
              <a:t>so we can worry about using them</a:t>
            </a:r>
          </a:p>
          <a:p>
            <a:pPr marL="0" indent="0">
              <a:buNone/>
            </a:pPr>
            <a:r>
              <a:rPr lang="en-US" dirty="0"/>
              <a:t>When:</a:t>
            </a:r>
          </a:p>
          <a:p>
            <a:pPr lvl="1"/>
            <a:r>
              <a:rPr lang="en-US" dirty="0"/>
              <a:t>When you need “strings” of characters</a:t>
            </a:r>
          </a:p>
          <a:p>
            <a:pPr lvl="2"/>
            <a:r>
              <a:rPr lang="en-US" dirty="0"/>
              <a:t>We won’t use char arrays much otherwise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7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 err="1"/>
              <a:t>Sooooo</a:t>
            </a:r>
            <a:r>
              <a:rPr lang="en-US" dirty="0"/>
              <a:t> much easier than char arrays!</a:t>
            </a:r>
          </a:p>
          <a:p>
            <a:pPr marL="0" indent="0">
              <a:buNone/>
            </a:pPr>
            <a:r>
              <a:rPr lang="en-US" dirty="0"/>
              <a:t>How:</a:t>
            </a:r>
          </a:p>
          <a:p>
            <a:pPr lvl="0"/>
            <a:r>
              <a:rPr lang="en-US" sz="2000" dirty="0"/>
              <a:t>String </a:t>
            </a:r>
            <a:r>
              <a:rPr lang="en-US" sz="2000" dirty="0" err="1"/>
              <a:t>myString</a:t>
            </a:r>
            <a:r>
              <a:rPr lang="en-US" sz="2000" dirty="0"/>
              <a:t> = “hello”;</a:t>
            </a:r>
          </a:p>
          <a:p>
            <a:pPr lvl="0"/>
            <a:r>
              <a:rPr lang="en-US" sz="2000" dirty="0"/>
              <a:t>String </a:t>
            </a:r>
            <a:r>
              <a:rPr lang="en-US" sz="2000" dirty="0" err="1"/>
              <a:t>otherString</a:t>
            </a:r>
            <a:r>
              <a:rPr lang="en-US" sz="2000" dirty="0"/>
              <a:t> = new String(“hello2”);</a:t>
            </a:r>
          </a:p>
          <a:p>
            <a:pPr lvl="0"/>
            <a:r>
              <a:rPr lang="en-US" sz="2000" dirty="0"/>
              <a:t>String </a:t>
            </a:r>
            <a:r>
              <a:rPr lang="en-US" sz="2000" dirty="0" err="1"/>
              <a:t>combinedString</a:t>
            </a:r>
            <a:r>
              <a:rPr lang="en-US" sz="2000" dirty="0"/>
              <a:t> = </a:t>
            </a:r>
            <a:r>
              <a:rPr lang="en-US" sz="2000" dirty="0" err="1"/>
              <a:t>myString</a:t>
            </a:r>
            <a:r>
              <a:rPr lang="en-US" sz="2000" dirty="0"/>
              <a:t> + “ “ + </a:t>
            </a:r>
            <a:r>
              <a:rPr lang="en-US" sz="2000" dirty="0" err="1"/>
              <a:t>otherString</a:t>
            </a:r>
            <a:r>
              <a:rPr lang="en-US" sz="2000" dirty="0"/>
              <a:t> + “!”;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Retrieving data</a:t>
            </a:r>
          </a:p>
          <a:p>
            <a:pPr lvl="1"/>
            <a:r>
              <a:rPr lang="en-US" dirty="0"/>
              <a:t>Need the API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6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Java API Documentation</a:t>
            </a:r>
          </a:p>
        </p:txBody>
      </p:sp>
      <p:sp>
        <p:nvSpPr>
          <p:cNvPr id="73" name="Shape 7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What’s an API?</a:t>
            </a:r>
          </a:p>
          <a:p>
            <a:pPr lvl="1"/>
            <a:r>
              <a:rPr lang="en-US" dirty="0"/>
              <a:t>Application Programming Interface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The Java API on-line</a:t>
            </a:r>
          </a:p>
          <a:p>
            <a:pPr lvl="1"/>
            <a:r>
              <a:rPr lang="en-US" dirty="0"/>
              <a:t>Google for: java </a:t>
            </a:r>
            <a:r>
              <a:rPr lang="en-US" dirty="0" err="1"/>
              <a:t>api</a:t>
            </a:r>
            <a:r>
              <a:rPr lang="en-US" dirty="0"/>
              <a:t> documentation 8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 go to: </a:t>
            </a:r>
            <a:r>
              <a:rPr lang="en-US" dirty="0">
                <a:hlinkClick r:id="rId3"/>
              </a:rPr>
              <a:t>http://download.oracle.com/javase/8/docs/api/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 hopefully on your computer at</a:t>
            </a:r>
          </a:p>
          <a:p>
            <a:pPr lvl="1"/>
            <a:r>
              <a:rPr lang="en-US" dirty="0"/>
              <a:t>C:\Program Files\Java\jdk1.8.0_9\docs\</a:t>
            </a:r>
            <a:r>
              <a:rPr lang="en-US" dirty="0" err="1"/>
              <a:t>api</a:t>
            </a:r>
            <a:r>
              <a:rPr lang="en-US" dirty="0"/>
              <a:t>\</a:t>
            </a:r>
            <a:r>
              <a:rPr lang="en-US" dirty="0" err="1"/>
              <a:t>index.html</a:t>
            </a:r>
            <a:r>
              <a:rPr lang="en-US" dirty="0"/>
              <a:t>  </a:t>
            </a:r>
          </a:p>
        </p:txBody>
      </p:sp>
      <p:sp>
        <p:nvSpPr>
          <p:cNvPr id="74" name="Shape 74"/>
          <p:cNvSpPr/>
          <p:nvPr/>
        </p:nvSpPr>
        <p:spPr>
          <a:xfrm>
            <a:off x="6715124" y="2612981"/>
            <a:ext cx="1971676" cy="415498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350" dirty="0"/>
              <a:t>You need the </a:t>
            </a:r>
            <a:r>
              <a:rPr lang="en-US" sz="1350" dirty="0">
                <a:solidFill>
                  <a:prstClr val="white"/>
                </a:solidFill>
              </a:rPr>
              <a:t>8</a:t>
            </a:r>
            <a:r>
              <a:rPr sz="1350" dirty="0"/>
              <a:t> to get the current version of Java</a:t>
            </a:r>
          </a:p>
        </p:txBody>
      </p:sp>
      <p:sp>
        <p:nvSpPr>
          <p:cNvPr id="75" name="Shape 75"/>
          <p:cNvSpPr/>
          <p:nvPr/>
        </p:nvSpPr>
        <p:spPr>
          <a:xfrm flipH="1">
            <a:off x="6252209" y="3134050"/>
            <a:ext cx="428626" cy="204357"/>
          </a:xfrm>
          <a:prstGeom prst="line">
            <a:avLst/>
          </a:prstGeom>
          <a:ln w="31750" cap="rnd">
            <a:solidFill>
              <a:srgbClr val="28A0BE"/>
            </a:solidFill>
            <a:tailEnd type="triangle"/>
          </a:ln>
        </p:spPr>
        <p:txBody>
          <a:bodyPr lIns="0" tIns="0" rIns="0" bIns="0"/>
          <a:lstStyle/>
          <a:p>
            <a:pPr defTabSz="3429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sz="900">
              <a:latin typeface="Calibri Light"/>
              <a:ea typeface="Lucida Sans Unicode"/>
              <a:cs typeface="Lucida Sans Unicode"/>
              <a:sym typeface="Helvetica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2900363" y="5934670"/>
            <a:ext cx="5314950" cy="923330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sz="1500" b="1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sz="15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Your version may be something other than </a:t>
            </a:r>
            <a:r>
              <a:rPr lang="en-US" sz="15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sz="15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.0_9.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r>
              <a:rPr sz="15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recommend that you bookmark this page in your browser, so you can refer to it quickly, with or without an internet connection. </a:t>
            </a:r>
            <a:r>
              <a:rPr sz="1500" dirty="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794068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Rule for Comparisons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Fast rule for now:</a:t>
            </a:r>
          </a:p>
          <a:p>
            <a:r>
              <a:rPr lang="en-US" dirty="0"/>
              <a:t>Use </a:t>
            </a:r>
            <a:r>
              <a:rPr lang="en-US" b="1" u="sng" dirty="0">
                <a:highlight>
                  <a:srgbClr val="FFFF00"/>
                </a:highlight>
              </a:rPr>
              <a:t>.equals() </a:t>
            </a:r>
            <a:r>
              <a:rPr lang="en-US" dirty="0"/>
              <a:t>for comparing Strings</a:t>
            </a:r>
          </a:p>
          <a:p>
            <a:pPr marL="457200" lvl="1" indent="0">
              <a:buNone/>
            </a:pPr>
            <a:r>
              <a:rPr lang="en-US" dirty="0"/>
              <a:t>String alpha = “</a:t>
            </a:r>
            <a:r>
              <a:rPr lang="en-US" dirty="0" err="1"/>
              <a:t>aaa</a:t>
            </a:r>
            <a:r>
              <a:rPr lang="en-US" dirty="0"/>
              <a:t>”;</a:t>
            </a:r>
          </a:p>
          <a:p>
            <a:pPr marL="457200" lvl="1" indent="0">
              <a:buNone/>
            </a:pPr>
            <a:r>
              <a:rPr lang="en-US" dirty="0"/>
              <a:t>if (</a:t>
            </a:r>
            <a:r>
              <a:rPr lang="en-US" dirty="0" err="1"/>
              <a:t>alpha.equals</a:t>
            </a:r>
            <a:r>
              <a:rPr lang="en-US" dirty="0"/>
              <a:t>(“</a:t>
            </a:r>
            <a:r>
              <a:rPr lang="en-US" dirty="0" err="1"/>
              <a:t>bbb</a:t>
            </a:r>
            <a:r>
              <a:rPr lang="en-US" dirty="0"/>
              <a:t>”)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(“Yes!”)</a:t>
            </a:r>
          </a:p>
          <a:p>
            <a:pPr marL="457200" lvl="1" indent="0">
              <a:buNone/>
            </a:pPr>
            <a:r>
              <a:rPr lang="en-US" dirty="0"/>
              <a:t>} </a:t>
            </a:r>
          </a:p>
          <a:p>
            <a:pPr marL="457200" lvl="1" indent="0">
              <a:buNone/>
            </a:pPr>
            <a:r>
              <a:rPr lang="en-US" dirty="0"/>
              <a:t>Use == for comparing for primitives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boolean</a:t>
            </a:r>
            <a:r>
              <a:rPr lang="en-US" dirty="0"/>
              <a:t> a = (5 == 6);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boolean</a:t>
            </a:r>
            <a:r>
              <a:rPr lang="en-US" dirty="0"/>
              <a:t> b = (‘T’ == ‘F’ 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7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Java Documentation in Eclipse</a:t>
            </a:r>
          </a:p>
        </p:txBody>
      </p:sp>
      <p:sp>
        <p:nvSpPr>
          <p:cNvPr id="81" name="Shape 8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Setting up Java API documentation in Eclipse</a:t>
            </a:r>
          </a:p>
          <a:p>
            <a:pPr lvl="1"/>
            <a:r>
              <a:rPr lang="en-US"/>
              <a:t>Should be done already, </a:t>
            </a:r>
          </a:p>
          <a:p>
            <a:pPr lvl="0"/>
            <a:r>
              <a:rPr lang="en-US"/>
              <a:t>Using the API documentation in Eclipse</a:t>
            </a:r>
          </a:p>
          <a:p>
            <a:pPr lvl="1"/>
            <a:r>
              <a:rPr lang="en-US"/>
              <a:t>Hover text</a:t>
            </a:r>
          </a:p>
          <a:p>
            <a:pPr lvl="1"/>
            <a:r>
              <a:rPr lang="en-US"/>
              <a:t>Open external documentation (Shift-F2)</a:t>
            </a:r>
          </a:p>
        </p:txBody>
      </p:sp>
      <p:pic>
        <p:nvPicPr>
          <p:cNvPr id="82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192107" y="4612051"/>
            <a:ext cx="4759786" cy="19713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6876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Work Time</a:t>
            </a:r>
          </a:p>
        </p:txBody>
      </p:sp>
      <p:sp>
        <p:nvSpPr>
          <p:cNvPr id="81" name="Shape 8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Let’s work in </a:t>
            </a:r>
            <a:r>
              <a:rPr lang="en-US" err="1"/>
              <a:t>StringProbs</a:t>
            </a:r>
            <a:r>
              <a:rPr lang="en-US"/>
              <a:t>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04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FAF4A3-64B4-43E8-BB8B-B01EB9ECAC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830662-5179-45C5-B8BB-41FD5024BB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4E211C1-CD9D-46C8-BE98-ADF55AECFF6A}">
  <ds:schemaRefs>
    <ds:schemaRef ds:uri="79ddb764-415a-4c38-83b7-908be6382b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442</Words>
  <Application>Microsoft Office PowerPoint</Application>
  <PresentationFormat>On-screen Show (4:3)</PresentationFormat>
  <Paragraphs>64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Strings – What, When, Why, How?</vt:lpstr>
      <vt:lpstr>Strings – What, When, Why, How?</vt:lpstr>
      <vt:lpstr>Java API Documentation</vt:lpstr>
      <vt:lpstr>Quick Rule for Comparisons</vt:lpstr>
      <vt:lpstr>Java Documentation in Eclipse</vt:lpstr>
      <vt:lpstr>Work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15</cp:revision>
  <cp:lastPrinted>2012-11-29T20:56:52Z</cp:lastPrinted>
  <dcterms:created xsi:type="dcterms:W3CDTF">2007-11-19T15:20:41Z</dcterms:created>
  <dcterms:modified xsi:type="dcterms:W3CDTF">2025-03-03T17:55:10Z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Order">
    <vt:r8>3400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