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4"/>
  </p:notesMasterIdLst>
  <p:sldIdLst>
    <p:sldId id="256" r:id="rId5"/>
    <p:sldId id="335" r:id="rId6"/>
    <p:sldId id="336" r:id="rId7"/>
    <p:sldId id="341" r:id="rId8"/>
    <p:sldId id="309" r:id="rId9"/>
    <p:sldId id="308" r:id="rId10"/>
    <p:sldId id="337" r:id="rId11"/>
    <p:sldId id="338" r:id="rId12"/>
    <p:sldId id="261" r:id="rId13"/>
    <p:sldId id="339" r:id="rId14"/>
    <p:sldId id="262" r:id="rId15"/>
    <p:sldId id="306" r:id="rId16"/>
    <p:sldId id="307" r:id="rId17"/>
    <p:sldId id="305" r:id="rId18"/>
    <p:sldId id="342" r:id="rId19"/>
    <p:sldId id="344" r:id="rId20"/>
    <p:sldId id="347" r:id="rId21"/>
    <p:sldId id="345" r:id="rId22"/>
    <p:sldId id="346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D5AECF2-8255-A746-948C-FC0A83EA8BEE}" v="1" dt="2022-03-14T03:48:20.5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583"/>
    <p:restoredTop sz="77551" autoAdjust="0"/>
  </p:normalViewPr>
  <p:slideViewPr>
    <p:cSldViewPr snapToGrid="0" snapToObjects="1">
      <p:cViewPr varScale="1">
        <p:scale>
          <a:sx n="65" d="100"/>
          <a:sy n="65" d="100"/>
        </p:scale>
        <p:origin x="2371" y="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ollingsworth, Joseph" userId="6338ef61-550f-4a52-a8a3-bd9025908f10" providerId="ADAL" clId="{ED5AECF2-8255-A746-948C-FC0A83EA8BEE}"/>
    <pc:docChg chg="addSld modSld">
      <pc:chgData name="Hollingsworth, Joseph" userId="6338ef61-550f-4a52-a8a3-bd9025908f10" providerId="ADAL" clId="{ED5AECF2-8255-A746-948C-FC0A83EA8BEE}" dt="2022-03-14T03:48:20.524" v="0"/>
      <pc:docMkLst>
        <pc:docMk/>
      </pc:docMkLst>
      <pc:sldChg chg="add">
        <pc:chgData name="Hollingsworth, Joseph" userId="6338ef61-550f-4a52-a8a3-bd9025908f10" providerId="ADAL" clId="{ED5AECF2-8255-A746-948C-FC0A83EA8BEE}" dt="2022-03-14T03:48:20.524" v="0"/>
        <pc:sldMkLst>
          <pc:docMk/>
          <pc:sldMk cId="0" sldId="262"/>
        </pc:sldMkLst>
      </pc:sldChg>
      <pc:sldChg chg="add">
        <pc:chgData name="Hollingsworth, Joseph" userId="6338ef61-550f-4a52-a8a3-bd9025908f10" providerId="ADAL" clId="{ED5AECF2-8255-A746-948C-FC0A83EA8BEE}" dt="2022-03-14T03:48:20.524" v="0"/>
        <pc:sldMkLst>
          <pc:docMk/>
          <pc:sldMk cId="0" sldId="338"/>
        </pc:sldMkLst>
      </pc:sldChg>
      <pc:sldChg chg="add">
        <pc:chgData name="Hollingsworth, Joseph" userId="6338ef61-550f-4a52-a8a3-bd9025908f10" providerId="ADAL" clId="{ED5AECF2-8255-A746-948C-FC0A83EA8BEE}" dt="2022-03-14T03:48:20.524" v="0"/>
        <pc:sldMkLst>
          <pc:docMk/>
          <pc:sldMk cId="0" sldId="339"/>
        </pc:sldMkLst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23:30:13.0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1611 24575,'0'2'0,"1"0"0,-1-1 0,0 1 0,0-1 0,0 1 0,1-1 0,-1 1 0,1 0 0,-1-1 0,1 1 0,0-1 0,-1 0 0,1 1 0,0-1 0,0 0 0,0 1 0,0-1 0,0 0 0,1 0 0,-1 0 0,0 0 0,0 0 0,3 1 0,0 0 0,0 0 0,0-1 0,0 1 0,0-1 0,1 0 0,-1 0 0,0-1 0,8 1 0,4-1 0,0-1 0,0-1 0,30-6 0,46-14 0,163-18 0,-228 38 0,-1-2 0,0 0 0,0-2 0,0-1 0,30-12 0,-42 13 0,1-1 0,-2-1 0,1 0 0,-1 0 0,0-2 0,-1 1 0,0-2 0,-1 0 0,0 0 0,11-15 0,17-21 0,1 1 0,63-53 0,-81 81 0,1 1 0,37-20 0,-31 20 0,38-29 0,79-91 0,-106 96 0,2 2 0,1 1 0,50-32 0,-34 32 0,-11 4 0,3 4 0,0 1 0,61-24 0,-2 5 0,-83 34 0,1 1 0,0 1 0,1 2 0,0 1 0,1 1 0,31-4 0,47-2 0,200-55 0,-250 56 0,1 4 0,87-3 0,71-12 0,-144 13 0,1 3 0,129 4 0,-190 3 0,1 0 0,-1-1 0,0-1 0,0 0 0,0-1 0,18-8 0,-15 6 0,0 1 0,0 0 0,26-4 0,12 6 0,73 4 0,38-3 0,-162 2 0,-1 0 0,1 0 0,0 0 0,-1-1 0,1 1 0,0-1 0,-1 0 0,1 0 0,-1 0 0,0 0 0,1 0 0,-1-1 0,0 1 0,0-1 0,0 1 0,4-4 0,-5 4 0,0-1 0,-1 0 0,1 1 0,0-1 0,0 1 0,-1-1 0,1 0 0,-1 1 0,0-1 0,1 0 0,-1 0 0,0 1 0,0-1 0,0 0 0,0 0 0,0 0 0,0 1 0,-2-4 0,0-2 0,0 1 0,-1 0 0,0 0 0,0 0 0,0 0 0,-1 1 0,0-1 0,0 1 0,-1 0 0,1 0 0,-9-7 0,-29-18 0,-88-49 0,107 71 0,23 8 0,0 0 0,0 0 0,-1 0 0,1 0 0,0 1 0,0-1 0,0 0 0,-1 0 0,1 0 0,0 0 0,0 0 0,0 0 0,0 1 0,-1-1 0,1 0 0,0 0 0,0 0 0,0 1 0,0-1 0,0 0 0,-1 0 0,1 0 0,0 1 0,0-1 0,0 0 0,0 0 0,0 1 0,0-1 0,0 0 0,0 0 0,0 0 0,0 1 0,0-1 0,0 0 0,0 0 0,0 1 0,0-1 0,0 0 0,0 0 0,0 0 0,1 1 0,-1-1 0,0 0 0,0 1 0,2 2 0,0 1 0,0 0 0,0 0 0,1-1 0,-1 0 0,1 1 0,0-1 0,4 4 0,79 57 0,-65-50 0,0 1 0,-1 1 0,0 1 0,21 23 0,-38-35 0,1-1 0,-1 2 0,0-1 0,0 0 0,-1 0 0,1 1 0,-1 0 0,-1-1 0,1 1 0,-1 0 0,0 0 0,0 0 0,0 0 0,-1 0 0,0 0 0,0 0 0,-1 0 0,1 0 0,-4 9 0,2-5 0,-1-1 0,-1 0 0,1 0 0,-1-1 0,-1 1 0,0-1 0,0 0 0,-1 0 0,0 0 0,0-1 0,-10 10 0,-14 13-214,-32 41-1,47-53-721,-9 11-5890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23:30:17.3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3320 24575,'1'2'0,"0"-1"0,0 0 0,0 0 0,1 0 0,-1 0 0,0 0 0,0 0 0,0 0 0,1 0 0,-1 0 0,1 0 0,-1-1 0,0 1 0,1-1 0,-1 1 0,1-1 0,0 1 0,-1-1 0,1 0 0,-1 0 0,1 0 0,-1 0 0,3 0 0,0 1 0,39 3 0,0-2 0,0-2 0,1-2 0,-1-1 0,80-18 0,-102 16 0,1-1 0,-2 0 0,1-2 0,-1 0 0,0-1 0,25-16 0,-36 18 0,0 1 0,0-1 0,-1-1 0,0 0 0,0 0 0,-1 0 0,0-1 0,0 0 0,-1 0 0,0-1 0,-1 0 0,0 0 0,-1 0 0,5-13 0,194-557 0,-151 453 0,21-46 0,15-33 0,-57 131 0,16-38 0,67-114 0,5 30 0,-99 160 0,19-35 0,4 2 0,66-84 0,-75 116 0,-20 24 0,-2 0 0,0-1 0,18-28 0,0-4 0,1 2 0,67-72 0,-13 16 0,-71 85 0,2 1 0,-1 0 0,2 1 0,28-19 0,-28 21 0,1 0 0,-2-2 0,0 0 0,25-29 0,-22 23 0,1 1 0,0 0 0,2 2 0,0 1 0,0 0 0,2 2 0,28-14 0,-3 0 0,-35 21 0,1 1 0,1 0 0,-1 0 0,1 2 0,0 0 0,0 1 0,17-2 0,35-7 0,-67 12 0,0 0 0,0-1 0,1 1 0,-1 0 0,0-1 0,0 1 0,0-1 0,0 1 0,0-1 0,0 0 0,0 0 0,0 1 0,0-1 0,0 0 0,0 0 0,0 0 0,-1 0 0,1 0 0,0 0 0,-1 0 0,1 0 0,-1 0 0,1 0 0,-1 0 0,1 0 0,-1 0 0,0-1 0,1 1 0,-1 0 0,0 0 0,0 0 0,0-1 0,0 1 0,0 0 0,0 0 0,0 0 0,-1-1 0,1 1 0,0 0 0,-1 0 0,1 0 0,-1 0 0,1-1 0,-1 1 0,1 0 0,-1 0 0,0 0 0,0-1 0,-6-9 0,0 1 0,-1-1 0,-13-14 0,15 18 0,-13-15 0,-35-40 0,51 59 0,0 0 0,0 1 0,0-1 0,0 1 0,-1 0 0,1-1 0,-1 2 0,1-1 0,-1 0 0,0 1 0,0 0 0,0-1 0,1 2 0,-1-1 0,0 0 0,-5 1 0,8 0 0,-1 0 0,1 1 0,0-1 0,0 1 0,0-1 0,0 1 0,0-1 0,0 1 0,0 0 0,0 0 0,0-1 0,0 1 0,0 0 0,0 0 0,1 0 0,-1 0 0,0 0 0,1 0 0,-1 0 0,1 0 0,-1 1 0,1-1 0,-1 0 0,1 0 0,0 0 0,-1 0 0,1 1 0,0-1 0,0 0 0,0 0 0,0 1 0,0-1 0,0 0 0,1 0 0,0 3 0,8 48 0,-8-48 0,3 9 0,21 71 0,-22-77 0,-1-1 0,1 1 0,1-1 0,-1 0 0,1 1 0,0-1 0,1-1 0,-1 1 0,9 7 0,-12-12 0,1 0 0,-1 0 0,1 0 0,-1 0 0,1 0 0,0 0 0,-1 0 0,1-1 0,0 1 0,0-1 0,0 1 0,0-1 0,-1 0 0,1 1 0,0-1 0,0 0 0,0 0 0,0 0 0,0-1 0,0 1 0,-1 0 0,1-1 0,0 1 0,2-2 0,2-1 0,0-1 0,0 1 0,0-1 0,-1-1 0,7-5 0,1-1 0,-13 10 0,1 1 0,-1 0 0,0-1 0,1 1 0,-1 0 0,0-1 0,1 1 0,-1 0 0,0 0 0,1-1 0,-1 1 0,1 0 0,-1 0 0,1 0 0,-1-1 0,0 1 0,1 0 0,-1 0 0,1 0 0,-1 0 0,1 0 0,-1 0 0,1 0 0,-1 0 0,1 0 0,-1 0 0,1 0 0,-1 0 0,0 1 0,1-1 0,-1 0 0,1 0 0,4 16 0,-9 22 0,4-38 0,-11 48-27,-3-1 0,-1-1-1,-38 78 1,17-43-1229,22-47-5570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23:30:22.2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6309 24575,'413'-35'0,"-218"12"0,276-28 0,365-34 0,-805 82 0,1-2 0,-1-2 0,0 0 0,56-23 0,113-64 0,-72 31 0,148-54 0,154-75 0,-261 109 0,86-50 0,187-129 0,-372 214 0,105-94 0,-25 19 0,130-109 0,-236 190 0,-2-3 0,-1-1 0,64-98 0,-80 104 0,-2-2 0,-1 0 0,-2-1 0,-3-1 0,-1-1 0,-2-1 0,-2 0 0,-2 0 0,5-72 0,14-135 0,-2 45 0,0-145 0,-23 319 0,2 1 0,1 1 0,15-44 0,-10 40 0,-3 0 0,8-51 0,-11-2 0,-8-111 0,0-25 0,5 188 0,0 0 0,3 1 0,1 0 0,12-38 0,-6 31 0,-3 0 0,-1-1 0,-2 0 0,-2 0 0,-2-89 0,-5-411 0,4 515 0,1 0 0,6-30 0,4-40 0,-9 65 0,1 0 0,16-56 0,5-29 0,-22 96 0,1 0 0,1 0 0,1 0 0,1 1 0,1 0 0,1 1 0,1 0 0,0 0 0,2 1 0,27-32 0,-34 45 0,1 1 0,0 0 0,0 0 0,1 1 0,16-8 0,-19 10 0,1 1 0,-1-1 0,0 0 0,0 0 0,0-1 0,0 1 0,-1-1 0,1 0 0,-1-1 0,0 1 0,0-1 0,-1 1 0,1-1 0,3-7 0,-7 10 0,0 1 0,0 0 0,0-1 0,-1 1 0,1 0 0,0-1 0,-1 1 0,1 0 0,0-1 0,-1 1 0,0 0 0,1 0 0,-1 0 0,0-1 0,1 1 0,-1 0 0,0 0 0,0 0 0,0 0 0,0 0 0,0 1 0,0-1 0,0 0 0,0 0 0,-1 1 0,1-1 0,0 0 0,0 1 0,-1-1 0,-1 0 0,-47-16 0,43 15 0,-75-23 0,-142-35 0,264 84 0,45 2 0,-67-21 0,0 0 0,0 0 0,25 13 0,-37-15 0,0 1 0,-1-1 0,1 1 0,-1 0 0,0 1 0,0-1 0,-1 1 0,1 0 0,-1 0 0,0 1 0,0-1 0,-1 1 0,6 11 0,4 19 33,-1 0 0,-2 1 1,9 61-1,-10-47-782,16 52 0,-14-68-6077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23:30:56.5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1233 1 24575,'679'0'0,"-672"-1"0,0 1 0,0 1 0,0-1 0,0 1 0,0 1 0,0-1 0,0 1 0,-1 0 0,1 1 0,-1-1 0,1 1 0,-1 1 0,0-1 0,0 1 0,6 5 0,-5-2 0,-1 0 0,1 1 0,-1 0 0,-1 0 0,1 1 0,-2 0 0,1 0 0,-1 0 0,0 0 0,3 12 0,6 20 0,-1 0 0,7 45 0,-17-72 0,-1 1 0,0 0 0,0 0 0,-2 0 0,0 0 0,0 0 0,-2 0 0,1-1 0,-10 26 0,-5 3 0,-1-2 0,-3 0 0,-1-1 0,-37 49 0,41-65 0,-1-1 0,-1-1 0,-1-1 0,-1-1 0,-1-1 0,-1 0 0,-44 25 0,-68 37 0,-65 34 0,167-98 0,-9 4 0,-65 21 0,71-28 0,1 3 0,0 0 0,-53 36 0,-25 14 0,-20-11 0,69-30 0,25-7 0,-59 39 0,3-3 0,-49 27 0,109-65 0,0 2 0,1 1 0,2 2 0,0 1 0,-37 34 0,69-55 0,0-1 0,0 1 0,0-1 0,-1 0 0,1 0 0,0 0 0,0 0 0,-1 0 0,1 0 0,-1 0 0,1 0 0,-1 0 0,1-1 0,-1 1 0,1 0 0,-1-1 0,1 0 0,-1 1 0,0-1 0,1 0 0,-1 0 0,0 0 0,1 0 0,-1 0 0,0 0 0,1 0 0,-1-1 0,0 1 0,1 0 0,-1-1 0,-1 0 0,-1-3 0,1 1 0,0-1 0,0 1 0,0-1 0,0 0 0,1 0 0,0 0 0,-1 0 0,1-1 0,-2-6 0,-2-10 0,1 0 0,0 0 0,1 0 0,2-1 0,0 1 0,1-1 0,3-25 0,1 107 0,3-1 0,15 64 0,-20-119 0,0 0 0,0 0 0,1 0 0,0 0 0,-1 0 0,1 0 0,1-1 0,-1 1 0,1-1 0,-1 1 0,1-1 0,0 0 0,0 0 0,0 0 0,1 0 0,-1-1 0,1 1 0,-1-1 0,1 0 0,0 0 0,0 0 0,0-1 0,0 1 0,0-1 0,0 0 0,5 1 0,13 1 0,-1 0 0,1-2 0,0 0 0,22-3 0,-10 1 0,209 12-1365,-203-7-5461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23:31:00.6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24575,'488'29'0,"-5"36"0,-35-4 0,567 58 0,-657-68 0,71 8 0,-14-13 0,447 57 0,-728-83 0,188 2 0,19-24 0,592 19 0,-629 21 0,-78-8 0,640 83 0,-413-57 0,-139-19 0,180 23 0,-261-16 0,-36-4 0,-133-28 0,99 33 0,31 6 0,-89-27 0,-64-13 0,-1-2 0,83 6 0,12-4 0,252 55 0,-354-58 0,46 18 0,-47-14 0,43 10 0,28-5 0,162 5 0,-133-14 0,-119-6 0,0 1 0,-1 0 0,1 0 0,23 11 0,-22-8 0,0-1 0,1-1 0,22 5 0,9 0 0,0 1 0,50 19 0,-13-3 0,-41-12 0,0 2 0,-1 1 0,42 27 0,-81-43 0,25 11 0,1 0 0,41 11 0,-41-15 0,0 1 0,40 21 0,-31-13 0,49 17 0,-1 0 0,-83-33 0,0 0 0,0 0 0,0 0 0,0 0 0,-1 0 0,1 0 0,0-1 0,0 1 0,0-1 0,1 0 0,-1 1 0,0-1 0,0 0 0,0 0 0,0 0 0,0 0 0,0-1 0,0 1 0,0 0 0,0-1 0,0 0 0,0 1 0,0-1 0,0 0 0,0 0 0,0 0 0,2-2 0,-2 0 0,-1 1 0,0-1 0,1 0 0,-1 0 0,0 1 0,0-1 0,-1 0 0,1 0 0,0 0 0,-1 0 0,0 0 0,0 0 0,0 0 0,0 0 0,0 0 0,-1 0 0,1 0 0,-2-5 0,-10-63 0,2 0 0,4 0 0,4-90 0,1 195 0,1 1 0,2-1 0,1 0 0,2 0 0,1 0 0,12 38 0,-12-56 0,-3-9 0,0 1 0,-1 0 0,1 0 0,-2 0 0,1 0 0,0 13 0,-2-18 0,-1 1 0,1-1 0,-1 0 0,0 0 0,0 0 0,0 0 0,0 0 0,0 0 0,-1 0 0,0 0 0,1 0 0,-1 0 0,0-1 0,0 1 0,0-1 0,-1 0 0,1 1 0,-1-1 0,1 0 0,-1-1 0,-3 3 0,-43 24 0,0-2 0,-87 32 0,13-7 0,104-43-94,-209 90-1177,166-77-5555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386005-8F80-1A49-87D1-22EBFA47E352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5CF600-4147-7540-9DE4-6C8272E0ED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4934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add93c9831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add93c9831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00" b="1" dirty="0">
                <a:solidFill>
                  <a:schemeClr val="dk1"/>
                </a:solidFill>
              </a:rPr>
              <a:t>What ideas do you have? Type them into the chat!</a:t>
            </a: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787571e53b_0_1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787571e53b_0_1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840629"/>
                </a:solidFill>
              </a:rPr>
              <a:t>CAREFUL- if you do not stop the running debugger, you can have multiple instances running and the debugger variables you see might be from a different running </a:t>
            </a:r>
            <a:endParaRPr sz="1800">
              <a:solidFill>
                <a:srgbClr val="84062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Only spend time on this if you want to show the </a:t>
            </a:r>
            <a:r>
              <a:rPr lang="en-US" dirty="0" err="1"/>
              <a:t>DebugMeTest</a:t>
            </a:r>
            <a:r>
              <a:rPr lang="en-US" dirty="0"/>
              <a:t> examples,</a:t>
            </a:r>
            <a:r>
              <a:rPr lang="en-US" baseline="0" dirty="0"/>
              <a:t> in particular the final test which you can use to demonstrate this approach.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5CF600-4147-7540-9DE4-6C8272E0EDC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3082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5CF600-4147-7540-9DE4-6C8272E0EDC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9358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uppercaseIfExclaimation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ends up showing</a:t>
            </a:r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5CF600-4147-7540-9DE4-6C8272E0EDC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3256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 err="1"/>
              <a:t>isArrayDoubled</a:t>
            </a:r>
            <a:r>
              <a:rPr lang="en-US" i="1" dirty="0"/>
              <a:t> </a:t>
            </a:r>
            <a:r>
              <a:rPr lang="en-US" i="0" dirty="0"/>
              <a:t> is a good example where the .equals comparison </a:t>
            </a:r>
          </a:p>
          <a:p>
            <a:r>
              <a:rPr lang="en-US" i="0" dirty="0"/>
              <a:t>fails because it is not implemented properly in the default .equals method.</a:t>
            </a:r>
          </a:p>
          <a:p>
            <a:r>
              <a:rPr lang="en-US" i="0" dirty="0"/>
              <a:t>Without using the debugger, it could be pretty hard to track down the</a:t>
            </a:r>
          </a:p>
          <a:p>
            <a:r>
              <a:rPr lang="en-US" i="0" dirty="0"/>
              <a:t>specific problem that is occurring.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5CF600-4147-7540-9DE4-6C8272E0EDC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061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787571e53b_0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787571e53b_0_1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787571e53b_0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787571e53b_0_1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344861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82" name="Shape 18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endParaRPr sz="12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614166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82" name="Shape 18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endParaRPr sz="12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092129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787571e53b_0_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787571e53b_0_1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Send 220 memes via email this week and maybe I’ll add it to the slide deck next week...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787571e53b_0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787571e53b_0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82" name="Shape 18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r>
              <a:rPr sz="1200" dirty="0">
                <a:latin typeface="Calibri"/>
                <a:ea typeface="Calibri"/>
                <a:cs typeface="Calibri"/>
                <a:sym typeface="Calibri"/>
              </a:rPr>
              <a:t>[Demonstrate the techniques in Eclipse by solving a problem or two from </a:t>
            </a:r>
            <a:r>
              <a:rPr lang="en-US" sz="1200" dirty="0" err="1">
                <a:latin typeface="+mn-lt"/>
                <a:ea typeface="Calibri"/>
                <a:cs typeface="Calibri"/>
                <a:sym typeface="Calibri"/>
              </a:rPr>
              <a:t>DebugMeTest</a:t>
            </a:r>
            <a:r>
              <a:rPr sz="1200" dirty="0">
                <a:latin typeface="Calibri"/>
                <a:ea typeface="Calibri"/>
                <a:cs typeface="Calibri"/>
                <a:sym typeface="Calibri"/>
              </a:rPr>
              <a:t> together, give them time to answer the quiz question, then have them complete </a:t>
            </a:r>
            <a:r>
              <a:rPr lang="en-US" sz="1200" dirty="0" err="1">
                <a:latin typeface="+mn-lt"/>
                <a:ea typeface="Calibri"/>
                <a:cs typeface="Calibri"/>
                <a:sym typeface="Calibri"/>
              </a:rPr>
              <a:t>DebugMeTest</a:t>
            </a:r>
            <a:r>
              <a:rPr sz="1200" dirty="0">
                <a:latin typeface="Calibri"/>
                <a:ea typeface="Calibri"/>
                <a:cs typeface="Calibri"/>
                <a:sym typeface="Calibri"/>
              </a:rPr>
              <a:t>.]</a:t>
            </a:r>
            <a:endParaRPr lang="en-US" sz="1200" dirty="0">
              <a:latin typeface="Calibri"/>
              <a:ea typeface="Calibri"/>
              <a:cs typeface="Calibri"/>
              <a:sym typeface="Calibri"/>
            </a:endParaRPr>
          </a:p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r>
              <a:rPr lang="en-US" sz="1200" dirty="0">
                <a:latin typeface="Calibri"/>
                <a:ea typeface="Calibri"/>
                <a:cs typeface="Calibri"/>
                <a:sym typeface="Calibri"/>
              </a:rPr>
              <a:t>[You can also point them to </a:t>
            </a:r>
            <a:r>
              <a:rPr lang="en-US" sz="1200" dirty="0" err="1">
                <a:latin typeface="Calibri"/>
                <a:ea typeface="Calibri"/>
                <a:cs typeface="Calibri"/>
                <a:sym typeface="Calibri"/>
              </a:rPr>
              <a:t>WhackABug</a:t>
            </a:r>
            <a:r>
              <a:rPr lang="en-US" sz="1200" baseline="0" dirty="0">
                <a:latin typeface="Calibri"/>
                <a:ea typeface="Calibri"/>
                <a:cs typeface="Calibri"/>
                <a:sym typeface="Calibri"/>
              </a:rPr>
              <a:t> to get more practice when running a Java Application instead of JUnit)]</a:t>
            </a:r>
            <a:endParaRPr lang="en-US" sz="1200" dirty="0">
              <a:latin typeface="Calibri"/>
              <a:ea typeface="Calibri"/>
              <a:cs typeface="Calibri"/>
              <a:sym typeface="Calibri"/>
            </a:endParaRPr>
          </a:p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r>
              <a:rPr lang="en-US" sz="1200" dirty="0" err="1">
                <a:latin typeface="Calibri"/>
                <a:ea typeface="Calibri"/>
                <a:cs typeface="Calibri"/>
                <a:sym typeface="Calibri"/>
              </a:rPr>
              <a:t>DebugMeTest</a:t>
            </a:r>
            <a:r>
              <a:rPr lang="en-US" sz="1200" dirty="0">
                <a:latin typeface="Calibri"/>
                <a:ea typeface="Calibri"/>
                <a:cs typeface="Calibri"/>
                <a:sym typeface="Calibri"/>
              </a:rPr>
              <a:t> make sure to demo:</a:t>
            </a:r>
          </a:p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r>
              <a:rPr lang="en-US" sz="1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uppercaseIfExclaimation</a:t>
            </a:r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which ends up showing</a:t>
            </a:r>
            <a:r>
              <a:rPr lang="en-US" sz="18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the </a:t>
            </a:r>
            <a:r>
              <a:rPr lang="en-US" sz="1800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gotcha</a:t>
            </a:r>
            <a:r>
              <a:rPr lang="en-US" sz="18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“string are immutable” in two slides</a:t>
            </a:r>
            <a:endParaRPr sz="12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685581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87571e53b_0_2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787571e53b_0_2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840629"/>
                </a:solidFill>
              </a:rPr>
              <a:t>CAREFUL- if you do not stop the running debugger, you can have multiple instances running and the debugger variables you see might be from a different running </a:t>
            </a:r>
            <a:endParaRPr sz="1800">
              <a:solidFill>
                <a:srgbClr val="84062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7E745-2C70-2943-8487-A8F6E88ADF5E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CDD0D-FB12-FE4B-87F9-1BD2B023F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44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7E745-2C70-2943-8487-A8F6E88ADF5E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CDD0D-FB12-FE4B-87F9-1BD2B023F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281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7E745-2C70-2943-8487-A8F6E88ADF5E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CDD0D-FB12-FE4B-87F9-1BD2B023F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8787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" name="Google Shape;58;p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67873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7E745-2C70-2943-8487-A8F6E88ADF5E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CDD0D-FB12-FE4B-87F9-1BD2B023F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84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7E745-2C70-2943-8487-A8F6E88ADF5E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CDD0D-FB12-FE4B-87F9-1BD2B023F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236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7E745-2C70-2943-8487-A8F6E88ADF5E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CDD0D-FB12-FE4B-87F9-1BD2B023F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684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7E745-2C70-2943-8487-A8F6E88ADF5E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CDD0D-FB12-FE4B-87F9-1BD2B023F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129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7E745-2C70-2943-8487-A8F6E88ADF5E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CDD0D-FB12-FE4B-87F9-1BD2B023F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329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7E745-2C70-2943-8487-A8F6E88ADF5E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CDD0D-FB12-FE4B-87F9-1BD2B023F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503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7E745-2C70-2943-8487-A8F6E88ADF5E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CDD0D-FB12-FE4B-87F9-1BD2B023F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949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7E745-2C70-2943-8487-A8F6E88ADF5E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CDD0D-FB12-FE4B-87F9-1BD2B023F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319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7E745-2C70-2943-8487-A8F6E88ADF5E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3CDD0D-FB12-FE4B-87F9-1BD2B023F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080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6.gif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customXml" Target="../ink/ink5.xml"/><Relationship Id="rId3" Type="http://schemas.openxmlformats.org/officeDocument/2006/relationships/image" Target="../media/image19.png"/><Relationship Id="rId7" Type="http://schemas.openxmlformats.org/officeDocument/2006/relationships/image" Target="../media/image21.png"/><Relationship Id="rId12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11" Type="http://schemas.openxmlformats.org/officeDocument/2006/relationships/customXml" Target="../ink/ink4.xml"/><Relationship Id="rId5" Type="http://schemas.openxmlformats.org/officeDocument/2006/relationships/image" Target="../media/image20.png"/><Relationship Id="rId10" Type="http://schemas.openxmlformats.org/officeDocument/2006/relationships/image" Target="../media/image23.png"/><Relationship Id="rId4" Type="http://schemas.openxmlformats.org/officeDocument/2006/relationships/customXml" Target="../ink/ink1.xml"/><Relationship Id="rId9" Type="http://schemas.openxmlformats.org/officeDocument/2006/relationships/image" Target="../media/image22.png"/><Relationship Id="rId1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Infinite_monkey_theore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Debugging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Debugger &amp; JUnit Tests</a:t>
            </a:r>
          </a:p>
        </p:txBody>
      </p:sp>
    </p:spTree>
    <p:extLst>
      <p:ext uri="{BB962C8B-B14F-4D97-AF65-F5344CB8AC3E}">
        <p14:creationId xmlns:p14="http://schemas.microsoft.com/office/powerpoint/2010/main" val="11857104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7"/>
          <p:cNvSpPr txBox="1"/>
          <p:nvPr/>
        </p:nvSpPr>
        <p:spPr>
          <a:xfrm>
            <a:off x="4738400" y="3985575"/>
            <a:ext cx="1158000" cy="778800"/>
          </a:xfrm>
          <a:prstGeom prst="rect">
            <a:avLst/>
          </a:prstGeom>
          <a:solidFill>
            <a:srgbClr val="F9CB9C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" sz="1600"/>
              <a:t>Step Into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" sz="1600"/>
              <a:t>method</a:t>
            </a:r>
            <a:endParaRPr sz="1600"/>
          </a:p>
        </p:txBody>
      </p:sp>
      <p:sp>
        <p:nvSpPr>
          <p:cNvPr id="138" name="Google Shape;138;p27"/>
          <p:cNvSpPr txBox="1"/>
          <p:nvPr/>
        </p:nvSpPr>
        <p:spPr>
          <a:xfrm>
            <a:off x="189650" y="4165575"/>
            <a:ext cx="1384500" cy="1513800"/>
          </a:xfrm>
          <a:prstGeom prst="rect">
            <a:avLst/>
          </a:prstGeom>
          <a:solidFill>
            <a:srgbClr val="F9CB9C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" sz="1600"/>
              <a:t>Resume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" sz="1600"/>
              <a:t>(until next break point or complete)</a:t>
            </a:r>
            <a:endParaRPr sz="1600"/>
          </a:p>
        </p:txBody>
      </p:sp>
      <p:sp>
        <p:nvSpPr>
          <p:cNvPr id="139" name="Google Shape;139;p27"/>
          <p:cNvSpPr txBox="1">
            <a:spLocks noGrp="1"/>
          </p:cNvSpPr>
          <p:nvPr>
            <p:ph type="title"/>
          </p:nvPr>
        </p:nvSpPr>
        <p:spPr>
          <a:xfrm>
            <a:off x="141350" y="919625"/>
            <a:ext cx="8928600" cy="8172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r>
              <a:rPr lang="en" sz="2400">
                <a:solidFill>
                  <a:srgbClr val="840629"/>
                </a:solidFill>
              </a:rPr>
              <a:t>Debugger Controls Up Close</a:t>
            </a:r>
            <a:endParaRPr sz="2400">
              <a:solidFill>
                <a:srgbClr val="840629"/>
              </a:solidFill>
            </a:endParaRPr>
          </a:p>
        </p:txBody>
      </p:sp>
      <p:pic>
        <p:nvPicPr>
          <p:cNvPr id="140" name="Google Shape;14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4064" y="1924439"/>
            <a:ext cx="5436825" cy="995475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7"/>
          <p:cNvSpPr txBox="1"/>
          <p:nvPr/>
        </p:nvSpPr>
        <p:spPr>
          <a:xfrm>
            <a:off x="1709475" y="4165575"/>
            <a:ext cx="1158000" cy="534600"/>
          </a:xfrm>
          <a:prstGeom prst="rect">
            <a:avLst/>
          </a:prstGeom>
          <a:solidFill>
            <a:srgbClr val="F9CB9C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" sz="1600"/>
              <a:t>Suspend</a:t>
            </a:r>
            <a:endParaRPr sz="1600"/>
          </a:p>
        </p:txBody>
      </p:sp>
      <p:sp>
        <p:nvSpPr>
          <p:cNvPr id="142" name="Google Shape;142;p27"/>
          <p:cNvSpPr txBox="1"/>
          <p:nvPr/>
        </p:nvSpPr>
        <p:spPr>
          <a:xfrm>
            <a:off x="3111100" y="4165575"/>
            <a:ext cx="1158000" cy="534600"/>
          </a:xfrm>
          <a:prstGeom prst="rect">
            <a:avLst/>
          </a:prstGeom>
          <a:solidFill>
            <a:srgbClr val="F9CB9C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" sz="1600"/>
              <a:t>Terminate</a:t>
            </a:r>
            <a:endParaRPr sz="1600"/>
          </a:p>
        </p:txBody>
      </p:sp>
      <p:sp>
        <p:nvSpPr>
          <p:cNvPr id="143" name="Google Shape;143;p27"/>
          <p:cNvSpPr txBox="1"/>
          <p:nvPr/>
        </p:nvSpPr>
        <p:spPr>
          <a:xfrm>
            <a:off x="5996650" y="3985575"/>
            <a:ext cx="1158000" cy="778800"/>
          </a:xfrm>
          <a:prstGeom prst="rect">
            <a:avLst/>
          </a:prstGeom>
          <a:solidFill>
            <a:srgbClr val="F9CB9C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" sz="1600"/>
              <a:t>Step Over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" sz="1600"/>
              <a:t>method</a:t>
            </a:r>
            <a:endParaRPr sz="1600"/>
          </a:p>
        </p:txBody>
      </p:sp>
      <p:sp>
        <p:nvSpPr>
          <p:cNvPr id="144" name="Google Shape;144;p27"/>
          <p:cNvSpPr txBox="1"/>
          <p:nvPr/>
        </p:nvSpPr>
        <p:spPr>
          <a:xfrm>
            <a:off x="7332350" y="4024275"/>
            <a:ext cx="1347300" cy="870600"/>
          </a:xfrm>
          <a:prstGeom prst="rect">
            <a:avLst/>
          </a:prstGeom>
          <a:solidFill>
            <a:srgbClr val="F9CB9C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" sz="1600"/>
              <a:t>Step Return (Out)</a:t>
            </a:r>
            <a:endParaRPr sz="1600"/>
          </a:p>
        </p:txBody>
      </p:sp>
      <p:cxnSp>
        <p:nvCxnSpPr>
          <p:cNvPr id="145" name="Google Shape;145;p27"/>
          <p:cNvCxnSpPr/>
          <p:nvPr/>
        </p:nvCxnSpPr>
        <p:spPr>
          <a:xfrm rot="10800000" flipH="1">
            <a:off x="835875" y="2850375"/>
            <a:ext cx="1080000" cy="1315200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6" name="Google Shape;146;p27"/>
          <p:cNvCxnSpPr>
            <a:stCxn id="142" idx="0"/>
          </p:cNvCxnSpPr>
          <p:nvPr/>
        </p:nvCxnSpPr>
        <p:spPr>
          <a:xfrm rot="10800000">
            <a:off x="3639100" y="2721675"/>
            <a:ext cx="51000" cy="1443900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7" name="Google Shape;147;p27"/>
          <p:cNvCxnSpPr>
            <a:stCxn id="141" idx="0"/>
          </p:cNvCxnSpPr>
          <p:nvPr/>
        </p:nvCxnSpPr>
        <p:spPr>
          <a:xfrm rot="10800000" flipH="1">
            <a:off x="2288475" y="2824575"/>
            <a:ext cx="579000" cy="1341000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8" name="Google Shape;148;p27"/>
          <p:cNvCxnSpPr>
            <a:stCxn id="137" idx="0"/>
          </p:cNvCxnSpPr>
          <p:nvPr/>
        </p:nvCxnSpPr>
        <p:spPr>
          <a:xfrm rot="10800000">
            <a:off x="5027900" y="2811675"/>
            <a:ext cx="289500" cy="1173900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9" name="Google Shape;149;p27"/>
          <p:cNvCxnSpPr>
            <a:stCxn id="143" idx="0"/>
          </p:cNvCxnSpPr>
          <p:nvPr/>
        </p:nvCxnSpPr>
        <p:spPr>
          <a:xfrm rot="10800000">
            <a:off x="5767450" y="2666175"/>
            <a:ext cx="808200" cy="1319400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0" name="Google Shape;150;p27"/>
          <p:cNvCxnSpPr>
            <a:stCxn id="144" idx="0"/>
          </p:cNvCxnSpPr>
          <p:nvPr/>
        </p:nvCxnSpPr>
        <p:spPr>
          <a:xfrm rot="10800000">
            <a:off x="6621500" y="2740575"/>
            <a:ext cx="1384500" cy="1283700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1650" y="1873100"/>
            <a:ext cx="3088000" cy="14787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5" name="Google Shape;125;p26"/>
          <p:cNvCxnSpPr>
            <a:stCxn id="126" idx="0"/>
          </p:cNvCxnSpPr>
          <p:nvPr/>
        </p:nvCxnSpPr>
        <p:spPr>
          <a:xfrm rot="10800000">
            <a:off x="6082100" y="2670450"/>
            <a:ext cx="1337400" cy="1526400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6" name="Google Shape;126;p26"/>
          <p:cNvSpPr txBox="1"/>
          <p:nvPr/>
        </p:nvSpPr>
        <p:spPr>
          <a:xfrm>
            <a:off x="6249350" y="4196850"/>
            <a:ext cx="2340300" cy="733200"/>
          </a:xfrm>
          <a:prstGeom prst="rect">
            <a:avLst/>
          </a:prstGeom>
          <a:solidFill>
            <a:srgbClr val="F9CB9C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" sz="1600"/>
              <a:t>Indicates that the program is still running</a:t>
            </a:r>
            <a:endParaRPr sz="1600"/>
          </a:p>
        </p:txBody>
      </p:sp>
      <p:sp>
        <p:nvSpPr>
          <p:cNvPr id="127" name="Google Shape;127;p26"/>
          <p:cNvSpPr txBox="1"/>
          <p:nvPr/>
        </p:nvSpPr>
        <p:spPr>
          <a:xfrm>
            <a:off x="320725" y="3756000"/>
            <a:ext cx="2803200" cy="1614900"/>
          </a:xfrm>
          <a:prstGeom prst="rect">
            <a:avLst/>
          </a:prstGeom>
          <a:solidFill>
            <a:srgbClr val="F9CB9C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" sz="1600"/>
              <a:t>Even after you click the red STOP SQUARE, if you ran it multiple times before, you have to repeatedly clear it (or restart Eclipse)</a:t>
            </a:r>
            <a:endParaRPr sz="1600"/>
          </a:p>
        </p:txBody>
      </p:sp>
      <p:pic>
        <p:nvPicPr>
          <p:cNvPr id="128" name="Google Shape;128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5301" y="1975950"/>
            <a:ext cx="3988125" cy="89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05588" y="4196850"/>
            <a:ext cx="1562100" cy="15240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cxnSp>
        <p:nvCxnSpPr>
          <p:cNvPr id="130" name="Google Shape;130;p26"/>
          <p:cNvCxnSpPr/>
          <p:nvPr/>
        </p:nvCxnSpPr>
        <p:spPr>
          <a:xfrm rot="10800000" flipH="1">
            <a:off x="1183000" y="2580125"/>
            <a:ext cx="38700" cy="1183200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1" name="Google Shape;131;p26"/>
          <p:cNvCxnSpPr>
            <a:endCxn id="129" idx="1"/>
          </p:cNvCxnSpPr>
          <p:nvPr/>
        </p:nvCxnSpPr>
        <p:spPr>
          <a:xfrm>
            <a:off x="2918888" y="4804950"/>
            <a:ext cx="986700" cy="153900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32" name="Google Shape;132;p26"/>
          <p:cNvSpPr txBox="1">
            <a:spLocks noGrp="1"/>
          </p:cNvSpPr>
          <p:nvPr>
            <p:ph type="title"/>
          </p:nvPr>
        </p:nvSpPr>
        <p:spPr>
          <a:xfrm>
            <a:off x="141350" y="919625"/>
            <a:ext cx="8928600" cy="8172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r>
              <a:rPr lang="en" sz="2400">
                <a:solidFill>
                  <a:srgbClr val="840629"/>
                </a:solidFill>
              </a:rPr>
              <a:t>ALWAYS (1) </a:t>
            </a:r>
            <a:r>
              <a:rPr lang="en" sz="2400" u="sng">
                <a:solidFill>
                  <a:srgbClr val="840629"/>
                </a:solidFill>
              </a:rPr>
              <a:t>stop</a:t>
            </a:r>
            <a:r>
              <a:rPr lang="en" sz="2400">
                <a:solidFill>
                  <a:srgbClr val="840629"/>
                </a:solidFill>
              </a:rPr>
              <a:t> the debugger AND (2) </a:t>
            </a:r>
            <a:r>
              <a:rPr lang="en" sz="2400" u="sng">
                <a:solidFill>
                  <a:srgbClr val="840629"/>
                </a:solidFill>
              </a:rPr>
              <a:t>clear</a:t>
            </a:r>
            <a:r>
              <a:rPr lang="en" sz="2400">
                <a:solidFill>
                  <a:srgbClr val="840629"/>
                </a:solidFill>
              </a:rPr>
              <a:t> it when done!</a:t>
            </a:r>
            <a:endParaRPr sz="2400">
              <a:solidFill>
                <a:srgbClr val="840629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 Breakpoint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79786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Very useful when an exception is happening but you don’t know where or why</a:t>
            </a:r>
          </a:p>
          <a:p>
            <a:r>
              <a:rPr lang="en-US" dirty="0"/>
              <a:t>Exception Tab</a:t>
            </a:r>
          </a:p>
          <a:p>
            <a:r>
              <a:rPr lang="en-US" dirty="0"/>
              <a:t>Exclamation point button</a:t>
            </a:r>
          </a:p>
          <a:p>
            <a:r>
              <a:rPr lang="en-US" dirty="0"/>
              <a:t>Find the exception type you want</a:t>
            </a:r>
          </a:p>
          <a:p>
            <a:r>
              <a:rPr lang="en-US" dirty="0"/>
              <a:t>Add a breakpoint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b="39740"/>
          <a:stretch/>
        </p:blipFill>
        <p:spPr>
          <a:xfrm>
            <a:off x="176869" y="4599549"/>
            <a:ext cx="8509931" cy="221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6125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1770"/>
          </a:xfrm>
        </p:spPr>
        <p:txBody>
          <a:bodyPr/>
          <a:lstStyle/>
          <a:p>
            <a:r>
              <a:rPr lang="en-US" dirty="0"/>
              <a:t>Interpreting a JUnit Test Failure</a:t>
            </a:r>
          </a:p>
        </p:txBody>
      </p:sp>
      <p:pic>
        <p:nvPicPr>
          <p:cNvPr id="6" name="Content Placeholder 5" descr="Text&#10;&#10;Description automatically generated">
            <a:extLst>
              <a:ext uri="{FF2B5EF4-FFF2-40B4-BE49-F238E27FC236}">
                <a16:creationId xmlns:a16="http://schemas.microsoft.com/office/drawing/2014/main" id="{CE5397F3-8D2F-904C-8EC3-7818432877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07807" y="868495"/>
            <a:ext cx="8435568" cy="5989505"/>
          </a:xfrm>
        </p:spPr>
      </p:pic>
    </p:spTree>
    <p:extLst>
      <p:ext uri="{BB962C8B-B14F-4D97-AF65-F5344CB8AC3E}">
        <p14:creationId xmlns:p14="http://schemas.microsoft.com/office/powerpoint/2010/main" val="14047857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Important </a:t>
            </a:r>
            <a:r>
              <a:rPr lang="en-US" dirty="0" err="1"/>
              <a:t>gotcha</a:t>
            </a:r>
            <a:r>
              <a:rPr lang="en-US" dirty="0"/>
              <a:t>: Strings in java are immutable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78042" cy="4525963"/>
          </a:xfrm>
        </p:spPr>
        <p:txBody>
          <a:bodyPr/>
          <a:lstStyle/>
          <a:p>
            <a:r>
              <a:rPr lang="en-US" dirty="0"/>
              <a:t>No method on the string class will </a:t>
            </a:r>
            <a:r>
              <a:rPr lang="en-US" b="1" i="1" dirty="0"/>
              <a:t>modify</a:t>
            </a:r>
            <a:r>
              <a:rPr lang="en-US" dirty="0"/>
              <a:t> the content of a String variable</a:t>
            </a:r>
          </a:p>
          <a:p>
            <a:r>
              <a:rPr lang="en-US" dirty="0"/>
              <a:t>All methods instead </a:t>
            </a:r>
            <a:r>
              <a:rPr lang="en-US" b="1" i="1" dirty="0"/>
              <a:t>return</a:t>
            </a:r>
            <a:r>
              <a:rPr lang="en-US" dirty="0"/>
              <a:t> a reference to a new String object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newSentence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sentence.toUpperCase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20567E-A284-DA45-84C8-2E97F57399C5}"/>
              </a:ext>
            </a:extLst>
          </p:cNvPr>
          <p:cNvSpPr txBox="1"/>
          <p:nvPr/>
        </p:nvSpPr>
        <p:spPr>
          <a:xfrm>
            <a:off x="3574473" y="4690753"/>
            <a:ext cx="43582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Declare a new String variable</a:t>
            </a:r>
          </a:p>
          <a:p>
            <a:r>
              <a:rPr lang="en-US" dirty="0"/>
              <a:t>Have new variable </a:t>
            </a:r>
            <a:r>
              <a:rPr lang="en-US" i="1" dirty="0"/>
              <a:t>catch</a:t>
            </a:r>
            <a:r>
              <a:rPr lang="en-US" dirty="0"/>
              <a:t> the returned String</a:t>
            </a: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91B56161-2CD4-2749-A29F-5B591F4B79E2}"/>
              </a:ext>
            </a:extLst>
          </p:cNvPr>
          <p:cNvSpPr/>
          <p:nvPr/>
        </p:nvSpPr>
        <p:spPr>
          <a:xfrm>
            <a:off x="2600696" y="4322618"/>
            <a:ext cx="938150" cy="785672"/>
          </a:xfrm>
          <a:custGeom>
            <a:avLst/>
            <a:gdLst>
              <a:gd name="connsiteX0" fmla="*/ 938150 w 938150"/>
              <a:gd name="connsiteY0" fmla="*/ 748146 h 785672"/>
              <a:gd name="connsiteX1" fmla="*/ 308758 w 938150"/>
              <a:gd name="connsiteY1" fmla="*/ 700644 h 785672"/>
              <a:gd name="connsiteX2" fmla="*/ 0 w 938150"/>
              <a:gd name="connsiteY2" fmla="*/ 0 h 785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38150" h="785672">
                <a:moveTo>
                  <a:pt x="938150" y="748146"/>
                </a:moveTo>
                <a:cubicBezTo>
                  <a:pt x="701633" y="786740"/>
                  <a:pt x="465116" y="825335"/>
                  <a:pt x="308758" y="700644"/>
                </a:cubicBezTo>
                <a:cubicBezTo>
                  <a:pt x="152400" y="575953"/>
                  <a:pt x="76200" y="287976"/>
                  <a:pt x="0" y="0"/>
                </a:cubicBezTo>
              </a:path>
            </a:pathLst>
          </a:custGeom>
          <a:noFill/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C73643A2-C2F9-0341-A5FB-FC645440D0B8}"/>
              </a:ext>
            </a:extLst>
          </p:cNvPr>
          <p:cNvSpPr/>
          <p:nvPr/>
        </p:nvSpPr>
        <p:spPr>
          <a:xfrm>
            <a:off x="3538847" y="4702629"/>
            <a:ext cx="4239491" cy="605641"/>
          </a:xfrm>
          <a:prstGeom prst="roundRect">
            <a:avLst/>
          </a:prstGeom>
          <a:noFill/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9653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12751-43FE-4DEE-ADCD-1D74BB78F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 Practice!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E110BD-6BE3-8806-EBC7-7EAF066072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37071"/>
            <a:ext cx="3844413" cy="45259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Try to use the debugger to find the bug in </a:t>
            </a:r>
            <a:r>
              <a:rPr lang="en-US" i="1" dirty="0" err="1"/>
              <a:t>isArrayDoubled</a:t>
            </a:r>
            <a:endParaRPr lang="en-US" i="1" dirty="0"/>
          </a:p>
          <a:p>
            <a:r>
              <a:rPr lang="en-US" dirty="0"/>
              <a:t>If you have time, also </a:t>
            </a:r>
            <a:r>
              <a:rPr lang="en-US" i="1" dirty="0" err="1"/>
              <a:t>kPermutations</a:t>
            </a:r>
            <a:r>
              <a:rPr lang="en-US" dirty="0"/>
              <a:t> </a:t>
            </a:r>
          </a:p>
          <a:p>
            <a:r>
              <a:rPr lang="en-US" dirty="0"/>
              <a:t>You can also practice catching an Exception</a:t>
            </a:r>
            <a:endParaRPr lang="en-US" i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1990F0-373E-30C8-4DB3-027CA20CA7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8631" y="1818150"/>
            <a:ext cx="5284506" cy="204503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D4B924ED-D31E-E782-2ED4-2601F258673B}"/>
                  </a:ext>
                </a:extLst>
              </p14:cNvPr>
              <p14:cNvContentPartPr/>
              <p14:nvPr/>
            </p14:nvContentPartPr>
            <p14:xfrm>
              <a:off x="3165732" y="2625124"/>
              <a:ext cx="1480680" cy="5965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D4B924ED-D31E-E782-2ED4-2601F258673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156732" y="2616124"/>
                <a:ext cx="1498320" cy="61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8E9CD02D-9E8D-660D-2DBF-81720D282FF1}"/>
                  </a:ext>
                </a:extLst>
              </p14:cNvPr>
              <p14:cNvContentPartPr/>
              <p14:nvPr/>
            </p14:nvContentPartPr>
            <p14:xfrm>
              <a:off x="3706452" y="2953804"/>
              <a:ext cx="949320" cy="12034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8E9CD02D-9E8D-660D-2DBF-81720D282FF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697452" y="2945164"/>
                <a:ext cx="966960" cy="122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A426FBBE-2281-D31F-645B-58578A2C22A3}"/>
                  </a:ext>
                </a:extLst>
              </p14:cNvPr>
              <p14:cNvContentPartPr/>
              <p14:nvPr/>
            </p14:nvContentPartPr>
            <p14:xfrm>
              <a:off x="2585412" y="3342964"/>
              <a:ext cx="2050200" cy="22716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A426FBBE-2281-D31F-645B-58578A2C22A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576772" y="3333964"/>
                <a:ext cx="2067840" cy="2289240"/>
              </a:xfrm>
              <a:prstGeom prst="rect">
                <a:avLst/>
              </a:prstGeom>
            </p:spPr>
          </p:pic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50C39248-2F65-3D16-2268-6FDF4DA4496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58609" y="5933796"/>
            <a:ext cx="8249801" cy="75258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9BFC0BB-C1F3-77A0-F02D-8361BDC70A70}"/>
                  </a:ext>
                </a:extLst>
              </p14:cNvPr>
              <p14:cNvContentPartPr/>
              <p14:nvPr/>
            </p14:nvContentPartPr>
            <p14:xfrm>
              <a:off x="2132137" y="5594044"/>
              <a:ext cx="768600" cy="69660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9BFC0BB-C1F3-77A0-F02D-8361BDC70A70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123137" y="5585044"/>
                <a:ext cx="786240" cy="71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77642963-CC15-1B11-1E89-FDA89190CD9D}"/>
                  </a:ext>
                </a:extLst>
              </p14:cNvPr>
              <p14:cNvContentPartPr/>
              <p14:nvPr/>
            </p14:nvContentPartPr>
            <p14:xfrm>
              <a:off x="2831257" y="5614204"/>
              <a:ext cx="4493520" cy="73368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77642963-CC15-1B11-1E89-FDA89190CD9D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822617" y="5605204"/>
                <a:ext cx="4511160" cy="751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949416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ACEF342-F65E-F740-5517-747A4D39A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/>
              <a:t>More Debugging Practice!</a:t>
            </a:r>
          </a:p>
        </p:txBody>
      </p:sp>
      <p:sp>
        <p:nvSpPr>
          <p:cNvPr id="5" name="Content Placeholder 15">
            <a:extLst>
              <a:ext uri="{FF2B5EF4-FFF2-40B4-BE49-F238E27FC236}">
                <a16:creationId xmlns:a16="http://schemas.microsoft.com/office/drawing/2014/main" id="{9AB21678-B358-4731-D097-005EC7B047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8316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Can be called on a main method as well!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Use this for extra practice</a:t>
            </a:r>
          </a:p>
          <a:p>
            <a:pPr marL="0" indent="0">
              <a:buNone/>
            </a:pPr>
            <a:r>
              <a:rPr lang="en-US" dirty="0"/>
              <a:t>Set breakpoint on main</a:t>
            </a:r>
          </a:p>
          <a:p>
            <a:pPr marL="0" indent="0">
              <a:buNone/>
            </a:pPr>
            <a:r>
              <a:rPr lang="en-US" dirty="0"/>
              <a:t>method calls ( </a:t>
            </a:r>
            <a:r>
              <a:rPr lang="en-US" dirty="0">
                <a:latin typeface="Consolas" panose="020B0609020204030204" pitchFamily="49" charset="0"/>
              </a:rPr>
              <a:t>hasABug1()</a:t>
            </a:r>
            <a:r>
              <a:rPr lang="en-US" dirty="0"/>
              <a:t> ) and then step into methods to see what goes wrong!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5C8C874-E891-4308-1954-5CB5916E0B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233" y="2245891"/>
            <a:ext cx="7240010" cy="167663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65234A6-369D-822E-9F5A-90421FF627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5226" y="2767820"/>
            <a:ext cx="3621574" cy="230940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313314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1F8CF-936D-FA1C-3636-2F12E8172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Optional Opportunities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2A672C-AADB-8751-8C9B-AEB530116C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 the discretion of the professor</a:t>
            </a:r>
          </a:p>
          <a:p>
            <a:r>
              <a:rPr lang="en-US" dirty="0"/>
              <a:t>There may be incentive points offered</a:t>
            </a:r>
          </a:p>
          <a:p>
            <a:r>
              <a:rPr lang="en-US" dirty="0"/>
              <a:t>As suggested on the following slides</a:t>
            </a:r>
          </a:p>
        </p:txBody>
      </p:sp>
    </p:spTree>
    <p:extLst>
      <p:ext uri="{BB962C8B-B14F-4D97-AF65-F5344CB8AC3E}">
        <p14:creationId xmlns:p14="http://schemas.microsoft.com/office/powerpoint/2010/main" val="7205917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B4418-532E-DCD3-AE79-73B3EE671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Incentive Points Opportunity #1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54817-5992-8F0F-389B-4EE046AC8B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Complete these practice debugging problems</a:t>
            </a:r>
          </a:p>
          <a:p>
            <a:r>
              <a:rPr lang="en-US" dirty="0"/>
              <a:t>Write a summary of how you caught each bug</a:t>
            </a:r>
          </a:p>
          <a:p>
            <a:pPr lvl="1"/>
            <a:r>
              <a:rPr lang="en-US" dirty="0"/>
              <a:t>Be sure to list:</a:t>
            </a:r>
          </a:p>
          <a:p>
            <a:pPr lvl="2"/>
            <a:r>
              <a:rPr lang="en-US" dirty="0"/>
              <a:t>What line did you “catch” unexpected behavior?</a:t>
            </a:r>
          </a:p>
          <a:p>
            <a:pPr lvl="2"/>
            <a:r>
              <a:rPr lang="en-US" dirty="0"/>
              <a:t>What was unexpected about the behavior?</a:t>
            </a:r>
          </a:p>
          <a:p>
            <a:pPr lvl="2"/>
            <a:r>
              <a:rPr lang="en-US" dirty="0"/>
              <a:t>What did you determine from this?</a:t>
            </a:r>
          </a:p>
          <a:p>
            <a:r>
              <a:rPr lang="en-US" dirty="0"/>
              <a:t>Write a summary of what you learned</a:t>
            </a:r>
          </a:p>
          <a:p>
            <a:r>
              <a:rPr lang="en-US" dirty="0"/>
              <a:t>Email it to me and complete the incentive form on Moodle</a:t>
            </a:r>
          </a:p>
        </p:txBody>
      </p:sp>
    </p:spTree>
    <p:extLst>
      <p:ext uri="{BB962C8B-B14F-4D97-AF65-F5344CB8AC3E}">
        <p14:creationId xmlns:p14="http://schemas.microsoft.com/office/powerpoint/2010/main" val="21126449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B4418-532E-DCD3-AE79-73B3EE671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Incentive Points Opportunity #2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54817-5992-8F0F-389B-4EE046AC8B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you have some spare time, as our in-class TA to “quiz you” on the use of the debugger</a:t>
            </a:r>
          </a:p>
          <a:p>
            <a:r>
              <a:rPr lang="en-US" dirty="0"/>
              <a:t>You will have 5-10 minutes to resolve a bug introduced</a:t>
            </a:r>
          </a:p>
          <a:p>
            <a:r>
              <a:rPr lang="en-US" dirty="0"/>
              <a:t>This is worth a small number of incentive points (+2), but more importantly will make sure you understand how to use the debugger</a:t>
            </a:r>
          </a:p>
        </p:txBody>
      </p:sp>
    </p:spTree>
    <p:extLst>
      <p:ext uri="{BB962C8B-B14F-4D97-AF65-F5344CB8AC3E}">
        <p14:creationId xmlns:p14="http://schemas.microsoft.com/office/powerpoint/2010/main" val="2082980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2"/>
          <p:cNvSpPr txBox="1">
            <a:spLocks noGrp="1"/>
          </p:cNvSpPr>
          <p:nvPr>
            <p:ph type="title"/>
          </p:nvPr>
        </p:nvSpPr>
        <p:spPr>
          <a:xfrm>
            <a:off x="0" y="0"/>
            <a:ext cx="8636100" cy="8172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sz="2400" dirty="0">
                <a:solidFill>
                  <a:srgbClr val="840629"/>
                </a:solidFill>
              </a:rPr>
              <a:t>How to identify a problem in your code?</a:t>
            </a:r>
            <a:endParaRPr sz="2400" dirty="0">
              <a:solidFill>
                <a:srgbClr val="840629"/>
              </a:solidFill>
            </a:endParaRPr>
          </a:p>
        </p:txBody>
      </p:sp>
      <p:sp>
        <p:nvSpPr>
          <p:cNvPr id="90" name="Google Shape;90;p22"/>
          <p:cNvSpPr txBox="1">
            <a:spLocks noGrp="1"/>
          </p:cNvSpPr>
          <p:nvPr>
            <p:ph type="body" idx="1"/>
          </p:nvPr>
        </p:nvSpPr>
        <p:spPr>
          <a:xfrm>
            <a:off x="32657" y="817200"/>
            <a:ext cx="8802900" cy="40611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buNone/>
            </a:pPr>
            <a:r>
              <a:rPr lang="en" sz="2400" dirty="0"/>
              <a:t>When you run your code, and you do not pass all the tests...</a:t>
            </a:r>
            <a:endParaRPr sz="2400" dirty="0"/>
          </a:p>
          <a:p>
            <a:pPr marL="0" indent="0">
              <a:buNone/>
            </a:pPr>
            <a:endParaRPr sz="2400" dirty="0"/>
          </a:p>
          <a:p>
            <a:pPr marL="0" indent="0">
              <a:buNone/>
            </a:pPr>
            <a:r>
              <a:rPr lang="en" sz="2400" dirty="0"/>
              <a:t>What can you do?</a:t>
            </a:r>
            <a:endParaRPr sz="2400" dirty="0"/>
          </a:p>
          <a:p>
            <a:pPr indent="-361950">
              <a:buSzPts val="2100"/>
            </a:pPr>
            <a:r>
              <a:rPr lang="en" sz="2400" dirty="0"/>
              <a:t>Try re-running the exact same code </a:t>
            </a:r>
            <a:endParaRPr sz="2400" dirty="0"/>
          </a:p>
          <a:p>
            <a:pPr lvl="1" indent="-361950">
              <a:buSzPts val="2100"/>
            </a:pPr>
            <a:r>
              <a:rPr lang="en" sz="2400" dirty="0"/>
              <a:t>Do miracles happen for you? </a:t>
            </a:r>
            <a:r>
              <a:rPr lang="en" sz="2400" dirty="0">
                <a:solidFill>
                  <a:srgbClr val="FFFFFF"/>
                </a:solidFill>
              </a:rPr>
              <a:t>(...It’s OK we have all done it...)</a:t>
            </a:r>
            <a:endParaRPr sz="2400" dirty="0">
              <a:solidFill>
                <a:srgbClr val="FFFFFF"/>
              </a:solidFill>
            </a:endParaRPr>
          </a:p>
          <a:p>
            <a:pPr indent="-361950">
              <a:spcBef>
                <a:spcPts val="0"/>
              </a:spcBef>
              <a:buSzPts val="2100"/>
            </a:pPr>
            <a:r>
              <a:rPr lang="en" sz="2400" dirty="0"/>
              <a:t>Try changing code randomly and see if it helps? </a:t>
            </a:r>
            <a:endParaRPr sz="2400" dirty="0"/>
          </a:p>
          <a:p>
            <a:pPr lvl="1" indent="-361950">
              <a:buSzPts val="2100"/>
            </a:pPr>
            <a:r>
              <a:rPr lang="en" sz="2400" dirty="0"/>
              <a:t>(do you like the </a:t>
            </a:r>
            <a:r>
              <a:rPr lang="en" sz="2400" u="sng" dirty="0">
                <a:solidFill>
                  <a:schemeClr val="hlink"/>
                </a:solidFill>
                <a:hlinkClick r:id="rId3"/>
              </a:rPr>
              <a:t>Infinite monkey theorem</a:t>
            </a:r>
            <a:r>
              <a:rPr lang="en" sz="2400" dirty="0"/>
              <a:t>? -&gt;)</a:t>
            </a:r>
            <a:endParaRPr sz="2400" dirty="0"/>
          </a:p>
          <a:p>
            <a:pPr indent="-361950">
              <a:spcBef>
                <a:spcPts val="0"/>
              </a:spcBef>
              <a:buSzPts val="2100"/>
            </a:pPr>
            <a:r>
              <a:rPr lang="en" sz="2400" dirty="0"/>
              <a:t>Try to think through through the code and see what goes wrong?</a:t>
            </a:r>
            <a:endParaRPr sz="2400" dirty="0"/>
          </a:p>
          <a:p>
            <a:pPr lvl="1" indent="-361950">
              <a:buSzPts val="2100"/>
            </a:pPr>
            <a:r>
              <a:rPr lang="en" sz="2400" dirty="0"/>
              <a:t>This is HARD! But tracing out on paper can be very helpful!</a:t>
            </a:r>
            <a:endParaRPr sz="2400" dirty="0"/>
          </a:p>
          <a:p>
            <a:pPr marL="0" indent="0">
              <a:buNone/>
            </a:pPr>
            <a:r>
              <a:rPr lang="en" sz="2400" dirty="0"/>
              <a:t>There are better, more powerful and </a:t>
            </a:r>
            <a:r>
              <a:rPr lang="en" sz="2400" b="1" i="1" dirty="0"/>
              <a:t>much FASTER</a:t>
            </a:r>
            <a:r>
              <a:rPr lang="en" sz="2400" dirty="0"/>
              <a:t> approaches</a:t>
            </a:r>
            <a:endParaRPr sz="2400" dirty="0"/>
          </a:p>
          <a:p>
            <a:pPr marL="0" indent="0">
              <a:buNone/>
            </a:pPr>
            <a:endParaRPr sz="2400" b="1" dirty="0"/>
          </a:p>
          <a:p>
            <a:pPr marL="0" indent="0">
              <a:buNone/>
            </a:pPr>
            <a:endParaRPr sz="2400" dirty="0"/>
          </a:p>
          <a:p>
            <a:pPr marL="0" indent="0">
              <a:buNone/>
            </a:pPr>
            <a:endParaRPr sz="2400" dirty="0"/>
          </a:p>
          <a:p>
            <a:pPr marL="0" indent="0">
              <a:buNone/>
            </a:pPr>
            <a:endParaRPr sz="2000" dirty="0"/>
          </a:p>
        </p:txBody>
      </p:sp>
      <p:pic>
        <p:nvPicPr>
          <p:cNvPr id="91" name="Google Shape;9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62022" y="1887593"/>
            <a:ext cx="2327550" cy="185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3"/>
          <p:cNvSpPr txBox="1">
            <a:spLocks noGrp="1"/>
          </p:cNvSpPr>
          <p:nvPr>
            <p:ph type="title"/>
          </p:nvPr>
        </p:nvSpPr>
        <p:spPr>
          <a:xfrm>
            <a:off x="10886" y="0"/>
            <a:ext cx="8636100" cy="8172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r>
              <a:rPr lang="en" sz="2400" dirty="0">
                <a:solidFill>
                  <a:srgbClr val="840629"/>
                </a:solidFill>
              </a:rPr>
              <a:t>How to identify a problem in your code?</a:t>
            </a:r>
            <a:endParaRPr sz="2400" dirty="0">
              <a:solidFill>
                <a:srgbClr val="840629"/>
              </a:solidFill>
            </a:endParaRPr>
          </a:p>
        </p:txBody>
      </p:sp>
      <p:sp>
        <p:nvSpPr>
          <p:cNvPr id="97" name="Google Shape;97;p23"/>
          <p:cNvSpPr txBox="1">
            <a:spLocks noGrp="1"/>
          </p:cNvSpPr>
          <p:nvPr>
            <p:ph type="body" idx="1"/>
          </p:nvPr>
        </p:nvSpPr>
        <p:spPr>
          <a:xfrm>
            <a:off x="0" y="1219200"/>
            <a:ext cx="9067800" cy="40611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buNone/>
            </a:pPr>
            <a:r>
              <a:rPr lang="en" sz="2800" b="1" i="1" dirty="0"/>
              <a:t>Better, more powerful and much FASTER approaches</a:t>
            </a:r>
            <a:endParaRPr sz="2800" b="1" i="1" dirty="0"/>
          </a:p>
          <a:p>
            <a:pPr indent="-361950">
              <a:buSzPts val="2100"/>
            </a:pPr>
            <a:r>
              <a:rPr lang="en" sz="2800" b="1" u="sng" dirty="0"/>
              <a:t>Read the error messages</a:t>
            </a:r>
            <a:r>
              <a:rPr lang="en" sz="2800" dirty="0"/>
              <a:t> when there are test cases</a:t>
            </a:r>
            <a:endParaRPr sz="2800" dirty="0"/>
          </a:p>
          <a:p>
            <a:pPr lvl="1" indent="-361950">
              <a:buSzPts val="2100"/>
            </a:pPr>
            <a:r>
              <a:rPr lang="en" dirty="0"/>
              <a:t>Examples of errors? How do we see them?</a:t>
            </a:r>
            <a:endParaRPr dirty="0"/>
          </a:p>
          <a:p>
            <a:pPr indent="-361950">
              <a:spcBef>
                <a:spcPts val="0"/>
              </a:spcBef>
              <a:buSzPts val="2100"/>
            </a:pPr>
            <a:r>
              <a:rPr lang="en" sz="2800" b="1" u="sng" dirty="0"/>
              <a:t>Examine the test cases</a:t>
            </a:r>
            <a:r>
              <a:rPr lang="en" sz="2800" dirty="0"/>
              <a:t> that fail</a:t>
            </a:r>
            <a:endParaRPr sz="2800" dirty="0"/>
          </a:p>
          <a:p>
            <a:pPr lvl="1" indent="-361950">
              <a:buSzPts val="2100"/>
            </a:pPr>
            <a:r>
              <a:rPr lang="en" dirty="0"/>
              <a:t>What is the </a:t>
            </a:r>
            <a:r>
              <a:rPr lang="en" b="1" dirty="0"/>
              <a:t>INPUT</a:t>
            </a:r>
            <a:r>
              <a:rPr lang="en" dirty="0"/>
              <a:t>? What </a:t>
            </a:r>
            <a:r>
              <a:rPr lang="en" b="1" i="1" dirty="0"/>
              <a:t>SHOULD</a:t>
            </a:r>
            <a:r>
              <a:rPr lang="en" dirty="0"/>
              <a:t> the output be?</a:t>
            </a:r>
            <a:endParaRPr dirty="0"/>
          </a:p>
          <a:p>
            <a:pPr indent="-361950">
              <a:spcBef>
                <a:spcPts val="0"/>
              </a:spcBef>
              <a:buSzPts val="2100"/>
            </a:pPr>
            <a:r>
              <a:rPr lang="en" sz="2800" b="1" u="sng" dirty="0"/>
              <a:t>“When in doubt, print it out!”</a:t>
            </a:r>
            <a:r>
              <a:rPr lang="en" sz="2800" dirty="0"/>
              <a:t> </a:t>
            </a:r>
            <a:r>
              <a:rPr lang="en-US" sz="2800" dirty="0"/>
              <a:t> </a:t>
            </a:r>
          </a:p>
          <a:p>
            <a:pPr lvl="1" indent="-361950">
              <a:buSzPts val="2100"/>
              <a:buFont typeface="Consolas"/>
              <a:buChar char="○"/>
            </a:pPr>
            <a:r>
              <a:rPr lang="en-US" dirty="0" err="1">
                <a:latin typeface="Consolas"/>
                <a:ea typeface="Consolas"/>
                <a:cs typeface="Consolas"/>
                <a:sym typeface="Consolas"/>
              </a:rPr>
              <a:t>System.out.println</a:t>
            </a: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("</a:t>
            </a:r>
            <a:r>
              <a:rPr lang="en-US" dirty="0" err="1">
                <a:latin typeface="Consolas"/>
                <a:ea typeface="Consolas"/>
                <a:cs typeface="Consolas"/>
                <a:sym typeface="Consolas"/>
              </a:rPr>
              <a:t>myVar</a:t>
            </a: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: " + </a:t>
            </a:r>
            <a:r>
              <a:rPr lang="en-US" dirty="0" err="1">
                <a:latin typeface="Consolas"/>
                <a:ea typeface="Consolas"/>
                <a:cs typeface="Consolas"/>
                <a:sym typeface="Consolas"/>
              </a:rPr>
              <a:t>myVar</a:t>
            </a: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 );</a:t>
            </a:r>
          </a:p>
          <a:p>
            <a:pPr lvl="1" indent="-361950">
              <a:buSzPts val="2100"/>
              <a:buFont typeface="Consolas"/>
              <a:buChar char="○"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Arrays.toString( arr) </a:t>
            </a:r>
          </a:p>
          <a:p>
            <a:pPr lvl="1" indent="-361950">
              <a:buSzPts val="2100"/>
              <a:buFont typeface="Consolas"/>
              <a:buChar char="○"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Classes? -&gt; obj.toString()  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indent="-361950">
              <a:spcBef>
                <a:spcPts val="0"/>
              </a:spcBef>
              <a:buSzPts val="2100"/>
            </a:pPr>
            <a:r>
              <a:rPr lang="en" sz="2800" dirty="0"/>
              <a:t>For the love of Java... </a:t>
            </a:r>
            <a:r>
              <a:rPr lang="en" sz="2800" b="1" u="sng" dirty="0"/>
              <a:t>Use the Debugger</a:t>
            </a:r>
            <a:r>
              <a:rPr lang="en" sz="2800" dirty="0"/>
              <a:t>!</a:t>
            </a:r>
            <a:endParaRPr sz="2800" dirty="0"/>
          </a:p>
          <a:p>
            <a:pPr lvl="1" indent="-361950">
              <a:buSzPts val="2100"/>
            </a:pPr>
            <a:r>
              <a:rPr lang="en" b="1" dirty="0"/>
              <a:t>no code modification/commenting required!</a:t>
            </a:r>
            <a:endParaRPr b="1" dirty="0"/>
          </a:p>
          <a:p>
            <a:pPr marL="0" indent="0">
              <a:buNone/>
            </a:pPr>
            <a:endParaRPr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3"/>
          <p:cNvSpPr txBox="1">
            <a:spLocks noGrp="1"/>
          </p:cNvSpPr>
          <p:nvPr>
            <p:ph type="title"/>
          </p:nvPr>
        </p:nvSpPr>
        <p:spPr>
          <a:xfrm>
            <a:off x="10886" y="0"/>
            <a:ext cx="4230615" cy="1531088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pPr algn="ctr"/>
            <a:r>
              <a:rPr lang="en" sz="2800" dirty="0">
                <a:solidFill>
                  <a:srgbClr val="840629"/>
                </a:solidFill>
              </a:rPr>
              <a:t>How to identify a problem </a:t>
            </a:r>
            <a:br>
              <a:rPr lang="en" sz="2800" dirty="0">
                <a:solidFill>
                  <a:srgbClr val="840629"/>
                </a:solidFill>
              </a:rPr>
            </a:br>
            <a:r>
              <a:rPr lang="en" sz="2800" dirty="0">
                <a:solidFill>
                  <a:srgbClr val="840629"/>
                </a:solidFill>
              </a:rPr>
              <a:t>in your code?</a:t>
            </a:r>
            <a:endParaRPr sz="2800" dirty="0">
              <a:solidFill>
                <a:srgbClr val="840629"/>
              </a:solidFill>
            </a:endParaRPr>
          </a:p>
        </p:txBody>
      </p:sp>
      <p:pic>
        <p:nvPicPr>
          <p:cNvPr id="2" name="Google Shape;103;p24">
            <a:extLst>
              <a:ext uri="{FF2B5EF4-FFF2-40B4-BE49-F238E27FC236}">
                <a16:creationId xmlns:a16="http://schemas.microsoft.com/office/drawing/2014/main" id="{58A31A05-6657-25BA-6BC6-F613D92D694C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1501" y="0"/>
            <a:ext cx="4891613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102;p24">
            <a:extLst>
              <a:ext uri="{FF2B5EF4-FFF2-40B4-BE49-F238E27FC236}">
                <a16:creationId xmlns:a16="http://schemas.microsoft.com/office/drawing/2014/main" id="{212C8FFD-F753-491A-C64C-791724D4454D}"/>
              </a:ext>
            </a:extLst>
          </p:cNvPr>
          <p:cNvSpPr txBox="1">
            <a:spLocks/>
          </p:cNvSpPr>
          <p:nvPr/>
        </p:nvSpPr>
        <p:spPr>
          <a:xfrm>
            <a:off x="-75807" y="4913748"/>
            <a:ext cx="4404000" cy="153565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lvl="0" algn="l" defTabSz="457200" rtl="0" eaLnBrk="1" latinLnBrk="0" hangingPunct="1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 kern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800" dirty="0">
                <a:solidFill>
                  <a:srgbClr val="840629"/>
                </a:solidFill>
              </a:rPr>
              <a:t>Want to make your own CSSE220 meme? Send it to me this week!</a:t>
            </a:r>
          </a:p>
        </p:txBody>
      </p:sp>
    </p:spTree>
    <p:extLst>
      <p:ext uri="{BB962C8B-B14F-4D97-AF65-F5344CB8AC3E}">
        <p14:creationId xmlns:p14="http://schemas.microsoft.com/office/powerpoint/2010/main" val="1954578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>
            <a:spLocks noGrp="1"/>
          </p:cNvSpPr>
          <p:nvPr>
            <p:ph type="body" idx="1"/>
          </p:nvPr>
        </p:nvSpPr>
        <p:spPr>
          <a:xfrm>
            <a:off x="457200" y="5072332"/>
            <a:ext cx="8229600" cy="1337094"/>
          </a:xfrm>
          <a:prstGeom prst="rect">
            <a:avLst/>
          </a:prstGeom>
        </p:spPr>
        <p:txBody>
          <a:bodyPr/>
          <a:lstStyle/>
          <a:p>
            <a:pPr marL="0" lvl="0" indent="0">
              <a:lnSpc>
                <a:spcPct val="80000"/>
              </a:lnSpc>
              <a:spcBef>
                <a:spcPts val="600"/>
              </a:spcBef>
              <a:buNone/>
              <a:defRPr sz="1800"/>
            </a:pPr>
            <a:r>
              <a:rPr lang="en-US" sz="2900" dirty="0"/>
              <a:t>Set a breakpoint on the line where a </a:t>
            </a:r>
            <a:r>
              <a:rPr lang="en-US" sz="2900" u="sng" dirty="0"/>
              <a:t>test case fails</a:t>
            </a:r>
            <a:r>
              <a:rPr lang="en-US" sz="2900" dirty="0"/>
              <a:t>!</a:t>
            </a:r>
          </a:p>
          <a:p>
            <a:pPr marL="0" lvl="0" indent="0">
              <a:lnSpc>
                <a:spcPct val="80000"/>
              </a:lnSpc>
              <a:spcBef>
                <a:spcPts val="600"/>
              </a:spcBef>
              <a:buNone/>
              <a:defRPr sz="1800"/>
            </a:pPr>
            <a:r>
              <a:rPr lang="en-US" sz="2900" dirty="0"/>
              <a:t>Then you can pause the execution of the program and </a:t>
            </a:r>
            <a:r>
              <a:rPr lang="en-US" sz="2900" u="sng" dirty="0"/>
              <a:t>WATCH</a:t>
            </a:r>
            <a:r>
              <a:rPr lang="en-US" sz="2900" dirty="0"/>
              <a:t> what goes wrong.</a:t>
            </a:r>
            <a:endParaRPr sz="2900" dirty="0"/>
          </a:p>
        </p:txBody>
      </p:sp>
      <p:sp>
        <p:nvSpPr>
          <p:cNvPr id="180" name="Shape 180"/>
          <p:cNvSpPr>
            <a:spLocks noGrp="1"/>
          </p:cNvSpPr>
          <p:nvPr>
            <p:ph type="title"/>
          </p:nvPr>
        </p:nvSpPr>
        <p:spPr>
          <a:xfrm>
            <a:off x="457200" y="188141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lang="en-US" sz="4400" dirty="0"/>
              <a:t>Setting Breakpoint</a:t>
            </a:r>
            <a:endParaRPr sz="4400" dirty="0"/>
          </a:p>
        </p:txBody>
      </p:sp>
      <p:pic>
        <p:nvPicPr>
          <p:cNvPr id="3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3EB711E5-5E8F-8C41-9E08-C37051877E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74942"/>
            <a:ext cx="9144000" cy="2708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2183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>
            <a:spLocks noGrp="1"/>
          </p:cNvSpPr>
          <p:nvPr>
            <p:ph type="title"/>
          </p:nvPr>
        </p:nvSpPr>
        <p:spPr>
          <a:xfrm>
            <a:off x="481584" y="1"/>
            <a:ext cx="8229600" cy="682752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lvl="0">
              <a:defRPr sz="1800"/>
            </a:pPr>
            <a:r>
              <a:rPr lang="en-US" sz="4400" dirty="0"/>
              <a:t>Running in Debug Mode</a:t>
            </a:r>
            <a:endParaRPr sz="4400" dirty="0"/>
          </a:p>
        </p:txBody>
      </p:sp>
      <p:pic>
        <p:nvPicPr>
          <p:cNvPr id="8" name="Picture 7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F5805A82-B52F-0B42-A535-946683B08C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9566" y="658368"/>
            <a:ext cx="6247281" cy="600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1511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4"/>
          <p:cNvSpPr txBox="1">
            <a:spLocks noGrp="1"/>
          </p:cNvSpPr>
          <p:nvPr>
            <p:ph type="title"/>
          </p:nvPr>
        </p:nvSpPr>
        <p:spPr>
          <a:xfrm>
            <a:off x="526262" y="408600"/>
            <a:ext cx="8636100" cy="8172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r>
              <a:rPr lang="en" sz="4400" dirty="0">
                <a:solidFill>
                  <a:srgbClr val="840629"/>
                </a:solidFill>
              </a:rPr>
              <a:t>Scary first steps…</a:t>
            </a:r>
            <a:endParaRPr sz="4400" dirty="0">
              <a:solidFill>
                <a:srgbClr val="840629"/>
              </a:solidFill>
            </a:endParaRPr>
          </a:p>
        </p:txBody>
      </p:sp>
      <p:pic>
        <p:nvPicPr>
          <p:cNvPr id="104" name="Google Shape;10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5826" y="6094583"/>
            <a:ext cx="7596971" cy="500474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06" name="Google Shape;106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62081" y="1380520"/>
            <a:ext cx="7449384" cy="3088504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F814132-11B9-FE50-E133-2A9B466B33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9634" y="4610260"/>
            <a:ext cx="7591200" cy="118749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2735B4A-1EDD-F0AD-B8BE-2FA45344846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4085187"/>
            <a:ext cx="959957" cy="95995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5"/>
          <p:cNvSpPr txBox="1">
            <a:spLocks noGrp="1"/>
          </p:cNvSpPr>
          <p:nvPr>
            <p:ph type="title"/>
          </p:nvPr>
        </p:nvSpPr>
        <p:spPr>
          <a:xfrm>
            <a:off x="249550" y="919625"/>
            <a:ext cx="8636100" cy="8172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r>
              <a:rPr lang="en" sz="2400">
                <a:solidFill>
                  <a:srgbClr val="840629"/>
                </a:solidFill>
              </a:rPr>
              <a:t>The Debugger Up Close</a:t>
            </a:r>
            <a:endParaRPr sz="2400">
              <a:solidFill>
                <a:srgbClr val="840629"/>
              </a:solidFill>
            </a:endParaRPr>
          </a:p>
        </p:txBody>
      </p:sp>
      <p:pic>
        <p:nvPicPr>
          <p:cNvPr id="115" name="Google Shape;11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34325" y="1842951"/>
            <a:ext cx="4548200" cy="9219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6" name="Google Shape;116;p25"/>
          <p:cNvCxnSpPr/>
          <p:nvPr/>
        </p:nvCxnSpPr>
        <p:spPr>
          <a:xfrm rot="10800000" flipH="1">
            <a:off x="6763700" y="2644725"/>
            <a:ext cx="1028700" cy="1182900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7" name="Google Shape;117;p25"/>
          <p:cNvCxnSpPr/>
          <p:nvPr/>
        </p:nvCxnSpPr>
        <p:spPr>
          <a:xfrm rot="10800000">
            <a:off x="8461025" y="2644650"/>
            <a:ext cx="12900" cy="2044500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8" name="Google Shape;118;p25"/>
          <p:cNvSpPr txBox="1"/>
          <p:nvPr/>
        </p:nvSpPr>
        <p:spPr>
          <a:xfrm>
            <a:off x="5452100" y="3763325"/>
            <a:ext cx="1684500" cy="398700"/>
          </a:xfrm>
          <a:prstGeom prst="rect">
            <a:avLst/>
          </a:prstGeom>
          <a:solidFill>
            <a:srgbClr val="F9CB9C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"/>
              <a:t>Java Perspective</a:t>
            </a:r>
            <a:endParaRPr/>
          </a:p>
        </p:txBody>
      </p:sp>
      <p:sp>
        <p:nvSpPr>
          <p:cNvPr id="119" name="Google Shape;119;p25"/>
          <p:cNvSpPr txBox="1"/>
          <p:nvPr/>
        </p:nvSpPr>
        <p:spPr>
          <a:xfrm>
            <a:off x="7075500" y="4689150"/>
            <a:ext cx="2068500" cy="398700"/>
          </a:xfrm>
          <a:prstGeom prst="rect">
            <a:avLst/>
          </a:prstGeom>
          <a:solidFill>
            <a:srgbClr val="F9CB9C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"/>
              <a:t>Debugging Perspective</a:t>
            </a: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5A1F24A-0E5A-CAAF-ABE5-05B1BE6093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509" y="2104252"/>
            <a:ext cx="3515216" cy="131463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9773392-1C9E-E3CF-D777-F000F21398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0509" y="3804260"/>
            <a:ext cx="4220164" cy="143847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>
              <a:lnSpc>
                <a:spcPct val="80000"/>
              </a:lnSpc>
              <a:spcBef>
                <a:spcPts val="600"/>
              </a:spcBef>
              <a:buFont typeface="Wingdings 3"/>
              <a:buChar char=""/>
              <a:defRPr sz="1800"/>
            </a:pPr>
            <a:r>
              <a:rPr sz="2900" dirty="0"/>
              <a:t>Debugging Java programs in Eclipse:</a:t>
            </a:r>
          </a:p>
          <a:p>
            <a:pPr lvl="1">
              <a:lnSpc>
                <a:spcPct val="80000"/>
              </a:lnSpc>
              <a:spcBef>
                <a:spcPts val="600"/>
              </a:spcBef>
              <a:buFont typeface="Verdana"/>
              <a:buChar char="◦"/>
              <a:defRPr sz="1800"/>
            </a:pPr>
            <a:r>
              <a:rPr lang="en-US" sz="2500" dirty="0"/>
              <a:t>Set a breakpoint where you want to start</a:t>
            </a:r>
          </a:p>
          <a:p>
            <a:pPr marL="742950" lvl="1" indent="-285750">
              <a:lnSpc>
                <a:spcPct val="80000"/>
              </a:lnSpc>
              <a:spcBef>
                <a:spcPts val="600"/>
              </a:spcBef>
              <a:buFont typeface="Verdana"/>
              <a:buChar char="◦"/>
              <a:defRPr sz="1800"/>
            </a:pPr>
            <a:endParaRPr lang="en-US" sz="2500" dirty="0"/>
          </a:p>
          <a:p>
            <a:pPr marL="742950" lvl="1" indent="-285750">
              <a:lnSpc>
                <a:spcPct val="80000"/>
              </a:lnSpc>
              <a:spcBef>
                <a:spcPts val="600"/>
              </a:spcBef>
              <a:buFont typeface="Verdana"/>
              <a:buChar char="◦"/>
              <a:defRPr sz="1800"/>
            </a:pPr>
            <a:r>
              <a:rPr sz="2500" dirty="0"/>
              <a:t>Launch using the </a:t>
            </a:r>
            <a:r>
              <a:rPr lang="en-US" sz="2500" dirty="0"/>
              <a:t>bug icon</a:t>
            </a:r>
            <a:endParaRPr sz="2500" dirty="0"/>
          </a:p>
          <a:p>
            <a:pPr marL="457200" lvl="1" indent="0">
              <a:lnSpc>
                <a:spcPct val="80000"/>
              </a:lnSpc>
              <a:spcBef>
                <a:spcPts val="600"/>
              </a:spcBef>
              <a:buNone/>
              <a:defRPr sz="1800"/>
            </a:pPr>
            <a:endParaRPr sz="2500" dirty="0"/>
          </a:p>
          <a:p>
            <a:pPr marL="742950" lvl="1" indent="-285750">
              <a:lnSpc>
                <a:spcPct val="80000"/>
              </a:lnSpc>
              <a:spcBef>
                <a:spcPts val="600"/>
              </a:spcBef>
              <a:buFont typeface="Verdana"/>
              <a:buChar char="◦"/>
              <a:defRPr sz="1800"/>
            </a:pPr>
            <a:r>
              <a:rPr sz="2500" dirty="0"/>
              <a:t>Single stepping: </a:t>
            </a:r>
            <a:r>
              <a:rPr sz="2500" i="1" dirty="0"/>
              <a:t>step over </a:t>
            </a:r>
            <a:r>
              <a:rPr sz="2500" dirty="0"/>
              <a:t>and </a:t>
            </a:r>
            <a:r>
              <a:rPr sz="2500" i="1" dirty="0"/>
              <a:t>step into</a:t>
            </a:r>
            <a:endParaRPr sz="2500" dirty="0"/>
          </a:p>
          <a:p>
            <a:pPr marL="742950" lvl="1" indent="-285750">
              <a:lnSpc>
                <a:spcPct val="80000"/>
              </a:lnSpc>
              <a:spcBef>
                <a:spcPts val="600"/>
              </a:spcBef>
              <a:buFont typeface="Verdana"/>
              <a:buChar char="◦"/>
              <a:defRPr sz="1800"/>
            </a:pPr>
            <a:endParaRPr sz="2500" i="1" dirty="0"/>
          </a:p>
          <a:p>
            <a:pPr marL="742950" lvl="1" indent="-285750">
              <a:lnSpc>
                <a:spcPct val="80000"/>
              </a:lnSpc>
              <a:spcBef>
                <a:spcPts val="600"/>
              </a:spcBef>
              <a:buFont typeface="Verdana"/>
              <a:buChar char="◦"/>
              <a:defRPr sz="1800"/>
            </a:pPr>
            <a:r>
              <a:rPr sz="2500" dirty="0"/>
              <a:t>Inspecting variables</a:t>
            </a:r>
          </a:p>
          <a:p>
            <a:pPr marL="0" lvl="0" indent="0">
              <a:lnSpc>
                <a:spcPct val="80000"/>
              </a:lnSpc>
              <a:spcBef>
                <a:spcPts val="600"/>
              </a:spcBef>
              <a:buNone/>
              <a:defRPr sz="1800"/>
            </a:pPr>
            <a:endParaRPr sz="2900" dirty="0"/>
          </a:p>
        </p:txBody>
      </p:sp>
      <p:sp>
        <p:nvSpPr>
          <p:cNvPr id="180" name="Shape 180"/>
          <p:cNvSpPr>
            <a:spLocks noGrp="1"/>
          </p:cNvSpPr>
          <p:nvPr>
            <p:ph type="title"/>
          </p:nvPr>
        </p:nvSpPr>
        <p:spPr>
          <a:xfrm>
            <a:off x="457200" y="188141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 dirty="0"/>
              <a:t>Debugging—Demo</a:t>
            </a:r>
          </a:p>
        </p:txBody>
      </p:sp>
      <p:pic>
        <p:nvPicPr>
          <p:cNvPr id="1026" name="Picture 2" descr="Image result for step over debug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2609" y="4088262"/>
            <a:ext cx="4948191" cy="2364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10711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285D81DBE5F5A448E892B34D6B8CF20" ma:contentTypeVersion="2" ma:contentTypeDescription="Create a new document." ma:contentTypeScope="" ma:versionID="026ccaf10de5d9915dfa48c6db16b59b">
  <xsd:schema xmlns:xsd="http://www.w3.org/2001/XMLSchema" xmlns:xs="http://www.w3.org/2001/XMLSchema" xmlns:p="http://schemas.microsoft.com/office/2006/metadata/properties" xmlns:ns2="08600313-7276-4ca7-b5d3-7d86193ee0ac" targetNamespace="http://schemas.microsoft.com/office/2006/metadata/properties" ma:root="true" ma:fieldsID="c887e4ee215f388544e22a2030d7ea35" ns2:_="">
    <xsd:import namespace="08600313-7276-4ca7-b5d3-7d86193ee0a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8600313-7276-4ca7-b5d3-7d86193ee0a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7B07C09-FF92-4115-A3C4-DCD45D83FCB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0C38785-47E6-49BC-BFEC-57787567C3D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8600313-7276-4ca7-b5d3-7d86193ee0a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0EBDBBA-925D-4342-9C69-C51A740C4A59}">
  <ds:schemaRefs>
    <ds:schemaRef ds:uri="http://www.w3.org/XML/1998/namespace"/>
    <ds:schemaRef ds:uri="http://schemas.microsoft.com/office/2006/documentManagement/types"/>
    <ds:schemaRef ds:uri="http://purl.org/dc/elements/1.1/"/>
    <ds:schemaRef ds:uri="http://purl.org/dc/terms/"/>
    <ds:schemaRef ds:uri="http://schemas.microsoft.com/office/2006/metadata/properties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79ddb764-415a-4c38-83b7-908be6382be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11507</TotalTime>
  <Words>939</Words>
  <Application>Microsoft Office PowerPoint</Application>
  <PresentationFormat>On-screen Show (4:3)</PresentationFormat>
  <Paragraphs>119</Paragraphs>
  <Slides>19</Slides>
  <Notes>14</Notes>
  <HiddenSlides>3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Consolas</vt:lpstr>
      <vt:lpstr>Courier New</vt:lpstr>
      <vt:lpstr>Verdana</vt:lpstr>
      <vt:lpstr>Wingdings 3</vt:lpstr>
      <vt:lpstr>Office Theme</vt:lpstr>
      <vt:lpstr>Debugging</vt:lpstr>
      <vt:lpstr>How to identify a problem in your code?</vt:lpstr>
      <vt:lpstr>How to identify a problem in your code?</vt:lpstr>
      <vt:lpstr>How to identify a problem  in your code?</vt:lpstr>
      <vt:lpstr>Setting Breakpoint</vt:lpstr>
      <vt:lpstr>Running in Debug Mode</vt:lpstr>
      <vt:lpstr>Scary first steps…</vt:lpstr>
      <vt:lpstr>The Debugger Up Close</vt:lpstr>
      <vt:lpstr>Debugging—Demo</vt:lpstr>
      <vt:lpstr>Debugger Controls Up Close</vt:lpstr>
      <vt:lpstr>ALWAYS (1) stop the debugger AND (2) clear it when done!</vt:lpstr>
      <vt:lpstr>Exception Breakpoint</vt:lpstr>
      <vt:lpstr>Interpreting a JUnit Test Failure</vt:lpstr>
      <vt:lpstr>Important gotcha: Strings in java are immutable</vt:lpstr>
      <vt:lpstr>Debugging Practice!</vt:lpstr>
      <vt:lpstr>More Debugging Practice!</vt:lpstr>
      <vt:lpstr>Optional Opportunities</vt:lpstr>
      <vt:lpstr>Incentive Points Opportunity #1</vt:lpstr>
      <vt:lpstr>Incentive Points Opportunity #2</vt:lpstr>
    </vt:vector>
  </TitlesOfParts>
  <Manager/>
  <Company>RHIT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Gregory Aaron Wilkin</dc:creator>
  <cp:keywords/>
  <dc:description/>
  <cp:lastModifiedBy>Yoder, Jason</cp:lastModifiedBy>
  <cp:revision>84</cp:revision>
  <dcterms:created xsi:type="dcterms:W3CDTF">2016-08-30T15:29:41Z</dcterms:created>
  <dcterms:modified xsi:type="dcterms:W3CDTF">2025-03-03T17:51:13Z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0x0101004285D81DBE5F5A448E892B34D6B8CF20</vt:lpwstr>
  </property>
  <property fmtid="{D5CDD505-2E9C-101B-9397-08002B2CF9AE}" pid="3" name="Order">
    <vt:r8>4400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_ExtendedDescription">
    <vt:lpwstr/>
  </property>
  <property fmtid="{D5CDD505-2E9C-101B-9397-08002B2CF9AE}" pid="7" name="TriggerFlowInfo">
    <vt:lpwstr/>
  </property>
  <property fmtid="{D5CDD505-2E9C-101B-9397-08002B2CF9AE}" pid="8" name="_SourceUrl">
    <vt:lpwstr/>
  </property>
  <property fmtid="{D5CDD505-2E9C-101B-9397-08002B2CF9AE}" pid="9" name="_SharedFileIndex">
    <vt:lpwstr/>
  </property>
  <property fmtid="{D5CDD505-2E9C-101B-9397-08002B2CF9AE}" pid="10" name="ComplianceAssetId">
    <vt:lpwstr/>
  </property>
  <property fmtid="{D5CDD505-2E9C-101B-9397-08002B2CF9AE}" pid="11" name="TemplateUrl">
    <vt:lpwstr/>
  </property>
</Properties>
</file>