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84" r:id="rId2"/>
    <p:sldId id="384" r:id="rId3"/>
    <p:sldId id="385" r:id="rId4"/>
    <p:sldId id="299" r:id="rId5"/>
    <p:sldId id="373" r:id="rId6"/>
    <p:sldId id="374" r:id="rId7"/>
    <p:sldId id="375" r:id="rId8"/>
    <p:sldId id="376" r:id="rId9"/>
    <p:sldId id="378" r:id="rId10"/>
    <p:sldId id="303" r:id="rId11"/>
    <p:sldId id="304" r:id="rId12"/>
    <p:sldId id="305" r:id="rId13"/>
    <p:sldId id="307" r:id="rId14"/>
    <p:sldId id="309" r:id="rId15"/>
    <p:sldId id="349" r:id="rId16"/>
    <p:sldId id="379" r:id="rId17"/>
    <p:sldId id="380" r:id="rId18"/>
    <p:sldId id="350" r:id="rId19"/>
    <p:sldId id="351" r:id="rId20"/>
    <p:sldId id="352" r:id="rId21"/>
    <p:sldId id="353" r:id="rId22"/>
    <p:sldId id="354" r:id="rId23"/>
    <p:sldId id="381" r:id="rId24"/>
    <p:sldId id="332" r:id="rId25"/>
    <p:sldId id="333" r:id="rId26"/>
    <p:sldId id="311" r:id="rId27"/>
    <p:sldId id="312" r:id="rId28"/>
    <p:sldId id="310" r:id="rId29"/>
    <p:sldId id="313" r:id="rId30"/>
    <p:sldId id="366" r:id="rId31"/>
    <p:sldId id="314" r:id="rId32"/>
    <p:sldId id="320" r:id="rId33"/>
    <p:sldId id="322" r:id="rId34"/>
    <p:sldId id="377" r:id="rId35"/>
    <p:sldId id="323" r:id="rId36"/>
    <p:sldId id="324" r:id="rId37"/>
    <p:sldId id="383" r:id="rId38"/>
    <p:sldId id="315" r:id="rId39"/>
    <p:sldId id="285" r:id="rId40"/>
    <p:sldId id="267" r:id="rId41"/>
    <p:sldId id="269" r:id="rId42"/>
    <p:sldId id="367" r:id="rId43"/>
    <p:sldId id="271" r:id="rId44"/>
    <p:sldId id="270" r:id="rId45"/>
    <p:sldId id="272" r:id="rId46"/>
    <p:sldId id="282" r:id="rId47"/>
    <p:sldId id="368" r:id="rId48"/>
    <p:sldId id="382" r:id="rId49"/>
    <p:sldId id="371" r:id="rId50"/>
    <p:sldId id="274" r:id="rId51"/>
    <p:sldId id="357" r:id="rId52"/>
    <p:sldId id="361" r:id="rId53"/>
    <p:sldId id="356" r:id="rId54"/>
    <p:sldId id="360" r:id="rId55"/>
    <p:sldId id="358" r:id="rId56"/>
    <p:sldId id="359" r:id="rId57"/>
    <p:sldId id="275" r:id="rId58"/>
    <p:sldId id="37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5226" autoAdjust="0"/>
  </p:normalViewPr>
  <p:slideViewPr>
    <p:cSldViewPr>
      <p:cViewPr varScale="1">
        <p:scale>
          <a:sx n="86" d="100"/>
          <a:sy n="86" d="100"/>
        </p:scale>
        <p:origin x="128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187978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25</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27</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35</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37</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40</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46</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47</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(good!)</a:t>
            </a:r>
          </a:p>
          <a:p>
            <a:r>
              <a:rPr lang="en-US" dirty="0"/>
              <a:t>Cohesion low                 (VERY BAD!)</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Cohesion </a:t>
            </a:r>
            <a:r>
              <a:rPr lang="en-US" dirty="0"/>
              <a:t>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is data holder now</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54</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now has useful</a:t>
            </a:r>
            <a:r>
              <a:rPr lang="en-US" baseline="0" dirty="0"/>
              <a:t> behavior</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55</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56</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178943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ImplementingDesign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RHIT-CSSE/csse220/blob/master/Docs/ExampleDesignProblems" TargetMode="External"/><Relationship Id="rId2" Type="http://schemas.openxmlformats.org/officeDocument/2006/relationships/hyperlink" Target="https://github.com/RHIT-CSSE/csse220/tree/master/Homework/DesignProbl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a:xfrm>
            <a:off x="457200" y="3733800"/>
            <a:ext cx="8229600" cy="1874837"/>
          </a:xfrm>
        </p:spPr>
        <p:txBody>
          <a:bodyPr>
            <a:normAutofit fontScale="32500" lnSpcReduction="20000"/>
          </a:bodyPr>
          <a:lstStyle/>
          <a:p>
            <a:pPr marR="0" eaLnBrk="1" hangingPunct="1">
              <a:lnSpc>
                <a:spcPct val="90000"/>
              </a:lnSpc>
            </a:pPr>
            <a:endParaRPr lang="en-US" sz="6000" dirty="0"/>
          </a:p>
          <a:p>
            <a:pPr marR="0" eaLnBrk="1" hangingPunct="1">
              <a:lnSpc>
                <a:spcPct val="120000"/>
              </a:lnSpc>
            </a:pPr>
            <a:r>
              <a:rPr lang="en-US" sz="7400" dirty="0"/>
              <a:t>Object Oriented Design Principle #4:</a:t>
            </a:r>
          </a:p>
          <a:p>
            <a:pPr marR="0" eaLnBrk="1" hangingPunct="1">
              <a:lnSpc>
                <a:spcPct val="120000"/>
              </a:lnSpc>
            </a:pPr>
            <a:r>
              <a:rPr lang="en-US" sz="7400" dirty="0"/>
              <a:t>Minimizing Dependencies</a:t>
            </a:r>
          </a:p>
          <a:p>
            <a:pPr marR="0" eaLnBrk="1" hangingPunct="1">
              <a:lnSpc>
                <a:spcPct val="120000"/>
              </a:lnSpc>
            </a:pPr>
            <a:r>
              <a:rPr lang="en-US" sz="7400" dirty="0"/>
              <a:t>Coupling and Cohesion</a:t>
            </a:r>
            <a:br>
              <a:rPr lang="en-US" sz="2500" dirty="0"/>
            </a:br>
            <a:endParaRPr lang="en-US" sz="2500" dirty="0"/>
          </a:p>
        </p:txBody>
      </p:sp>
      <p:sp>
        <p:nvSpPr>
          <p:cNvPr id="5" name="Rectangle 4">
            <a:extLst>
              <a:ext uri="{FF2B5EF4-FFF2-40B4-BE49-F238E27FC236}">
                <a16:creationId xmlns:a16="http://schemas.microsoft.com/office/drawing/2014/main" id="{8868B37A-87AA-4340-B4B7-39ADAAEAFE0E}"/>
              </a:ext>
            </a:extLst>
          </p:cNvPr>
          <p:cNvSpPr/>
          <p:nvPr/>
        </p:nvSpPr>
        <p:spPr>
          <a:xfrm>
            <a:off x="304800" y="6019800"/>
            <a:ext cx="8534400" cy="6096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
        <p:nvSpPr>
          <p:cNvPr id="8" name="Rectangle 1">
            <a:extLst>
              <a:ext uri="{FF2B5EF4-FFF2-40B4-BE49-F238E27FC236}">
                <a16:creationId xmlns:a16="http://schemas.microsoft.com/office/drawing/2014/main" id="{37D9DDC8-F4D6-43B7-9262-1BEDD7034C33}"/>
              </a:ext>
            </a:extLst>
          </p:cNvPr>
          <p:cNvSpPr txBox="1">
            <a:spLocks/>
          </p:cNvSpPr>
          <p:nvPr/>
        </p:nvSpPr>
        <p:spPr>
          <a:xfrm>
            <a:off x="838200" y="22828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CSSE 220</a:t>
            </a:r>
            <a:endParaRPr lang="en-US"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indicates a problem?</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190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TeamGradeBook</a:t>
            </a:r>
            <a:r>
              <a:rPr lang="en-US" dirty="0">
                <a:highlight>
                  <a:srgbClr val="FFFF00"/>
                </a:highlight>
              </a:rPr>
              <a:t> “knows” more about Student</a:t>
            </a:r>
          </a:p>
          <a:p>
            <a:pPr marL="514350" indent="-514350">
              <a:buFont typeface="+mj-lt"/>
              <a:buAutoNum type="arabicParenR" startAt="2"/>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93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dirty="0"/>
              <a:t>Implementing Design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https://github.com/RHIT-CSSE/csse220/tree/master/Homework/HWImplementingDesign2</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br>
              <a:rPr lang="en-US" dirty="0"/>
            </a:br>
            <a:r>
              <a:rPr lang="en-US" b="1" i="1" dirty="0"/>
              <a:t>Don’t have message chains</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806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457200" y="1600200"/>
            <a:ext cx="8534400" cy="4525963"/>
          </a:xfrm>
        </p:spPr>
        <p:txBody>
          <a:bodyPr>
            <a:normAutofit/>
          </a:bodyPr>
          <a:lstStyle/>
          <a:p>
            <a:pPr marL="0" indent="0">
              <a:buNone/>
            </a:pPr>
            <a:r>
              <a:rPr lang="en-US" dirty="0"/>
              <a:t>If you would like to work with a partner for the “Paired” part of Implementing Design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a:t>Find times you could work together </a:t>
            </a:r>
            <a:endParaRPr lang="en-US" dirty="0"/>
          </a:p>
          <a:p>
            <a:endParaRPr lang="en-US" dirty="0"/>
          </a:p>
        </p:txBody>
      </p:sp>
    </p:spTree>
    <p:extLst>
      <p:ext uri="{BB962C8B-B14F-4D97-AF65-F5344CB8AC3E}">
        <p14:creationId xmlns:p14="http://schemas.microsoft.com/office/powerpoint/2010/main" val="2509127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a:t>JFrame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sz="2800"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r>
              <a:rPr lang="en-US" b="1" i="1" dirty="0"/>
              <a:t>Coupling and Cohesion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Design Terms:</a:t>
            </a:r>
          </a:p>
        </p:txBody>
      </p:sp>
      <p:sp>
        <p:nvSpPr>
          <p:cNvPr id="3" name="Content Placeholder 2"/>
          <p:cNvSpPr>
            <a:spLocks noGrp="1"/>
          </p:cNvSpPr>
          <p:nvPr>
            <p:ph idx="1"/>
          </p:nvPr>
        </p:nvSpPr>
        <p:spPr>
          <a:xfrm>
            <a:off x="304800" y="1600200"/>
            <a:ext cx="8382000" cy="4525963"/>
          </a:xfrm>
        </p:spPr>
        <p:txBody>
          <a:bodyPr/>
          <a:lstStyle/>
          <a:p>
            <a:r>
              <a:rPr lang="en-US" dirty="0"/>
              <a:t>3 essential terms</a:t>
            </a:r>
          </a:p>
          <a:p>
            <a:pPr lvl="1"/>
            <a:r>
              <a:rPr lang="en-US" dirty="0"/>
              <a:t>Encapsulation  (done- previously covered)</a:t>
            </a:r>
          </a:p>
          <a:p>
            <a:pPr lvl="1"/>
            <a:r>
              <a:rPr lang="en-US" dirty="0"/>
              <a:t>Coupling</a:t>
            </a:r>
          </a:p>
          <a:p>
            <a:pPr lvl="1"/>
            <a:r>
              <a:rPr lang="en-US" dirty="0"/>
              <a:t>Cohesion</a:t>
            </a:r>
          </a:p>
        </p:txBody>
      </p:sp>
    </p:spTree>
    <p:extLst>
      <p:ext uri="{BB962C8B-B14F-4D97-AF65-F5344CB8AC3E}">
        <p14:creationId xmlns:p14="http://schemas.microsoft.com/office/powerpoint/2010/main" val="4758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0" indent="0">
              <a:buNone/>
            </a:pPr>
            <a:endParaRPr lang="en-US" dirty="0"/>
          </a:p>
        </p:txBody>
      </p:sp>
      <p:sp>
        <p:nvSpPr>
          <p:cNvPr id="4" name="Rectangle 3"/>
          <p:cNvSpPr/>
          <p:nvPr/>
        </p:nvSpPr>
        <p:spPr>
          <a:xfrm>
            <a:off x="609600" y="4114800"/>
            <a:ext cx="7010400" cy="1384995"/>
          </a:xfrm>
          <a:prstGeom prst="rect">
            <a:avLst/>
          </a:prstGeom>
        </p:spPr>
        <p:txBody>
          <a:bodyPr wrap="square">
            <a:spAutoFit/>
          </a:bodyPr>
          <a:lstStyle/>
          <a:p>
            <a:pPr fontAlgn="base"/>
            <a:r>
              <a:rPr lang="en-US" sz="2800" dirty="0"/>
              <a:t>Two related Object-Oriented </a:t>
            </a:r>
            <a:r>
              <a:rPr lang="en-US" sz="2800" dirty="0" err="1"/>
              <a:t>Deisgn</a:t>
            </a:r>
            <a:r>
              <a:rPr lang="en-US" sz="2800" dirty="0"/>
              <a:t> terms: </a:t>
            </a:r>
          </a:p>
          <a:p>
            <a:pPr lvl="1" fontAlgn="base"/>
            <a:r>
              <a:rPr lang="en-US" sz="2800" b="1" dirty="0"/>
              <a:t>coupling</a:t>
            </a:r>
          </a:p>
          <a:p>
            <a:pPr lvl="1" fontAlgn="base"/>
            <a:r>
              <a:rPr lang="en-US" sz="2800" b="1" dirty="0"/>
              <a:t>cohesion</a:t>
            </a:r>
          </a:p>
        </p:txBody>
      </p:sp>
    </p:spTree>
    <p:extLst>
      <p:ext uri="{BB962C8B-B14F-4D97-AF65-F5344CB8AC3E}">
        <p14:creationId xmlns:p14="http://schemas.microsoft.com/office/powerpoint/2010/main" val="4103721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b="1" i="1" dirty="0"/>
              <a:t>high cohesion</a:t>
            </a:r>
            <a:r>
              <a:rPr lang="en-US" dirty="0"/>
              <a:t>)</a:t>
            </a:r>
          </a:p>
          <a:p>
            <a:r>
              <a:rPr lang="en-US" dirty="0"/>
              <a:t>Our classes will only need to depend on each other in specific, highly limited  essential ways (i.e., they will have </a:t>
            </a:r>
            <a:r>
              <a:rPr lang="en-US" b="1" i="1" dirty="0"/>
              <a:t>low coupling</a:t>
            </a:r>
            <a:r>
              <a:rPr lang="en-US" dirty="0"/>
              <a:t>).  </a:t>
            </a:r>
          </a:p>
          <a:p>
            <a:r>
              <a:rPr lang="en-US" dirty="0"/>
              <a:t>Many classes won’t even “know” of most of the other classes in the system</a:t>
            </a:r>
          </a:p>
        </p:txBody>
      </p:sp>
    </p:spTree>
    <p:extLst>
      <p:ext uri="{BB962C8B-B14F-4D97-AF65-F5344CB8AC3E}">
        <p14:creationId xmlns:p14="http://schemas.microsoft.com/office/powerpoint/2010/main" val="2887235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Example</a:t>
            </a:r>
          </a:p>
        </p:txBody>
      </p:sp>
      <p:sp>
        <p:nvSpPr>
          <p:cNvPr id="3" name="Content Placeholder 2"/>
          <p:cNvSpPr>
            <a:spLocks noGrp="1"/>
          </p:cNvSpPr>
          <p:nvPr>
            <p:ph idx="1"/>
          </p:nvPr>
        </p:nvSpPr>
        <p:spPr/>
        <p:txBody>
          <a:bodyPr/>
          <a:lstStyle/>
          <a:p>
            <a:r>
              <a:rPr lang="en-US" dirty="0"/>
              <a:t>Coupling and Cohesion</a:t>
            </a:r>
          </a:p>
          <a:p>
            <a:pPr lvl="1"/>
            <a:r>
              <a:rPr lang="en-US" dirty="0"/>
              <a:t>School/Student Design problem example</a:t>
            </a:r>
          </a:p>
          <a:p>
            <a:pPr lvl="1"/>
            <a:r>
              <a:rPr lang="en-US" dirty="0"/>
              <a:t>How do Coupling and Cohesion vary with increasing # of classes?</a:t>
            </a:r>
          </a:p>
        </p:txBody>
      </p:sp>
    </p:spTree>
    <p:extLst>
      <p:ext uri="{BB962C8B-B14F-4D97-AF65-F5344CB8AC3E}">
        <p14:creationId xmlns:p14="http://schemas.microsoft.com/office/powerpoint/2010/main" val="344420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dirty="0"/>
              <a:t>Make sure your design </a:t>
            </a:r>
            <a:r>
              <a:rPr lang="en-US" sz="2400" b="1" dirty="0"/>
              <a:t>allows proper functionality</a:t>
            </a:r>
            <a:endParaRPr lang="en-US" sz="2400" dirty="0"/>
          </a:p>
          <a:p>
            <a:pPr marL="971550" lvl="1" indent="-514350" fontAlgn="base">
              <a:buFont typeface="+mj-lt"/>
              <a:buAutoNum type="alphaLcParenR"/>
            </a:pPr>
            <a:r>
              <a:rPr lang="en-US" dirty="0"/>
              <a:t>Must be able to </a:t>
            </a:r>
            <a:r>
              <a:rPr lang="en-US" b="1" dirty="0"/>
              <a:t>store required information</a:t>
            </a:r>
            <a:r>
              <a:rPr lang="en-US" dirty="0"/>
              <a:t> (one/many to one/many relationships)</a:t>
            </a:r>
          </a:p>
          <a:p>
            <a:pPr marL="971550" lvl="1" indent="-514350" fontAlgn="base">
              <a:buFont typeface="+mj-lt"/>
              <a:buAutoNum type="alphaLcParenR"/>
            </a:pPr>
            <a:r>
              <a:rPr lang="en-US" dirty="0"/>
              <a:t>Must be able to </a:t>
            </a:r>
            <a:r>
              <a:rPr lang="en-US" b="1" dirty="0"/>
              <a:t>access the required information</a:t>
            </a:r>
            <a:r>
              <a:rPr lang="en-US" dirty="0"/>
              <a:t> to accomplish tasks</a:t>
            </a:r>
          </a:p>
          <a:p>
            <a:pPr marL="971550" lvl="1" indent="-51435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arenR"/>
            </a:pPr>
            <a:r>
              <a:rPr lang="en-US" sz="2400" dirty="0"/>
              <a:t>Structure design </a:t>
            </a:r>
            <a:r>
              <a:rPr lang="en-US" sz="2400" b="1" dirty="0"/>
              <a:t>around the data</a:t>
            </a:r>
            <a:r>
              <a:rPr lang="en-US" sz="2400" dirty="0"/>
              <a:t> to be stored</a:t>
            </a:r>
          </a:p>
          <a:p>
            <a:pPr marL="971550" lvl="1" indent="-514350" fontAlgn="base">
              <a:buFont typeface="+mj-lt"/>
              <a:buAutoNum type="alphaLcParenR"/>
            </a:pPr>
            <a:r>
              <a:rPr lang="en-US" b="1" dirty="0"/>
              <a:t>Nouns should become classes</a:t>
            </a:r>
            <a:endParaRPr lang="en-US" dirty="0"/>
          </a:p>
          <a:p>
            <a:pPr marL="971550" lvl="1" indent="-51435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arenR"/>
            </a:pPr>
            <a:r>
              <a:rPr lang="en-US" sz="2400" dirty="0"/>
              <a:t>Functionality should be </a:t>
            </a:r>
            <a:r>
              <a:rPr lang="en-US" sz="2400" b="1" dirty="0"/>
              <a:t>distributed efficiently</a:t>
            </a:r>
            <a:endParaRPr lang="en-US" sz="2400" dirty="0"/>
          </a:p>
          <a:p>
            <a:pPr marL="971550" lvl="1" indent="-514350" fontAlgn="base">
              <a:buFont typeface="+mj-lt"/>
              <a:buAutoNum type="alphaLcParenR"/>
            </a:pPr>
            <a:r>
              <a:rPr lang="en-US" b="1" dirty="0"/>
              <a:t>No class/part should get too large</a:t>
            </a:r>
          </a:p>
          <a:p>
            <a:pPr marL="971550" lvl="1" indent="-51435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arenR"/>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457200" indent="-457200" fontAlgn="base">
              <a:buFont typeface="+mj-lt"/>
              <a:buAutoNum type="arabicParenR"/>
            </a:pPr>
            <a:r>
              <a:rPr lang="en-US" sz="2400" b="1" dirty="0"/>
              <a:t>Don't duplicate</a:t>
            </a:r>
            <a:r>
              <a:rPr lang="en-US" sz="2400" dirty="0"/>
              <a:t> code</a:t>
            </a:r>
          </a:p>
          <a:p>
            <a:pPr marL="971550" lvl="1" indent="-514350" fontAlgn="base">
              <a:buFont typeface="+mj-lt"/>
              <a:buAutoNum type="alphaLcParenR"/>
            </a:pPr>
            <a:r>
              <a:rPr lang="en-US" dirty="0"/>
              <a:t>Similar "chunks" of code should be </a:t>
            </a:r>
            <a:r>
              <a:rPr lang="en-US" b="1" dirty="0"/>
              <a:t>unified into functions</a:t>
            </a:r>
            <a:endParaRPr lang="en-US" dirty="0"/>
          </a:p>
          <a:p>
            <a:pPr marL="971550" lvl="1" indent="-514350" fontAlgn="base">
              <a:buFont typeface="+mj-lt"/>
              <a:buAutoNum type="alphaLcParenR"/>
            </a:pPr>
            <a:r>
              <a:rPr lang="en-US" dirty="0"/>
              <a:t>Classes with similar features should be given </a:t>
            </a:r>
            <a:r>
              <a:rPr lang="en-US" b="1" dirty="0"/>
              <a:t>common interfaces</a:t>
            </a:r>
            <a:endParaRPr lang="en-US" dirty="0"/>
          </a:p>
          <a:p>
            <a:pPr marL="971550" lvl="1" indent="-514350">
              <a:buFont typeface="+mj-lt"/>
              <a:buAutoNum type="alphaLcParenR"/>
            </a:pPr>
            <a:r>
              <a:rPr lang="en-US" dirty="0"/>
              <a:t>Classes with similar internals should be simplified using </a:t>
            </a:r>
            <a:r>
              <a:rPr lang="en-US" b="1" dirty="0"/>
              <a:t>inheritance</a:t>
            </a:r>
          </a:p>
          <a:p>
            <a:pPr marL="971550" lvl="1" indent="-514350">
              <a:buFont typeface="+mj-lt"/>
              <a:buAutoNum type="alphaLcParenR"/>
            </a:pPr>
            <a:r>
              <a:rPr lang="en-US" dirty="0"/>
              <a:t>Avoid all type-predicated code by using </a:t>
            </a:r>
            <a:r>
              <a:rPr lang="en-US" b="1" dirty="0"/>
              <a:t>inheritance</a:t>
            </a:r>
            <a:endParaRPr lang="en-US" dirty="0"/>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509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pic>
        <p:nvPicPr>
          <p:cNvPr id="8194" name="Picture 2">
            <a:extLst>
              <a:ext uri="{FF2B5EF4-FFF2-40B4-BE49-F238E27FC236}">
                <a16:creationId xmlns:a16="http://schemas.microsoft.com/office/drawing/2014/main" id="{4E40EB7F-AE6D-4C95-AF5B-8C098754B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5429620"/>
            <a:ext cx="3189157" cy="127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036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DEEEECD7-8AE0-40FA-A854-976213D8B63B}"/>
              </a:ext>
            </a:extLst>
          </p:cNvPr>
          <p:cNvGraphicFramePr>
            <a:graphicFrameLocks noGrp="1"/>
          </p:cNvGraphicFramePr>
          <p:nvPr>
            <p:extLst>
              <p:ext uri="{D42A27DB-BD31-4B8C-83A1-F6EECF244321}">
                <p14:modId xmlns:p14="http://schemas.microsoft.com/office/powerpoint/2010/main" val="1819995567"/>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616435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00083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478777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115065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25B85081-F48E-4CDE-B701-6A15ED0C2D3B}"/>
              </a:ext>
            </a:extLst>
          </p:cNvPr>
          <p:cNvGraphicFramePr>
            <a:graphicFrameLocks noGrp="1"/>
          </p:cNvGraphicFramePr>
          <p:nvPr>
            <p:extLst>
              <p:ext uri="{D42A27DB-BD31-4B8C-83A1-F6EECF244321}">
                <p14:modId xmlns:p14="http://schemas.microsoft.com/office/powerpoint/2010/main" val="1639934538"/>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300083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478777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3160664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A640DC79-6BB1-4D79-A42C-BA0C815A1D87}"/>
              </a:ext>
            </a:extLst>
          </p:cNvPr>
          <p:cNvGraphicFramePr>
            <a:graphicFrameLocks noGrp="1"/>
          </p:cNvGraphicFramePr>
          <p:nvPr>
            <p:extLst>
              <p:ext uri="{D42A27DB-BD31-4B8C-83A1-F6EECF244321}">
                <p14:modId xmlns:p14="http://schemas.microsoft.com/office/powerpoint/2010/main" val="2769968566"/>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4300083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478777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1505024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09797BD1-D142-4E9B-ACFE-4BF85D1A5D3B}"/>
              </a:ext>
            </a:extLst>
          </p:cNvPr>
          <p:cNvGraphicFramePr>
            <a:graphicFrameLocks noGrp="1"/>
          </p:cNvGraphicFramePr>
          <p:nvPr>
            <p:extLst>
              <p:ext uri="{D42A27DB-BD31-4B8C-83A1-F6EECF244321}">
                <p14:modId xmlns:p14="http://schemas.microsoft.com/office/powerpoint/2010/main" val="2189614865"/>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r>
                        <a:rPr lang="en-US" dirty="0"/>
                        <a:t>LOW</a:t>
                      </a:r>
                    </a:p>
                  </a:txBody>
                  <a:tcPr/>
                </a:tc>
                <a:tc>
                  <a:txBody>
                    <a:bodyPr/>
                    <a:lstStyle/>
                    <a:p>
                      <a:r>
                        <a:rPr lang="en-US" dirty="0"/>
                        <a:t>medium</a:t>
                      </a:r>
                    </a:p>
                  </a:txBody>
                  <a:tcPr/>
                </a:tc>
                <a:extLst>
                  <a:ext uri="{0D108BD9-81ED-4DB2-BD59-A6C34878D82A}">
                    <a16:rowId xmlns:a16="http://schemas.microsoft.com/office/drawing/2014/main" val="3430008300"/>
                  </a:ext>
                </a:extLst>
              </a:tr>
              <a:tr h="370840">
                <a:tc>
                  <a:txBody>
                    <a:bodyPr/>
                    <a:lstStyle/>
                    <a:p>
                      <a:r>
                        <a:rPr lang="en-US" dirty="0"/>
                        <a:t>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478777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201811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4">
            <a:extLst>
              <a:ext uri="{FF2B5EF4-FFF2-40B4-BE49-F238E27FC236}">
                <a16:creationId xmlns:a16="http://schemas.microsoft.com/office/drawing/2014/main" id="{8FCB5FE8-C8A0-469F-8068-D94EAE993C59}"/>
              </a:ext>
            </a:extLst>
          </p:cNvPr>
          <p:cNvGraphicFramePr>
            <a:graphicFrameLocks noGrp="1"/>
          </p:cNvGraphicFramePr>
          <p:nvPr>
            <p:extLst>
              <p:ext uri="{D42A27DB-BD31-4B8C-83A1-F6EECF244321}">
                <p14:modId xmlns:p14="http://schemas.microsoft.com/office/powerpoint/2010/main" val="3821957508"/>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r>
                        <a:rPr lang="en-US" dirty="0"/>
                        <a:t>LOW</a:t>
                      </a:r>
                    </a:p>
                  </a:txBody>
                  <a:tcPr/>
                </a:tc>
                <a:tc>
                  <a:txBody>
                    <a:bodyPr/>
                    <a:lstStyle/>
                    <a:p>
                      <a:r>
                        <a:rPr lang="en-US" dirty="0"/>
                        <a:t>medium</a:t>
                      </a:r>
                    </a:p>
                  </a:txBody>
                  <a:tcPr/>
                </a:tc>
                <a:extLst>
                  <a:ext uri="{0D108BD9-81ED-4DB2-BD59-A6C34878D82A}">
                    <a16:rowId xmlns:a16="http://schemas.microsoft.com/office/drawing/2014/main" val="3430008300"/>
                  </a:ext>
                </a:extLst>
              </a:tr>
              <a:tr h="370840">
                <a:tc>
                  <a:txBody>
                    <a:bodyPr/>
                    <a:lstStyle/>
                    <a:p>
                      <a:r>
                        <a:rPr lang="en-US" dirty="0"/>
                        <a:t>3</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9478777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2507247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graphicFrame>
        <p:nvGraphicFramePr>
          <p:cNvPr id="6" name="Table 4">
            <a:extLst>
              <a:ext uri="{FF2B5EF4-FFF2-40B4-BE49-F238E27FC236}">
                <a16:creationId xmlns:a16="http://schemas.microsoft.com/office/drawing/2014/main" id="{FA6F0462-8419-47F0-8D76-B5184F835F26}"/>
              </a:ext>
            </a:extLst>
          </p:cNvPr>
          <p:cNvGraphicFramePr>
            <a:graphicFrameLocks noGrp="1"/>
          </p:cNvGraphicFramePr>
          <p:nvPr>
            <p:extLst>
              <p:ext uri="{D42A27DB-BD31-4B8C-83A1-F6EECF244321}">
                <p14:modId xmlns:p14="http://schemas.microsoft.com/office/powerpoint/2010/main" val="525884481"/>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r>
                        <a:rPr lang="en-US" dirty="0"/>
                        <a:t>LOW</a:t>
                      </a:r>
                    </a:p>
                  </a:txBody>
                  <a:tcPr/>
                </a:tc>
                <a:tc>
                  <a:txBody>
                    <a:bodyPr/>
                    <a:lstStyle/>
                    <a:p>
                      <a:r>
                        <a:rPr lang="en-US" dirty="0"/>
                        <a:t>medium</a:t>
                      </a:r>
                    </a:p>
                  </a:txBody>
                  <a:tcPr/>
                </a:tc>
                <a:extLst>
                  <a:ext uri="{0D108BD9-81ED-4DB2-BD59-A6C34878D82A}">
                    <a16:rowId xmlns:a16="http://schemas.microsoft.com/office/drawing/2014/main" val="3430008300"/>
                  </a:ext>
                </a:extLst>
              </a:tr>
              <a:tr h="370840">
                <a:tc>
                  <a:txBody>
                    <a:bodyPr/>
                    <a:lstStyle/>
                    <a:p>
                      <a:r>
                        <a:rPr lang="en-US" dirty="0"/>
                        <a:t>3</a:t>
                      </a:r>
                    </a:p>
                  </a:txBody>
                  <a:tcPr/>
                </a:tc>
                <a:tc>
                  <a:txBody>
                    <a:bodyPr/>
                    <a:lstStyle/>
                    <a:p>
                      <a:r>
                        <a:rPr lang="en-US" dirty="0"/>
                        <a:t>LOW</a:t>
                      </a:r>
                    </a:p>
                  </a:txBody>
                  <a:tcPr/>
                </a:tc>
                <a:tc>
                  <a:txBody>
                    <a:bodyPr/>
                    <a:lstStyle/>
                    <a:p>
                      <a:r>
                        <a:rPr lang="en-US" dirty="0"/>
                        <a:t>high</a:t>
                      </a:r>
                    </a:p>
                  </a:txBody>
                  <a:tcPr/>
                </a:tc>
                <a:extLst>
                  <a:ext uri="{0D108BD9-81ED-4DB2-BD59-A6C34878D82A}">
                    <a16:rowId xmlns:a16="http://schemas.microsoft.com/office/drawing/2014/main" val="2694787773"/>
                  </a:ext>
                </a:extLst>
              </a:tr>
              <a:tr h="370840">
                <a:tc>
                  <a:txBody>
                    <a:bodyPr/>
                    <a:lstStyle/>
                    <a:p>
                      <a:r>
                        <a:rPr lang="en-US" dirty="0"/>
                        <a:t>6</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42663843"/>
                  </a:ext>
                </a:extLst>
              </a:tr>
            </a:tbl>
          </a:graphicData>
        </a:graphic>
      </p:graphicFrame>
    </p:spTree>
    <p:extLst>
      <p:ext uri="{BB962C8B-B14F-4D97-AF65-F5344CB8AC3E}">
        <p14:creationId xmlns:p14="http://schemas.microsoft.com/office/powerpoint/2010/main" val="2507408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graphicFrame>
        <p:nvGraphicFramePr>
          <p:cNvPr id="4" name="Table 4">
            <a:extLst>
              <a:ext uri="{FF2B5EF4-FFF2-40B4-BE49-F238E27FC236}">
                <a16:creationId xmlns:a16="http://schemas.microsoft.com/office/drawing/2014/main" id="{D9EEAE21-ED8F-4A3E-A90B-7DEC5CEA7BAF}"/>
              </a:ext>
            </a:extLst>
          </p:cNvPr>
          <p:cNvGraphicFramePr>
            <a:graphicFrameLocks noGrp="1"/>
          </p:cNvGraphicFramePr>
          <p:nvPr>
            <p:extLst>
              <p:ext uri="{D42A27DB-BD31-4B8C-83A1-F6EECF244321}">
                <p14:modId xmlns:p14="http://schemas.microsoft.com/office/powerpoint/2010/main" val="3197130656"/>
              </p:ext>
            </p:extLst>
          </p:nvPr>
        </p:nvGraphicFramePr>
        <p:xfrm>
          <a:off x="5181600" y="4739536"/>
          <a:ext cx="3657600" cy="1854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79180197"/>
                    </a:ext>
                  </a:extLst>
                </a:gridCol>
                <a:gridCol w="1066800">
                  <a:extLst>
                    <a:ext uri="{9D8B030D-6E8A-4147-A177-3AD203B41FA5}">
                      <a16:colId xmlns:a16="http://schemas.microsoft.com/office/drawing/2014/main" val="1809103759"/>
                    </a:ext>
                  </a:extLst>
                </a:gridCol>
                <a:gridCol w="1447800">
                  <a:extLst>
                    <a:ext uri="{9D8B030D-6E8A-4147-A177-3AD203B41FA5}">
                      <a16:colId xmlns:a16="http://schemas.microsoft.com/office/drawing/2014/main" val="927569678"/>
                    </a:ext>
                  </a:extLst>
                </a:gridCol>
              </a:tblGrid>
              <a:tr h="370840">
                <a:tc>
                  <a:txBody>
                    <a:bodyPr/>
                    <a:lstStyle/>
                    <a:p>
                      <a:r>
                        <a:rPr lang="en-US" dirty="0"/>
                        <a:t># classes</a:t>
                      </a:r>
                    </a:p>
                  </a:txBody>
                  <a:tcPr/>
                </a:tc>
                <a:tc>
                  <a:txBody>
                    <a:bodyPr/>
                    <a:lstStyle/>
                    <a:p>
                      <a:r>
                        <a:rPr lang="en-US" dirty="0"/>
                        <a:t>coupling</a:t>
                      </a:r>
                    </a:p>
                  </a:txBody>
                  <a:tcPr/>
                </a:tc>
                <a:tc>
                  <a:txBody>
                    <a:bodyPr/>
                    <a:lstStyle/>
                    <a:p>
                      <a:r>
                        <a:rPr lang="en-US" dirty="0"/>
                        <a:t>cohesion</a:t>
                      </a:r>
                    </a:p>
                  </a:txBody>
                  <a:tcPr/>
                </a:tc>
                <a:extLst>
                  <a:ext uri="{0D108BD9-81ED-4DB2-BD59-A6C34878D82A}">
                    <a16:rowId xmlns:a16="http://schemas.microsoft.com/office/drawing/2014/main" val="770469869"/>
                  </a:ext>
                </a:extLst>
              </a:tr>
              <a:tr h="370840">
                <a:tc>
                  <a:txBody>
                    <a:bodyPr/>
                    <a:lstStyle/>
                    <a:p>
                      <a:r>
                        <a:rPr lang="en-US" dirty="0"/>
                        <a:t>1</a:t>
                      </a:r>
                    </a:p>
                  </a:txBody>
                  <a:tcPr/>
                </a:tc>
                <a:tc>
                  <a:txBody>
                    <a:bodyPr/>
                    <a:lstStyle/>
                    <a:p>
                      <a:r>
                        <a:rPr lang="en-US" dirty="0"/>
                        <a:t>ZERO</a:t>
                      </a:r>
                    </a:p>
                  </a:txBody>
                  <a:tcPr/>
                </a:tc>
                <a:tc>
                  <a:txBody>
                    <a:bodyPr/>
                    <a:lstStyle/>
                    <a:p>
                      <a:r>
                        <a:rPr lang="en-US" dirty="0"/>
                        <a:t>LOW</a:t>
                      </a:r>
                    </a:p>
                  </a:txBody>
                  <a:tcPr/>
                </a:tc>
                <a:extLst>
                  <a:ext uri="{0D108BD9-81ED-4DB2-BD59-A6C34878D82A}">
                    <a16:rowId xmlns:a16="http://schemas.microsoft.com/office/drawing/2014/main" val="316164352"/>
                  </a:ext>
                </a:extLst>
              </a:tr>
              <a:tr h="370840">
                <a:tc>
                  <a:txBody>
                    <a:bodyPr/>
                    <a:lstStyle/>
                    <a:p>
                      <a:r>
                        <a:rPr lang="en-US" dirty="0"/>
                        <a:t>2</a:t>
                      </a:r>
                    </a:p>
                  </a:txBody>
                  <a:tcPr/>
                </a:tc>
                <a:tc>
                  <a:txBody>
                    <a:bodyPr/>
                    <a:lstStyle/>
                    <a:p>
                      <a:r>
                        <a:rPr lang="en-US" dirty="0"/>
                        <a:t>LOW</a:t>
                      </a:r>
                    </a:p>
                  </a:txBody>
                  <a:tcPr/>
                </a:tc>
                <a:tc>
                  <a:txBody>
                    <a:bodyPr/>
                    <a:lstStyle/>
                    <a:p>
                      <a:r>
                        <a:rPr lang="en-US" dirty="0"/>
                        <a:t>medium</a:t>
                      </a:r>
                    </a:p>
                  </a:txBody>
                  <a:tcPr/>
                </a:tc>
                <a:extLst>
                  <a:ext uri="{0D108BD9-81ED-4DB2-BD59-A6C34878D82A}">
                    <a16:rowId xmlns:a16="http://schemas.microsoft.com/office/drawing/2014/main" val="3430008300"/>
                  </a:ext>
                </a:extLst>
              </a:tr>
              <a:tr h="370840">
                <a:tc>
                  <a:txBody>
                    <a:bodyPr/>
                    <a:lstStyle/>
                    <a:p>
                      <a:r>
                        <a:rPr lang="en-US" dirty="0"/>
                        <a:t>3</a:t>
                      </a:r>
                    </a:p>
                  </a:txBody>
                  <a:tcPr/>
                </a:tc>
                <a:tc>
                  <a:txBody>
                    <a:bodyPr/>
                    <a:lstStyle/>
                    <a:p>
                      <a:r>
                        <a:rPr lang="en-US" dirty="0"/>
                        <a:t>LOW</a:t>
                      </a:r>
                    </a:p>
                  </a:txBody>
                  <a:tcPr/>
                </a:tc>
                <a:tc>
                  <a:txBody>
                    <a:bodyPr/>
                    <a:lstStyle/>
                    <a:p>
                      <a:r>
                        <a:rPr lang="en-US" dirty="0"/>
                        <a:t>high</a:t>
                      </a:r>
                    </a:p>
                  </a:txBody>
                  <a:tcPr/>
                </a:tc>
                <a:extLst>
                  <a:ext uri="{0D108BD9-81ED-4DB2-BD59-A6C34878D82A}">
                    <a16:rowId xmlns:a16="http://schemas.microsoft.com/office/drawing/2014/main" val="2694787773"/>
                  </a:ext>
                </a:extLst>
              </a:tr>
              <a:tr h="370840">
                <a:tc>
                  <a:txBody>
                    <a:bodyPr/>
                    <a:lstStyle/>
                    <a:p>
                      <a:r>
                        <a:rPr lang="en-US" dirty="0"/>
                        <a:t>6</a:t>
                      </a:r>
                    </a:p>
                  </a:txBody>
                  <a:tcPr/>
                </a:tc>
                <a:tc>
                  <a:txBody>
                    <a:bodyPr/>
                    <a:lstStyle/>
                    <a:p>
                      <a:r>
                        <a:rPr lang="en-US" dirty="0"/>
                        <a:t>HIGH</a:t>
                      </a:r>
                    </a:p>
                  </a:txBody>
                  <a:tcPr/>
                </a:tc>
                <a:tc>
                  <a:txBody>
                    <a:bodyPr/>
                    <a:lstStyle/>
                    <a:p>
                      <a:r>
                        <a:rPr lang="en-US" dirty="0"/>
                        <a:t>HIGH</a:t>
                      </a:r>
                    </a:p>
                  </a:txBody>
                  <a:tcPr/>
                </a:tc>
                <a:extLst>
                  <a:ext uri="{0D108BD9-81ED-4DB2-BD59-A6C34878D82A}">
                    <a16:rowId xmlns:a16="http://schemas.microsoft.com/office/drawing/2014/main" val="1542663843"/>
                  </a:ext>
                </a:extLst>
              </a:tr>
            </a:tbl>
          </a:graphicData>
        </a:graphic>
      </p:graphicFrame>
      <p:sp>
        <p:nvSpPr>
          <p:cNvPr id="5" name="Rectangle: Rounded Corners 4">
            <a:extLst>
              <a:ext uri="{FF2B5EF4-FFF2-40B4-BE49-F238E27FC236}">
                <a16:creationId xmlns:a16="http://schemas.microsoft.com/office/drawing/2014/main" id="{DB51FEE8-4995-4F7B-A941-12763EEB19D2}"/>
              </a:ext>
            </a:extLst>
          </p:cNvPr>
          <p:cNvSpPr/>
          <p:nvPr/>
        </p:nvSpPr>
        <p:spPr>
          <a:xfrm>
            <a:off x="5181600" y="5410200"/>
            <a:ext cx="37338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4767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a:t>
            </a:r>
          </a:p>
        </p:txBody>
      </p:sp>
      <p:sp>
        <p:nvSpPr>
          <p:cNvPr id="3" name="Content Placeholder 2"/>
          <p:cNvSpPr>
            <a:spLocks noGrp="1"/>
          </p:cNvSpPr>
          <p:nvPr>
            <p:ph idx="1"/>
          </p:nvPr>
        </p:nvSpPr>
        <p:spPr/>
        <p:txBody>
          <a:bodyPr>
            <a:normAutofit/>
          </a:bodyPr>
          <a:lstStyle/>
          <a:p>
            <a:r>
              <a:rPr lang="en-US" dirty="0"/>
              <a:t>DesignProblems3 is due soon!</a:t>
            </a:r>
          </a:p>
          <a:p>
            <a:pPr lvl="1"/>
            <a:r>
              <a:rPr lang="en-US" dirty="0"/>
              <a:t>Check schedule page</a:t>
            </a:r>
          </a:p>
          <a:p>
            <a:r>
              <a:rPr lang="en-US" dirty="0" err="1">
                <a:hlinkClick r:id="rId2"/>
              </a:rPr>
              <a:t>DesignProblems</a:t>
            </a:r>
            <a:r>
              <a:rPr lang="en-US" dirty="0"/>
              <a:t> Homework Page</a:t>
            </a:r>
          </a:p>
          <a:p>
            <a:r>
              <a:rPr lang="en-US" b="1" dirty="0"/>
              <a:t>Example Problems:</a:t>
            </a:r>
          </a:p>
          <a:p>
            <a:pPr lvl="1"/>
            <a:r>
              <a:rPr lang="en-US" dirty="0">
                <a:hlinkClick r:id="rId3"/>
              </a:rPr>
              <a:t>Here are a set of design problems for you to practice on your own</a:t>
            </a:r>
            <a:r>
              <a:rPr lang="en-US" dirty="0"/>
              <a:t>. In addition, there is a solution with commentary and good designs to compare with the designs you produce on your own.</a:t>
            </a:r>
          </a:p>
          <a:p>
            <a:endParaRPr lang="en-US" dirty="0"/>
          </a:p>
        </p:txBody>
      </p:sp>
    </p:spTree>
    <p:extLst>
      <p:ext uri="{BB962C8B-B14F-4D97-AF65-F5344CB8AC3E}">
        <p14:creationId xmlns:p14="http://schemas.microsoft.com/office/powerpoint/2010/main" val="6269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152825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3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232288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14189</TotalTime>
  <Words>4768</Words>
  <Application>Microsoft Office PowerPoint</Application>
  <PresentationFormat>On-screen Show (4:3)</PresentationFormat>
  <Paragraphs>882</Paragraphs>
  <Slides>58</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Consolas</vt:lpstr>
      <vt:lpstr>Courier New</vt:lpstr>
      <vt:lpstr>Office Theme</vt:lpstr>
      <vt:lpstr>PowerPoint Presentation</vt:lpstr>
      <vt:lpstr>Design Problem 2 Solution,  next HW: Implementing Design 2</vt:lpstr>
      <vt:lpstr>Partner for ID2</vt:lpstr>
      <vt:lpstr>Today’s topics</vt:lpstr>
      <vt:lpstr>Principles of Design (for CSSE220)</vt:lpstr>
      <vt:lpstr>PowerPoint Presentation</vt:lpstr>
      <vt:lpstr>PowerPoint Presentation</vt:lpstr>
      <vt:lpstr>PowerPoint Presentation</vt:lpstr>
      <vt:lpstr>Tell Don’t Ask</vt:lpstr>
      <vt:lpstr>Today’s topic – 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In-Class Quiz Qs #1 &amp; #2</vt:lpstr>
      <vt:lpstr>Better Solution</vt:lpstr>
      <vt:lpstr>Eliminate manager salary field!</vt:lpstr>
      <vt:lpstr>Today’s topic –  Don’t have message chains</vt:lpstr>
      <vt:lpstr>UML Interlude: Dependency Relationship</vt:lpstr>
      <vt:lpstr>Message Chain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lpstr>Today’s topic – Coupling and Cohesion</vt:lpstr>
      <vt:lpstr>Object Oriented Design Terms:</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Final Example</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Reminder</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subject/>
  <dc:creator>CSSE Faculty</dc:creator>
  <cp:keywords/>
  <dc:description/>
  <cp:lastModifiedBy>Yoder, Jason</cp:lastModifiedBy>
  <cp:revision>245</cp:revision>
  <cp:lastPrinted>2016-09-28T11:28:01Z</cp:lastPrinted>
  <dcterms:created xsi:type="dcterms:W3CDTF">2013-12-22T20:42:02Z</dcterms:created>
  <dcterms:modified xsi:type="dcterms:W3CDTF">2022-03-31T16:34:14Z</dcterms:modified>
  <cp:category/>
</cp:coreProperties>
</file>