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6" r:id="rId3"/>
    <p:sldId id="304" r:id="rId4"/>
    <p:sldId id="298" r:id="rId5"/>
    <p:sldId id="313" r:id="rId6"/>
    <p:sldId id="297" r:id="rId7"/>
    <p:sldId id="273" r:id="rId8"/>
    <p:sldId id="330" r:id="rId9"/>
    <p:sldId id="299" r:id="rId10"/>
    <p:sldId id="331" r:id="rId11"/>
    <p:sldId id="332" r:id="rId12"/>
    <p:sldId id="333" r:id="rId13"/>
    <p:sldId id="334" r:id="rId14"/>
    <p:sldId id="301" r:id="rId15"/>
    <p:sldId id="302" r:id="rId16"/>
    <p:sldId id="335" r:id="rId17"/>
    <p:sldId id="312" r:id="rId18"/>
    <p:sldId id="309" r:id="rId19"/>
    <p:sldId id="310" r:id="rId20"/>
    <p:sldId id="311" r:id="rId21"/>
    <p:sldId id="294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095" autoAdjust="0"/>
  </p:normalViewPr>
  <p:slideViewPr>
    <p:cSldViewPr snapToObjects="1">
      <p:cViewPr varScale="1">
        <p:scale>
          <a:sx n="94" d="100"/>
          <a:sy n="94" d="100"/>
        </p:scale>
        <p:origin x="26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drawing a single diagram on the board showing separate thread of execution</a:t>
            </a:r>
            <a:r>
              <a:rPr lang="en-US" baseline="0" dirty="0"/>
              <a:t> as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Imagine a list gets changed while you try to move through it,</a:t>
            </a:r>
            <a:r>
              <a:rPr lang="en-US" baseline="0" dirty="0"/>
              <a:t> what could go wrong?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Read from bad location in memory, get into infinite loop, double visit, skip,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8521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In this exercise, we develop each of these ideas.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loop with button input to advance one tick.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Replace the button with a timer.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button change the direction of motion.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Add falling raindrops.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 *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rPr>
              <a:t>TODO: Make the box "catch" drops that hit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3/1/22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1371600" y="3116264"/>
            <a:ext cx="6400800" cy="1752600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68FD9-82ED-694F-B79E-3B9B47C01CBD}"/>
              </a:ext>
            </a:extLst>
          </p:cNvPr>
          <p:cNvSpPr/>
          <p:nvPr/>
        </p:nvSpPr>
        <p:spPr>
          <a:xfrm>
            <a:off x="381000" y="5207003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Timer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301922" y="1505298"/>
            <a:ext cx="0" cy="1548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4191000" y="2438400"/>
            <a:ext cx="0" cy="3942766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2299741" y="2438400"/>
            <a:ext cx="189125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3999" y="1107798"/>
            <a:ext cx="144780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thread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1828800"/>
            <a:ext cx="2539873" cy="381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 Graphics Thread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524000" y="3124200"/>
            <a:ext cx="1495269" cy="48946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343400" y="2753769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4343400" y="4095166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0" y="3820569"/>
            <a:ext cx="35052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343400" y="5425231"/>
            <a:ext cx="963407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95400" y="3972969"/>
            <a:ext cx="251834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tick of the Timer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3733800" y="2753769"/>
            <a:ext cx="60960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3733800" y="4125369"/>
            <a:ext cx="629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733800" y="4125369"/>
            <a:ext cx="60960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E092D7-FF4F-184D-875F-D6653C5F9CFB}"/>
              </a:ext>
            </a:extLst>
          </p:cNvPr>
          <p:cNvSpPr txBox="1"/>
          <p:nvPr/>
        </p:nvSpPr>
        <p:spPr>
          <a:xfrm>
            <a:off x="5257800" y="2525169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AFDAB9-3EAD-0B4D-8208-E388102FB634}"/>
              </a:ext>
            </a:extLst>
          </p:cNvPr>
          <p:cNvSpPr txBox="1"/>
          <p:nvPr/>
        </p:nvSpPr>
        <p:spPr>
          <a:xfrm>
            <a:off x="5257800" y="5238166"/>
            <a:ext cx="3581400" cy="9541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advanceOneTick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myComponent.updateState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myComponent.drawScreen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32C3AA-63F0-A84E-B5B1-7E7D80710DB5}"/>
              </a:ext>
            </a:extLst>
          </p:cNvPr>
          <p:cNvCxnSpPr>
            <a:cxnSpLocks/>
          </p:cNvCxnSpPr>
          <p:nvPr/>
        </p:nvCxnSpPr>
        <p:spPr>
          <a:xfrm>
            <a:off x="685800" y="1066800"/>
            <a:ext cx="0" cy="525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A42C32-06E3-444C-A0DC-9F9B21A76217}"/>
              </a:ext>
            </a:extLst>
          </p:cNvPr>
          <p:cNvSpPr txBox="1"/>
          <p:nvPr/>
        </p:nvSpPr>
        <p:spPr>
          <a:xfrm>
            <a:off x="304800" y="762000"/>
            <a:ext cx="68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55384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Live-coding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Today's import: </a:t>
            </a:r>
            <a:r>
              <a:rPr lang="en-US" i="1" dirty="0" err="1"/>
              <a:t>PracticeEventBasedGameLoop</a:t>
            </a:r>
            <a:endParaRPr lang="en-US" i="1" dirty="0"/>
          </a:p>
          <a:p>
            <a:r>
              <a:rPr lang="en-US" dirty="0" err="1"/>
              <a:t>Subpackage</a:t>
            </a:r>
            <a:r>
              <a:rPr lang="en-US" dirty="0"/>
              <a:t>: </a:t>
            </a:r>
            <a:r>
              <a:rPr lang="en-US" i="1" dirty="0" err="1"/>
              <a:t>game_event_loop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4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M0: UML Class Diagram &amp; Shared Calendar Setup (50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i="1" dirty="0"/>
              <a:t>To earn 100% for M0 </a:t>
            </a:r>
            <a:endParaRPr lang="en-US" dirty="0"/>
          </a:p>
          <a:p>
            <a:pPr lvl="0"/>
            <a:r>
              <a:rPr lang="en-US" i="1" dirty="0"/>
              <a:t>You must complete Steps 1 – 5 (below)</a:t>
            </a:r>
            <a:endParaRPr lang="en-US" dirty="0"/>
          </a:p>
          <a:p>
            <a:pPr lvl="0"/>
            <a:r>
              <a:rPr lang="en-US" i="1" dirty="0"/>
              <a:t>Your UML diagram should look at least somewhat like the provided examples – see Appendix 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1 – (10%) Set up your shared calendar</a:t>
            </a:r>
            <a:endParaRPr lang="en-US" dirty="0"/>
          </a:p>
          <a:p>
            <a:pPr lvl="0"/>
            <a:r>
              <a:rPr lang="en-US" dirty="0"/>
              <a:t>See Section 2.1 (above) of </a:t>
            </a:r>
            <a:r>
              <a:rPr lang="en-US" dirty="0" err="1"/>
              <a:t>ArcadeGame.docx</a:t>
            </a:r>
            <a:r>
              <a:rPr lang="en-US" dirty="0"/>
              <a:t> for instructions</a:t>
            </a:r>
          </a:p>
          <a:p>
            <a:pPr marL="0" indent="0">
              <a:buNone/>
            </a:pPr>
            <a:r>
              <a:rPr lang="en-US" b="1" dirty="0"/>
              <a:t>Step 2 – Brainstorm possible classes</a:t>
            </a:r>
            <a:endParaRPr lang="en-US" dirty="0"/>
          </a:p>
          <a:p>
            <a:pPr lvl="0"/>
            <a:r>
              <a:rPr lang="en-US" dirty="0"/>
              <a:t>We suggest that you will come up with about 6 to 10 classes, but more are certainly possible </a:t>
            </a:r>
          </a:p>
          <a:p>
            <a:pPr marL="0" indent="0">
              <a:buNone/>
            </a:pPr>
            <a:r>
              <a:rPr lang="en-US" b="1" dirty="0"/>
              <a:t>Step 3 – (60%) Assign responsibilities to classes</a:t>
            </a:r>
            <a:endParaRPr lang="en-US" dirty="0"/>
          </a:p>
          <a:p>
            <a:pPr lvl="0"/>
            <a:r>
              <a:rPr lang="en-US" dirty="0"/>
              <a:t>Determine how classes need to collaborate to carry out those responsibilities, and what responsibilities those collaborating classes need to have. </a:t>
            </a:r>
          </a:p>
          <a:p>
            <a:pPr lvl="0"/>
            <a:r>
              <a:rPr lang="en-US" dirty="0"/>
              <a:t>Will inheritance or interfaces help you to organize the responsibilities? </a:t>
            </a:r>
          </a:p>
          <a:p>
            <a:pPr lvl="0"/>
            <a:r>
              <a:rPr lang="en-US" dirty="0"/>
              <a:t>Keep iterating through this step until all the program’s responsibilities have been assigned to classes. </a:t>
            </a:r>
          </a:p>
          <a:p>
            <a:pPr lvl="0"/>
            <a:r>
              <a:rPr lang="en-US" dirty="0"/>
              <a:t>Reference Appendix A examples</a:t>
            </a:r>
          </a:p>
          <a:p>
            <a:pPr marL="0" indent="0">
              <a:buNone/>
            </a:pPr>
            <a:r>
              <a:rPr lang="en-US" b="1" dirty="0"/>
              <a:t>Step 4 – (30%) Construct a UML class diagram based on Steps 1 and 2</a:t>
            </a:r>
            <a:endParaRPr lang="en-US" dirty="0"/>
          </a:p>
          <a:p>
            <a:pPr lvl="0"/>
            <a:r>
              <a:rPr lang="en-US" dirty="0"/>
              <a:t>Your diagram MUST be computer generated – use </a:t>
            </a:r>
            <a:r>
              <a:rPr lang="en-US" dirty="0" err="1"/>
              <a:t>PlantUML</a:t>
            </a:r>
            <a:endParaRPr lang="en-US" dirty="0"/>
          </a:p>
          <a:p>
            <a:pPr lvl="0"/>
            <a:r>
              <a:rPr lang="en-US" dirty="0"/>
              <a:t>Save your diagram as a PDF, JPG, PNG, or SVG file</a:t>
            </a:r>
          </a:p>
          <a:p>
            <a:pPr marL="0" indent="0">
              <a:buNone/>
            </a:pPr>
            <a:r>
              <a:rPr lang="en-US" b="1" dirty="0"/>
              <a:t>Step 5 – Upload your UML class diagram to the Milestone 0 Moodle assignment</a:t>
            </a:r>
            <a:endParaRPr lang="en-US" dirty="0"/>
          </a:p>
          <a:p>
            <a:pPr lvl="0"/>
            <a:r>
              <a:rPr lang="en-US" dirty="0"/>
              <a:t>If you do not do this, then you earn zero percent for M0</a:t>
            </a:r>
          </a:p>
          <a:p>
            <a:pPr marL="0" indent="0">
              <a:buNone/>
            </a:pPr>
            <a:r>
              <a:rPr lang="en-US" b="1" dirty="0"/>
              <a:t>Step 6 – Begin implementation</a:t>
            </a:r>
            <a:endParaRPr lang="en-US" dirty="0"/>
          </a:p>
          <a:p>
            <a:pPr lvl="0"/>
            <a:r>
              <a:rPr lang="en-US" dirty="0"/>
              <a:t>Create your classes, commenting and testing your code, milestone by milestone. </a:t>
            </a:r>
          </a:p>
          <a:p>
            <a:pPr lvl="0"/>
            <a:r>
              <a:rPr lang="en-US" dirty="0"/>
              <a:t>You are always free to work ahead, e.g., if you finish Milestone 1, you can immediately move on to working on Milestone 2</a:t>
            </a:r>
          </a:p>
          <a:p>
            <a:r>
              <a:rPr lang="en-US" dirty="0"/>
              <a:t>Document your code as you go along – use </a:t>
            </a:r>
            <a:r>
              <a:rPr lang="en-US" dirty="0" err="1"/>
              <a:t>JavaDoc</a:t>
            </a:r>
            <a:r>
              <a:rPr lang="en-US" dirty="0"/>
              <a:t> comments as well as non-</a:t>
            </a:r>
            <a:r>
              <a:rPr lang="en-US" dirty="0" err="1"/>
              <a:t>JavaDoc</a:t>
            </a:r>
            <a:r>
              <a:rPr lang="en-US" dirty="0"/>
              <a:t> comments </a:t>
            </a:r>
          </a:p>
        </p:txBody>
      </p:sp>
    </p:spTree>
    <p:extLst>
      <p:ext uri="{BB962C8B-B14F-4D97-AF65-F5344CB8AC3E}">
        <p14:creationId xmlns:p14="http://schemas.microsoft.com/office/powerpoint/2010/main" val="295272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i="1" dirty="0"/>
              <a:t>Functionality required to earn a 100% for M1</a:t>
            </a:r>
            <a:endParaRPr lang="en-US" sz="1500" dirty="0"/>
          </a:p>
          <a:p>
            <a:pPr lvl="0"/>
            <a:r>
              <a:rPr lang="en-US" sz="1500" i="1" dirty="0"/>
              <a:t>At the least, M1 Items 1 – 4 (listed below)</a:t>
            </a:r>
            <a:endParaRPr lang="en-US" sz="1500" dirty="0"/>
          </a:p>
          <a:p>
            <a:pPr lvl="0"/>
            <a:r>
              <a:rPr lang="en-US" sz="1500" i="1" dirty="0"/>
              <a:t>Successful completion of all M1 Items (1 through 6) at M1 grading time will be noted </a:t>
            </a:r>
            <a:br>
              <a:rPr lang="en-US" sz="1500" i="1" dirty="0"/>
            </a:br>
            <a:r>
              <a:rPr lang="en-US" sz="1500" i="1" dirty="0"/>
              <a:t>This successful completion has potential to benefit your overall grade for the project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 </a:t>
            </a:r>
          </a:p>
          <a:p>
            <a:pPr marL="350838" lvl="0" indent="-296863">
              <a:buFont typeface="+mj-lt"/>
              <a:buAutoNum type="arabicPeriod"/>
            </a:pPr>
            <a:r>
              <a:rPr lang="en-US" sz="1500" dirty="0"/>
              <a:t>(Failure to do this step is </a:t>
            </a:r>
            <a:r>
              <a:rPr lang="en-US" sz="1500" dirty="0">
                <a:sym typeface="Symbol" pitchFamily="2" charset="2"/>
              </a:rPr>
              <a:t></a:t>
            </a:r>
            <a:r>
              <a:rPr lang="en-US" sz="1500" dirty="0"/>
              <a:t>100% for M1) Follow the instructions to rename your project, e.g., if your team’s name is “A_039”, rename from </a:t>
            </a:r>
            <a:r>
              <a:rPr lang="en-US" sz="1500" i="1" dirty="0"/>
              <a:t>ArcadeGameGit-00</a:t>
            </a:r>
            <a:r>
              <a:rPr lang="en-US" sz="1500" dirty="0"/>
              <a:t> to </a:t>
            </a:r>
            <a:r>
              <a:rPr lang="en-US" sz="1500" i="1" dirty="0"/>
              <a:t>ArcadeGameGit-A_039</a:t>
            </a:r>
            <a:endParaRPr lang="en-US" sz="1500" dirty="0"/>
          </a:p>
          <a:p>
            <a:pPr marL="350838" lvl="0" indent="-296863">
              <a:buFont typeface="+mj-lt"/>
              <a:buAutoNum type="arabicPeriod"/>
            </a:pPr>
            <a:r>
              <a:rPr lang="en-US" sz="1500" dirty="0"/>
              <a:t>(30% toward M1) The initial game level (Level 1) must load from a file and be displayed by the app</a:t>
            </a:r>
          </a:p>
          <a:p>
            <a:pPr marL="350838" lvl="0" indent="-296863">
              <a:buFont typeface="+mj-lt"/>
              <a:buAutoNum type="arabicPeriod"/>
            </a:pPr>
            <a:r>
              <a:rPr lang="en-US" sz="1500" dirty="0"/>
              <a:t>(35% toward M1) Left and right movement by the hero controlled by the user using the left and right arrow keys</a:t>
            </a:r>
          </a:p>
          <a:p>
            <a:pPr marL="350838" lvl="0" indent="-296863">
              <a:buFont typeface="+mj-lt"/>
              <a:buAutoNum type="arabicPeriod"/>
            </a:pPr>
            <a:r>
              <a:rPr lang="en-US" sz="1500" dirty="0"/>
              <a:t>(35% toward M1) Up (flying) movement by the hero controlled by the user using the up-arrow key</a:t>
            </a:r>
          </a:p>
          <a:p>
            <a:pPr marL="525463" lvl="1" indent="-296863"/>
            <a:r>
              <a:rPr lang="en-US" sz="1500" dirty="0"/>
              <a:t>No automatic movement by your software required for this milestone, this includes falling</a:t>
            </a:r>
          </a:p>
          <a:p>
            <a:pPr marL="525463" lvl="1" indent="-296863"/>
            <a:r>
              <a:rPr lang="en-US" sz="1500" dirty="0"/>
              <a:t>No </a:t>
            </a:r>
            <a:r>
              <a:rPr lang="en-US" sz="1500" i="1" dirty="0"/>
              <a:t>diagonal</a:t>
            </a:r>
            <a:r>
              <a:rPr lang="en-US" sz="1500" dirty="0"/>
              <a:t> movement by hero is required for this milestone, this movement combines left/right movement </a:t>
            </a:r>
            <a:r>
              <a:rPr lang="en-US" sz="1500" i="1" dirty="0"/>
              <a:t>simultaneously with</a:t>
            </a:r>
            <a:r>
              <a:rPr lang="en-US" sz="1500" dirty="0"/>
              <a:t> up movement </a:t>
            </a:r>
          </a:p>
          <a:p>
            <a:pPr marL="350838" lvl="0" indent="-296863">
              <a:buFont typeface="+mj-lt"/>
              <a:buAutoNum type="arabicPeriod"/>
            </a:pPr>
            <a:r>
              <a:rPr lang="en-US" sz="1500" dirty="0"/>
              <a:t>(5% toward M2) Two different levels (Level 1 and Level 2) can be loaded from their respective files</a:t>
            </a:r>
          </a:p>
          <a:p>
            <a:pPr marL="350838" indent="-296863">
              <a:buFont typeface="+mj-lt"/>
              <a:buAutoNum type="arabicPeriod"/>
            </a:pPr>
            <a:r>
              <a:rPr lang="en-US" sz="1500" dirty="0"/>
              <a:t>(5% toward M2) Switching between levels by pressing the “U” (up) and “D” (down) keys on the keyboard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C3E36F-DF40-1145-A3F1-3089A77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M1: Levels and Hero Movement (50 points)</a:t>
            </a:r>
          </a:p>
        </p:txBody>
      </p:sp>
    </p:spTree>
    <p:extLst>
      <p:ext uri="{BB962C8B-B14F-4D97-AF65-F5344CB8AC3E}">
        <p14:creationId xmlns:p14="http://schemas.microsoft.com/office/powerpoint/2010/main" val="122991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 a level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49A-9F92-2243-AF97-708A00A280F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Today's import: </a:t>
            </a:r>
            <a:r>
              <a:rPr lang="en-US" i="1" dirty="0" err="1"/>
              <a:t>PracticeEventBasedGameLoop</a:t>
            </a:r>
            <a:endParaRPr lang="en-US" i="1" dirty="0"/>
          </a:p>
          <a:p>
            <a:pPr fontAlgn="auto">
              <a:spcAft>
                <a:spcPts val="0"/>
              </a:spcAft>
            </a:pPr>
            <a:r>
              <a:rPr lang="en-US" dirty="0" err="1"/>
              <a:t>Subpackage</a:t>
            </a:r>
            <a:r>
              <a:rPr lang="en-US" dirty="0"/>
              <a:t>: </a:t>
            </a:r>
            <a:r>
              <a:rPr lang="en-US" i="1" dirty="0" err="1"/>
              <a:t>fileIO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8118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How?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Preparation/Kickoff</a:t>
            </a:r>
          </a:p>
          <a:p>
            <a:pPr lvl="1"/>
            <a:r>
              <a:rPr lang="en-US" dirty="0"/>
              <a:t>Learn how to avoid common project errors</a:t>
            </a:r>
          </a:p>
          <a:p>
            <a:pPr lvl="1"/>
            <a:r>
              <a:rPr lang="en-US" dirty="0"/>
              <a:t>Learn how to setup a timer to create events</a:t>
            </a:r>
          </a:p>
          <a:p>
            <a:pPr lvl="2"/>
            <a:r>
              <a:rPr lang="en-US" dirty="0"/>
              <a:t>Practice with live-coding</a:t>
            </a:r>
          </a:p>
          <a:p>
            <a:pPr lvl="1"/>
            <a:r>
              <a:rPr lang="en-US" dirty="0"/>
              <a:t>Practice interaction between game elements</a:t>
            </a:r>
          </a:p>
          <a:p>
            <a:pPr lvl="1"/>
            <a:r>
              <a:rPr lang="en-US" dirty="0"/>
              <a:t>Learn how to read and write from files</a:t>
            </a:r>
          </a:p>
          <a:p>
            <a:pPr lvl="2"/>
            <a:r>
              <a:rPr lang="en-US" dirty="0"/>
              <a:t>Practice with live-coding</a:t>
            </a:r>
          </a:p>
          <a:p>
            <a:pPr lvl="2"/>
            <a:r>
              <a:rPr lang="en-US" dirty="0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time</a:t>
            </a:r>
          </a:p>
          <a:p>
            <a:r>
              <a:rPr lang="en-US" i="1" dirty="0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156" y="1392238"/>
            <a:ext cx="8413044" cy="4779962"/>
          </a:xfrm>
        </p:spPr>
        <p:txBody>
          <a:bodyPr>
            <a:normAutofit fontScale="92500"/>
          </a:bodyPr>
          <a:lstStyle/>
          <a:p>
            <a:r>
              <a:rPr lang="en-US" dirty="0"/>
              <a:t>Computers can run more than one thread of execution at the same time</a:t>
            </a:r>
          </a:p>
          <a:p>
            <a:pPr lvl="1"/>
            <a:r>
              <a:rPr lang="en-US" dirty="0"/>
              <a:t>Even single core processor can simulate this by timesharing (more about this in future courses)</a:t>
            </a:r>
          </a:p>
          <a:p>
            <a:r>
              <a:rPr lang="en-US" dirty="0"/>
              <a:t>Main starts every Java program</a:t>
            </a:r>
          </a:p>
          <a:p>
            <a:r>
              <a:rPr lang="en-US" dirty="0"/>
              <a:t>Graphics start a </a:t>
            </a:r>
            <a:r>
              <a:rPr lang="en-US" i="1" dirty="0"/>
              <a:t>separate</a:t>
            </a:r>
            <a:r>
              <a:rPr lang="en-US" dirty="0"/>
              <a:t> thread</a:t>
            </a:r>
          </a:p>
          <a:p>
            <a:r>
              <a:rPr lang="en-US" dirty="0"/>
              <a:t>Multiple threads can create very painful problems </a:t>
            </a:r>
          </a:p>
          <a:p>
            <a:pPr lvl="1"/>
            <a:r>
              <a:rPr lang="en-US" dirty="0"/>
              <a:t>Can be hard to debug (race conditions)</a:t>
            </a:r>
          </a:p>
          <a:p>
            <a:pPr lvl="1"/>
            <a:r>
              <a:rPr lang="en-US" dirty="0"/>
              <a:t>Example include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's and Graphics'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100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Every program starts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dirty="0"/>
              <a:t> and begins executing one statement at a time</a:t>
            </a:r>
          </a:p>
          <a:p>
            <a:r>
              <a:rPr lang="en-US" sz="1800" dirty="0"/>
              <a:t>When a </a:t>
            </a:r>
            <a:r>
              <a:rPr lang="en-US" sz="1800" dirty="0" err="1"/>
              <a:t>JFrame</a:t>
            </a:r>
            <a:r>
              <a:rPr lang="en-US" sz="1800" dirty="0"/>
              <a:t> is created there is a second thread that starts running (at the same time, i.e., in parallel) and it will continue to run even if our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dirty="0"/>
              <a:t> thread completes exits</a:t>
            </a:r>
          </a:p>
          <a:p>
            <a:r>
              <a:rPr lang="en-US" sz="1800" dirty="0"/>
              <a:t>The setting for JFrame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setDefaultCloseOperation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 determines if the Java Graphics thread continues to run after closing the window.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91200" y="2286000"/>
            <a:ext cx="0" cy="251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696200" y="3200400"/>
            <a:ext cx="0" cy="251460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200400"/>
            <a:ext cx="1905000" cy="21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1915795"/>
            <a:ext cx="28956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000" dirty="0"/>
              <a:t> t</a:t>
            </a:r>
            <a:r>
              <a:rPr lang="en-US" dirty="0"/>
              <a:t>hread of 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514600"/>
            <a:ext cx="1981200" cy="64633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 Graphics' </a:t>
            </a:r>
          </a:p>
          <a:p>
            <a:r>
              <a:rPr lang="en-US" dirty="0"/>
              <a:t>thread of control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1264" y="5941497"/>
            <a:ext cx="32569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JFrame.EXIT_ON_CLOSE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378321-E52F-D840-9E9C-E55E5925DFCE}"/>
              </a:ext>
            </a:extLst>
          </p:cNvPr>
          <p:cNvCxnSpPr/>
          <p:nvPr/>
        </p:nvCxnSpPr>
        <p:spPr>
          <a:xfrm>
            <a:off x="4724400" y="1752600"/>
            <a:ext cx="0" cy="411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6C13BC-A8EA-944E-A56E-46FCB853DF6F}"/>
              </a:ext>
            </a:extLst>
          </p:cNvPr>
          <p:cNvSpPr txBox="1"/>
          <p:nvPr/>
        </p:nvSpPr>
        <p:spPr>
          <a:xfrm>
            <a:off x="4343400" y="1447800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50313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Concurrent Modification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Happens when you try to change something that is being used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Removing something from a list while the list is itself being iterated through (drawing/updating)</a:t>
            </a:r>
          </a:p>
          <a:p>
            <a:r>
              <a:rPr lang="en-US" dirty="0"/>
              <a:t>Why?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43300" y="4583759"/>
            <a:ext cx="0" cy="203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460442" y="4765403"/>
            <a:ext cx="0" cy="1851373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543300" y="4765403"/>
            <a:ext cx="1905000" cy="2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28900" y="4213554"/>
            <a:ext cx="1981200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 Thread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60442" y="4396071"/>
            <a:ext cx="2533023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Java Graphics Thread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3854" y="5572602"/>
            <a:ext cx="222236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myList.remove</a:t>
            </a:r>
            <a:r>
              <a:rPr lang="en-US" dirty="0"/>
              <a:t>(0);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2585" y="5290141"/>
            <a:ext cx="2533023" cy="92333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(Item </a:t>
            </a:r>
            <a:r>
              <a:rPr lang="en-US" dirty="0" err="1"/>
              <a:t>item</a:t>
            </a:r>
            <a:r>
              <a:rPr lang="en-US" dirty="0"/>
              <a:t>: </a:t>
            </a:r>
            <a:r>
              <a:rPr lang="en-US" dirty="0" err="1"/>
              <a:t>myList</a:t>
            </a:r>
            <a:r>
              <a:rPr lang="en-US" dirty="0"/>
              <a:t>){</a:t>
            </a:r>
          </a:p>
          <a:p>
            <a:r>
              <a:rPr lang="en-US" dirty="0"/>
              <a:t>   </a:t>
            </a:r>
            <a:r>
              <a:rPr lang="en-US" dirty="0" err="1"/>
              <a:t>item.draw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16" name="Oval 15"/>
          <p:cNvSpPr/>
          <p:nvPr/>
        </p:nvSpPr>
        <p:spPr>
          <a:xfrm>
            <a:off x="5368332" y="5657175"/>
            <a:ext cx="184220" cy="189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56215" y="5674546"/>
            <a:ext cx="184220" cy="189262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8" idx="6"/>
            <a:endCxn id="16" idx="2"/>
          </p:cNvCxnSpPr>
          <p:nvPr/>
        </p:nvCxnSpPr>
        <p:spPr>
          <a:xfrm flipV="1">
            <a:off x="3640435" y="5751806"/>
            <a:ext cx="1727897" cy="173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7-Point Star 20"/>
          <p:cNvSpPr/>
          <p:nvPr/>
        </p:nvSpPr>
        <p:spPr>
          <a:xfrm>
            <a:off x="4211935" y="5446638"/>
            <a:ext cx="685800" cy="627705"/>
          </a:xfrm>
          <a:prstGeom prst="star7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9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Concurrent Modification Error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353A7CE-EB86-A841-B194-E67EB34A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50" y="857956"/>
            <a:ext cx="6904655" cy="3702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E3821-2B85-3C4E-ADDE-73F6368B9670}"/>
              </a:ext>
            </a:extLst>
          </p:cNvPr>
          <p:cNvSpPr txBox="1"/>
          <p:nvPr/>
        </p:nvSpPr>
        <p:spPr>
          <a:xfrm>
            <a:off x="7145867" y="925688"/>
            <a:ext cx="1794933" cy="2777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rm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This is a problem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 enhanced 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because length of 'a' has changed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</a:endParaRP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But enhanced </a:t>
            </a:r>
            <a:r>
              <a:rPr kumimoji="0" lang="en-US" sz="1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is still using 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original length of</a:t>
            </a:r>
          </a:p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i="0" dirty="0">
                <a:solidFill>
                  <a:srgbClr val="000000"/>
                </a:solidFill>
              </a:rPr>
              <a:t>'a'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8C8E5F70-F0A5-5A46-B1C6-F04B7F7D3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89" y="4583288"/>
            <a:ext cx="7809736" cy="2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8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a thread that waits/sleeps</a:t>
            </a:r>
          </a:p>
          <a:p>
            <a:r>
              <a:rPr lang="en-US" dirty="0"/>
              <a:t>Creates events periodically</a:t>
            </a:r>
          </a:p>
          <a:p>
            <a:r>
              <a:rPr lang="en-US" dirty="0"/>
              <a:t>Allows main thread to finish</a:t>
            </a:r>
          </a:p>
          <a:p>
            <a:r>
              <a:rPr lang="en-US" dirty="0"/>
              <a:t>Designed to work in same thread as graphics</a:t>
            </a:r>
          </a:p>
          <a:p>
            <a:r>
              <a:rPr lang="en-US" dirty="0"/>
              <a:t>Superior approach for </a:t>
            </a:r>
            <a:r>
              <a:rPr lang="en-US" dirty="0" err="1"/>
              <a:t>ArcadeGame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38602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13306</TotalTime>
  <Words>1492</Words>
  <Application>Microsoft Macintosh PowerPoint</Application>
  <PresentationFormat>On-screen Show (4:3)</PresentationFormat>
  <Paragraphs>196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Lucida Sans Typewriter</vt:lpstr>
      <vt:lpstr>Times New Roman</vt:lpstr>
      <vt:lpstr>Wingdings</vt:lpstr>
      <vt:lpstr>Office Theme</vt:lpstr>
      <vt:lpstr>CSSE 220</vt:lpstr>
      <vt:lpstr>Objectives</vt:lpstr>
      <vt:lpstr>Final Project Introduction</vt:lpstr>
      <vt:lpstr>Threads</vt:lpstr>
      <vt:lpstr>main's and Graphics' Threads</vt:lpstr>
      <vt:lpstr>Concurrent Modification Exceptions</vt:lpstr>
      <vt:lpstr>for Loops and ArrayList</vt:lpstr>
      <vt:lpstr>Concurrent Modification Error</vt:lpstr>
      <vt:lpstr>Timer</vt:lpstr>
      <vt:lpstr>Timer</vt:lpstr>
      <vt:lpstr>Live-coding</vt:lpstr>
      <vt:lpstr>M0: UML Class Diagram &amp; Shared Calendar Setup (50 points)</vt:lpstr>
      <vt:lpstr>M1: Levels and Hero Movement (50 points)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1077</cp:revision>
  <cp:lastPrinted>2015-10-26T14:31:05Z</cp:lastPrinted>
  <dcterms:created xsi:type="dcterms:W3CDTF">2011-02-07T04:01:01Z</dcterms:created>
  <dcterms:modified xsi:type="dcterms:W3CDTF">2022-03-01T19:59:31Z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