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8" r:id="rId3"/>
    <p:sldId id="400" r:id="rId4"/>
    <p:sldId id="379" r:id="rId5"/>
    <p:sldId id="401" r:id="rId6"/>
    <p:sldId id="372" r:id="rId7"/>
    <p:sldId id="402" r:id="rId8"/>
    <p:sldId id="3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86259" autoAdjust="0"/>
  </p:normalViewPr>
  <p:slideViewPr>
    <p:cSldViewPr snapToObjects="1">
      <p:cViewPr varScale="1">
        <p:scale>
          <a:sx n="105" d="100"/>
          <a:sy n="105" d="100"/>
        </p:scale>
        <p:origin x="1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them look at Triangle</a:t>
            </a:r>
            <a:r>
              <a:rPr lang="en-US" baseline="0" dirty="0"/>
              <a:t> in Eclipse (in examples package) while you project this and draw on board.</a:t>
            </a:r>
          </a:p>
          <a:p>
            <a:endParaRPr lang="en-US" baseline="0" dirty="0"/>
          </a:p>
          <a:p>
            <a:r>
              <a:rPr lang="en-US" baseline="0" dirty="0"/>
              <a:t>*Buffalo says* I personally had a lot of trouble with scope boxes so I just left it out.</a:t>
            </a:r>
          </a:p>
          <a:p>
            <a:endParaRPr lang="en-US" baseline="0" dirty="0"/>
          </a:p>
          <a:p>
            <a:r>
              <a:rPr lang="en-US" baseline="0" dirty="0"/>
              <a:t>When looking at the code, discuss “base case”, “recursive case”, and “trusting the recursion”.</a:t>
            </a:r>
          </a:p>
          <a:p>
            <a:endParaRPr lang="en-US" dirty="0"/>
          </a:p>
          <a:p>
            <a:r>
              <a:rPr lang="en-US" dirty="0"/>
              <a:t>Trace the Triangle Numbers example from text on board and quiz, be sure to show "return" arrows from </a:t>
            </a:r>
            <a:r>
              <a:rPr lang="en-US" dirty="0" err="1"/>
              <a:t>callee</a:t>
            </a:r>
            <a:r>
              <a:rPr lang="en-US" dirty="0"/>
              <a:t> to caller, labeled with return value.</a:t>
            </a:r>
          </a:p>
          <a:p>
            <a:endParaRPr lang="en-US" dirty="0"/>
          </a:p>
          <a:p>
            <a:r>
              <a:rPr lang="en-US" dirty="0"/>
              <a:t>Set them lose on tracing recursive factorial on quiz, comparing answers.</a:t>
            </a:r>
          </a:p>
          <a:p>
            <a:endParaRPr lang="en-US" dirty="0"/>
          </a:p>
          <a:p>
            <a:r>
              <a:rPr lang="en-US" dirty="0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bunnyEars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 == 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</a:t>
            </a:r>
            <a:r>
              <a:rPr lang="en-US" dirty="0" err="1"/>
              <a:t>bunnyEars</a:t>
            </a:r>
            <a:r>
              <a:rPr lang="en-US" dirty="0"/>
              <a:t>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bunnyEars2: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bunnyEars2(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(bunnies%2==0){</a:t>
            </a:r>
          </a:p>
          <a:p>
            <a:r>
              <a:rPr lang="en-US" dirty="0"/>
              <a:t>    return 3 + bunnyEars2(bunnies-1);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bunnyEars2(bunnies-1);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Count7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count7(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(n%10 == 7) {</a:t>
            </a:r>
          </a:p>
          <a:p>
            <a:r>
              <a:rPr lang="en-US" dirty="0"/>
              <a:t>    return 1 + count7(n/10);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count7(n/10);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(n==1 || n==2) {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noX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noX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str.length</a:t>
            </a:r>
            <a:r>
              <a:rPr lang="en-US" dirty="0"/>
              <a:t>() == 0) {</a:t>
            </a:r>
          </a:p>
          <a:p>
            <a:r>
              <a:rPr lang="en-US" dirty="0"/>
              <a:t>    return "";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r>
              <a:rPr lang="en-US" dirty="0"/>
              <a:t>  if (c=='x') {</a:t>
            </a:r>
          </a:p>
          <a:p>
            <a:r>
              <a:rPr lang="en-US" dirty="0"/>
              <a:t>    return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 +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1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5241924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4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 dirty="0"/>
              <a:t>If each red block has area 1, what is the </a:t>
            </a:r>
            <a:r>
              <a:rPr lang="en-US" sz="2400" b="1" i="1" dirty="0"/>
              <a:t>area</a:t>
            </a:r>
            <a:r>
              <a:rPr lang="en-US" sz="2400" b="1" dirty="0"/>
              <a:t>  A(n) </a:t>
            </a:r>
            <a:r>
              <a:rPr lang="en-US" sz="2400" dirty="0"/>
              <a:t>of the Triangle whose </a:t>
            </a:r>
            <a:r>
              <a:rPr lang="en-US" sz="2400" i="1" dirty="0"/>
              <a:t>width</a:t>
            </a:r>
            <a:r>
              <a:rPr lang="en-US" sz="2400" dirty="0"/>
              <a:t> is n?</a:t>
            </a:r>
          </a:p>
          <a:p>
            <a:pPr lvl="1"/>
            <a:r>
              <a:rPr lang="en-US" sz="2000" dirty="0"/>
              <a:t>Answer: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 dirty="0"/>
              <a:t>The above holds for which </a:t>
            </a:r>
            <a:r>
              <a:rPr lang="en-US" sz="2400" i="1" dirty="0"/>
              <a:t>n </a:t>
            </a:r>
            <a:r>
              <a:rPr lang="en-US" sz="2400" dirty="0"/>
              <a:t>?  What is the answer for other </a:t>
            </a:r>
            <a:r>
              <a:rPr lang="en-US" sz="2400" i="1" dirty="0"/>
              <a:t>n 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Answer:  The recursive equation holds for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 &gt;= 1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For n = 0, the area is 0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with width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 dirty="0"/>
              <a:t>Always have a </a:t>
            </a:r>
            <a:r>
              <a:rPr lang="en-US" b="1" dirty="0">
                <a:solidFill>
                  <a:schemeClr val="accent3"/>
                </a:solidFill>
              </a:rPr>
              <a:t>base case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doesn’t recurse</a:t>
            </a:r>
            <a:r>
              <a:rPr lang="en-US" b="1" dirty="0"/>
              <a:t>, </a:t>
            </a:r>
            <a:r>
              <a:rPr lang="en-US" sz="2600" b="1" dirty="0"/>
              <a:t>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dirty="0"/>
              <a:t>Make sure recursive case always </a:t>
            </a:r>
            <a:r>
              <a:rPr lang="en-US" b="1" dirty="0">
                <a:solidFill>
                  <a:schemeClr val="accent3"/>
                </a:solidFill>
              </a:rPr>
              <a:t>makes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b="1" dirty="0">
                <a:solidFill>
                  <a:schemeClr val="accent3"/>
                </a:solidFill>
              </a:rPr>
              <a:t>You </a:t>
            </a:r>
            <a:r>
              <a:rPr lang="en-US" b="1" dirty="0" err="1">
                <a:solidFill>
                  <a:schemeClr val="accent3"/>
                </a:solidFill>
              </a:rPr>
              <a:t>gotta</a:t>
            </a:r>
            <a:r>
              <a:rPr lang="en-US" b="1" dirty="0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 recursive method called </a:t>
            </a:r>
            <a:r>
              <a:rPr lang="en-US" i="1" dirty="0" err="1"/>
              <a:t>isPalindrome</a:t>
            </a:r>
            <a:r>
              <a:rPr lang="en-US" dirty="0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Sentence("A nut for a jar of tuna");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19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3"/>
              </a:rPr>
              <a:t>http://codingbat.com/java/Recursion-1</a:t>
            </a:r>
            <a:r>
              <a:rPr lang="en-US" dirty="0"/>
              <a:t> and solve 5 problems.  I personally like </a:t>
            </a:r>
            <a:r>
              <a:rPr lang="en-US" dirty="0" err="1"/>
              <a:t>bunnyEars</a:t>
            </a:r>
            <a:r>
              <a:rPr lang="en-US" dirty="0"/>
              <a:t>, bunnyEars2, count7, </a:t>
            </a:r>
            <a:r>
              <a:rPr lang="en-US" dirty="0" err="1"/>
              <a:t>fibonacci</a:t>
            </a:r>
            <a:r>
              <a:rPr lang="en-US" dirty="0"/>
              <a:t>, and </a:t>
            </a:r>
            <a:r>
              <a:rPr lang="en-US" dirty="0" err="1"/>
              <a:t>noX</a:t>
            </a:r>
            <a:endParaRPr lang="en-US" dirty="0"/>
          </a:p>
          <a:p>
            <a:r>
              <a:rPr lang="en-US" dirty="0"/>
              <a:t>Get help from me if you get stuck</a:t>
            </a:r>
          </a:p>
          <a:p>
            <a:r>
              <a:rPr lang="en-US" dirty="0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16540</TotalTime>
  <Words>995</Words>
  <Application>Microsoft Macintosh PowerPoint</Application>
  <PresentationFormat>On-screen Show (4:3)</PresentationFormat>
  <Paragraphs>167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797</cp:revision>
  <cp:lastPrinted>2015-10-01T22:49:38Z</cp:lastPrinted>
  <dcterms:created xsi:type="dcterms:W3CDTF">2011-03-30T18:18:34Z</dcterms:created>
  <dcterms:modified xsi:type="dcterms:W3CDTF">2022-03-01T19:03:29Z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