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3"/>
  </p:notesMasterIdLst>
  <p:handoutMasterIdLst>
    <p:handoutMasterId r:id="rId64"/>
  </p:handoutMasterIdLst>
  <p:sldIdLst>
    <p:sldId id="301" r:id="rId2"/>
    <p:sldId id="258" r:id="rId3"/>
    <p:sldId id="302" r:id="rId4"/>
    <p:sldId id="259" r:id="rId5"/>
    <p:sldId id="365" r:id="rId6"/>
    <p:sldId id="381" r:id="rId7"/>
    <p:sldId id="358" r:id="rId8"/>
    <p:sldId id="359" r:id="rId9"/>
    <p:sldId id="375" r:id="rId10"/>
    <p:sldId id="361" r:id="rId11"/>
    <p:sldId id="379" r:id="rId12"/>
    <p:sldId id="380" r:id="rId13"/>
    <p:sldId id="376" r:id="rId14"/>
    <p:sldId id="333" r:id="rId15"/>
    <p:sldId id="382" r:id="rId16"/>
    <p:sldId id="383" r:id="rId17"/>
    <p:sldId id="385" r:id="rId18"/>
    <p:sldId id="336" r:id="rId19"/>
    <p:sldId id="362" r:id="rId20"/>
    <p:sldId id="363" r:id="rId21"/>
    <p:sldId id="364" r:id="rId22"/>
    <p:sldId id="391" r:id="rId23"/>
    <p:sldId id="366" r:id="rId24"/>
    <p:sldId id="313" r:id="rId25"/>
    <p:sldId id="340" r:id="rId26"/>
    <p:sldId id="316" r:id="rId27"/>
    <p:sldId id="314" r:id="rId28"/>
    <p:sldId id="330" r:id="rId29"/>
    <p:sldId id="367" r:id="rId30"/>
    <p:sldId id="372" r:id="rId31"/>
    <p:sldId id="386" r:id="rId32"/>
    <p:sldId id="387" r:id="rId33"/>
    <p:sldId id="390" r:id="rId34"/>
    <p:sldId id="389" r:id="rId35"/>
    <p:sldId id="321" r:id="rId36"/>
    <p:sldId id="368" r:id="rId37"/>
    <p:sldId id="371" r:id="rId38"/>
    <p:sldId id="392" r:id="rId39"/>
    <p:sldId id="346" r:id="rId40"/>
    <p:sldId id="347" r:id="rId41"/>
    <p:sldId id="354" r:id="rId42"/>
    <p:sldId id="348" r:id="rId43"/>
    <p:sldId id="322" r:id="rId44"/>
    <p:sldId id="370" r:id="rId45"/>
    <p:sldId id="369" r:id="rId46"/>
    <p:sldId id="353" r:id="rId47"/>
    <p:sldId id="342" r:id="rId48"/>
    <p:sldId id="343" r:id="rId49"/>
    <p:sldId id="344" r:id="rId50"/>
    <p:sldId id="355" r:id="rId51"/>
    <p:sldId id="345" r:id="rId52"/>
    <p:sldId id="350" r:id="rId53"/>
    <p:sldId id="335" r:id="rId54"/>
    <p:sldId id="329" r:id="rId55"/>
    <p:sldId id="373" r:id="rId56"/>
    <p:sldId id="323" r:id="rId57"/>
    <p:sldId id="327" r:id="rId58"/>
    <p:sldId id="324" r:id="rId59"/>
    <p:sldId id="328" r:id="rId60"/>
    <p:sldId id="325" r:id="rId61"/>
    <p:sldId id="326"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3" clrIdx="0"/>
  <p:cmAuthor id="2" name="Yoder, Jason" initials="YJ" lastIdx="0" clrIdx="1">
    <p:extLst>
      <p:ext uri="{19B8F6BF-5375-455C-9EA6-DF929625EA0E}">
        <p15:presenceInfo xmlns:p15="http://schemas.microsoft.com/office/powerpoint/2012/main" userId="S-1-5-21-1965730717-1486086910-2027319071-745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47" autoAdjust="0"/>
    <p:restoredTop sz="79661" autoAdjust="0"/>
  </p:normalViewPr>
  <p:slideViewPr>
    <p:cSldViewPr snapToGrid="0" snapToObjects="1">
      <p:cViewPr varScale="1">
        <p:scale>
          <a:sx n="69" d="100"/>
          <a:sy n="69" d="100"/>
        </p:scale>
        <p:origin x="1500"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70E182-4433-B944-AF35-723DFC7F8728}" type="datetimeFigureOut">
              <a:rPr lang="en-US" smtClean="0"/>
              <a:t>3/16/2022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E41A89-CE4D-824D-A749-1D4DFB7EA9E5}" type="slidenum">
              <a:rPr lang="en-US" smtClean="0"/>
              <a:t>‹#›</a:t>
            </a:fld>
            <a:endParaRPr lang="en-US"/>
          </a:p>
        </p:txBody>
      </p:sp>
    </p:spTree>
    <p:extLst>
      <p:ext uri="{BB962C8B-B14F-4D97-AF65-F5344CB8AC3E}">
        <p14:creationId xmlns:p14="http://schemas.microsoft.com/office/powerpoint/2010/main" val="17290094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2EF212-CCF8-3B4F-9C5F-A87F03513D57}" type="datetimeFigureOut">
              <a:rPr lang="en-US" smtClean="0"/>
              <a:t>3/15/2022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C41D83-A85E-494A-A425-5657A5A18AE9}" type="slidenum">
              <a:rPr lang="en-US" smtClean="0"/>
              <a:t>‹#›</a:t>
            </a:fld>
            <a:endParaRPr lang="en-US"/>
          </a:p>
        </p:txBody>
      </p:sp>
    </p:spTree>
    <p:extLst>
      <p:ext uri="{BB962C8B-B14F-4D97-AF65-F5344CB8AC3E}">
        <p14:creationId xmlns:p14="http://schemas.microsoft.com/office/powerpoint/2010/main" val="235008239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ask them to draw the Quiz Question 2 UML on paper FIRST and then</a:t>
            </a:r>
          </a:p>
          <a:p>
            <a:r>
              <a:rPr lang="en-US" dirty="0"/>
              <a:t>Later in class we teach them how to use </a:t>
            </a:r>
            <a:r>
              <a:rPr lang="en-US" dirty="0" err="1"/>
              <a:t>plantUML</a:t>
            </a:r>
            <a:r>
              <a:rPr lang="en-US" dirty="0"/>
              <a:t> to convert it</a:t>
            </a:r>
          </a:p>
          <a:p>
            <a:r>
              <a:rPr lang="en-US" dirty="0"/>
              <a:t>You will have trouble having enough time to get to the Cards problem, </a:t>
            </a:r>
          </a:p>
          <a:p>
            <a:r>
              <a:rPr lang="en-US" dirty="0"/>
              <a:t>but leave that as an outside of class exercise</a:t>
            </a:r>
          </a:p>
        </p:txBody>
      </p:sp>
      <p:sp>
        <p:nvSpPr>
          <p:cNvPr id="4" name="Slide Number Placeholder 3"/>
          <p:cNvSpPr>
            <a:spLocks noGrp="1"/>
          </p:cNvSpPr>
          <p:nvPr>
            <p:ph type="sldNum" sz="quarter" idx="5"/>
          </p:nvPr>
        </p:nvSpPr>
        <p:spPr/>
        <p:txBody>
          <a:bodyPr/>
          <a:lstStyle/>
          <a:p>
            <a:fld id="{1EC41D83-A85E-494A-A425-5657A5A18AE9}" type="slidenum">
              <a:rPr lang="en-US" smtClean="0"/>
              <a:t>1</a:t>
            </a:fld>
            <a:endParaRPr lang="en-US"/>
          </a:p>
        </p:txBody>
      </p:sp>
    </p:spTree>
    <p:extLst>
      <p:ext uri="{BB962C8B-B14F-4D97-AF65-F5344CB8AC3E}">
        <p14:creationId xmlns:p14="http://schemas.microsoft.com/office/powerpoint/2010/main" val="180685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39</a:t>
            </a:fld>
            <a:endParaRPr lang="en-US"/>
          </a:p>
        </p:txBody>
      </p:sp>
    </p:spTree>
    <p:extLst>
      <p:ext uri="{BB962C8B-B14F-4D97-AF65-F5344CB8AC3E}">
        <p14:creationId xmlns:p14="http://schemas.microsoft.com/office/powerpoint/2010/main" val="2407844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Book {</a:t>
            </a:r>
          </a:p>
          <a:p>
            <a:r>
              <a:rPr lang="en-US" dirty="0"/>
              <a:t>   name</a:t>
            </a:r>
          </a:p>
          <a:p>
            <a:r>
              <a:rPr lang="en-US" dirty="0"/>
              <a:t>   author</a:t>
            </a:r>
          </a:p>
          <a:p>
            <a:r>
              <a:rPr lang="en-US" dirty="0"/>
              <a:t>   </a:t>
            </a:r>
            <a:r>
              <a:rPr lang="en-US" dirty="0" err="1"/>
              <a:t>printReport</a:t>
            </a:r>
            <a:r>
              <a:rPr lang="en-US" dirty="0"/>
              <a:t>()</a:t>
            </a:r>
          </a:p>
          <a:p>
            <a:r>
              <a:rPr lang="en-US" dirty="0"/>
              <a:t>   </a:t>
            </a:r>
            <a:r>
              <a:rPr lang="en-US" dirty="0" err="1"/>
              <a:t>addKid</a:t>
            </a:r>
            <a:r>
              <a:rPr lang="en-US" dirty="0"/>
              <a:t>(kid)</a:t>
            </a:r>
          </a:p>
          <a:p>
            <a:r>
              <a:rPr lang="en-US" dirty="0"/>
              <a:t>}</a:t>
            </a:r>
          </a:p>
          <a:p>
            <a:r>
              <a:rPr lang="en-US" dirty="0"/>
              <a:t>class Kid {</a:t>
            </a:r>
          </a:p>
          <a:p>
            <a:r>
              <a:rPr lang="en-US" dirty="0"/>
              <a:t>   name</a:t>
            </a:r>
          </a:p>
          <a:p>
            <a:r>
              <a:rPr lang="en-US" dirty="0"/>
              <a:t>   </a:t>
            </a:r>
            <a:r>
              <a:rPr lang="en-US" dirty="0" err="1"/>
              <a:t>gradeLevel</a:t>
            </a:r>
            <a:endParaRPr lang="en-US" dirty="0"/>
          </a:p>
          <a:p>
            <a:r>
              <a:rPr lang="en-US" dirty="0"/>
              <a:t>   </a:t>
            </a:r>
            <a:r>
              <a:rPr lang="en-US" dirty="0" err="1"/>
              <a:t>printReport</a:t>
            </a:r>
            <a:r>
              <a:rPr lang="en-US" dirty="0"/>
              <a:t>()</a:t>
            </a:r>
          </a:p>
          <a:p>
            <a:r>
              <a:rPr lang="en-US" dirty="0"/>
              <a:t>   </a:t>
            </a:r>
            <a:r>
              <a:rPr lang="en-US" dirty="0" err="1"/>
              <a:t>addBook</a:t>
            </a:r>
            <a:r>
              <a:rPr lang="en-US" dirty="0"/>
              <a:t>(book)</a:t>
            </a:r>
          </a:p>
          <a:p>
            <a:r>
              <a:rPr lang="en-US" dirty="0"/>
              <a:t>}</a:t>
            </a:r>
          </a:p>
          <a:p>
            <a:endParaRPr lang="en-US" dirty="0"/>
          </a:p>
          <a:p>
            <a:r>
              <a:rPr lang="en-US" dirty="0"/>
              <a:t>class </a:t>
            </a:r>
            <a:r>
              <a:rPr lang="en-US" dirty="0" err="1"/>
              <a:t>BookMain</a:t>
            </a:r>
            <a:r>
              <a:rPr lang="en-US" dirty="0"/>
              <a:t> {</a:t>
            </a:r>
          </a:p>
          <a:p>
            <a:r>
              <a:rPr lang="en-US" dirty="0"/>
              <a:t>   </a:t>
            </a:r>
            <a:r>
              <a:rPr lang="en-US" dirty="0" err="1"/>
              <a:t>handleNewReading</a:t>
            </a:r>
            <a:r>
              <a:rPr lang="en-US" dirty="0"/>
              <a:t>(</a:t>
            </a:r>
            <a:r>
              <a:rPr lang="en-US" dirty="0" err="1"/>
              <a:t>bookname,kidname</a:t>
            </a:r>
            <a:r>
              <a:rPr lang="en-US" dirty="0"/>
              <a:t>)</a:t>
            </a:r>
          </a:p>
          <a:p>
            <a:r>
              <a:rPr lang="en-US" dirty="0"/>
              <a:t>   </a:t>
            </a:r>
            <a:r>
              <a:rPr lang="en-US" dirty="0" err="1"/>
              <a:t>printReportForBook</a:t>
            </a:r>
            <a:r>
              <a:rPr lang="en-US" dirty="0"/>
              <a:t>(</a:t>
            </a:r>
            <a:r>
              <a:rPr lang="en-US" dirty="0" err="1"/>
              <a:t>bookname</a:t>
            </a:r>
            <a:r>
              <a:rPr lang="en-US" dirty="0"/>
              <a:t>)</a:t>
            </a:r>
          </a:p>
          <a:p>
            <a:r>
              <a:rPr lang="en-US" dirty="0"/>
              <a:t>   </a:t>
            </a:r>
            <a:r>
              <a:rPr lang="en-US" dirty="0" err="1"/>
              <a:t>printReportForKid</a:t>
            </a:r>
            <a:r>
              <a:rPr lang="en-US" dirty="0"/>
              <a:t>(</a:t>
            </a:r>
            <a:r>
              <a:rPr lang="en-US" dirty="0" err="1"/>
              <a:t>kidname</a:t>
            </a:r>
            <a:r>
              <a:rPr lang="en-US" dirty="0"/>
              <a:t>)</a:t>
            </a:r>
          </a:p>
          <a:p>
            <a:r>
              <a:rPr lang="en-US" dirty="0"/>
              <a:t>}</a:t>
            </a:r>
          </a:p>
          <a:p>
            <a:r>
              <a:rPr lang="en-US" dirty="0"/>
              <a:t>Kid "*" &lt;-&gt; "*" Book</a:t>
            </a:r>
          </a:p>
          <a:p>
            <a:r>
              <a:rPr lang="en-US" dirty="0" err="1"/>
              <a:t>BookMain</a:t>
            </a:r>
            <a:r>
              <a:rPr lang="en-US" dirty="0"/>
              <a:t> -&gt; "*" Book</a:t>
            </a:r>
          </a:p>
          <a:p>
            <a:r>
              <a:rPr lang="en-US" dirty="0" err="1"/>
              <a:t>BookMain</a:t>
            </a:r>
            <a:r>
              <a:rPr lang="en-US" dirty="0"/>
              <a:t> -&gt; "*" Kid</a:t>
            </a:r>
          </a:p>
          <a:p>
            <a:r>
              <a:rPr lang="en-US" dirty="0"/>
              <a:t>@</a:t>
            </a:r>
            <a:r>
              <a:rPr lang="en-US" dirty="0" err="1"/>
              <a:t>enduml</a:t>
            </a:r>
            <a:endParaRPr lang="en-US" dirty="0"/>
          </a:p>
          <a:p>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40</a:t>
            </a:fld>
            <a:endParaRPr lang="en-US"/>
          </a:p>
        </p:txBody>
      </p:sp>
    </p:spTree>
    <p:extLst>
      <p:ext uri="{BB962C8B-B14F-4D97-AF65-F5344CB8AC3E}">
        <p14:creationId xmlns:p14="http://schemas.microsoft.com/office/powerpoint/2010/main" val="2104717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C41D83-A85E-494A-A425-5657A5A18AE9}" type="slidenum">
              <a:rPr lang="en-US" smtClean="0"/>
              <a:t>45</a:t>
            </a:fld>
            <a:endParaRPr lang="en-US"/>
          </a:p>
        </p:txBody>
      </p:sp>
    </p:spTree>
    <p:extLst>
      <p:ext uri="{BB962C8B-B14F-4D97-AF65-F5344CB8AC3E}">
        <p14:creationId xmlns:p14="http://schemas.microsoft.com/office/powerpoint/2010/main" val="2141969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46</a:t>
            </a:fld>
            <a:endParaRPr lang="en-US"/>
          </a:p>
        </p:txBody>
      </p:sp>
    </p:spTree>
    <p:extLst>
      <p:ext uri="{BB962C8B-B14F-4D97-AF65-F5344CB8AC3E}">
        <p14:creationId xmlns:p14="http://schemas.microsoft.com/office/powerpoint/2010/main" val="3914064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a:t>
            </a:r>
            <a:r>
              <a:rPr lang="en-US" baseline="0" dirty="0"/>
              <a:t> show the website description and how points are awarded on </a:t>
            </a:r>
            <a:r>
              <a:rPr lang="en-US" baseline="0" dirty="0" err="1"/>
              <a:t>gradescope</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54</a:t>
            </a:fld>
            <a:endParaRPr lang="en-US"/>
          </a:p>
        </p:txBody>
      </p:sp>
    </p:spTree>
    <p:extLst>
      <p:ext uri="{BB962C8B-B14F-4D97-AF65-F5344CB8AC3E}">
        <p14:creationId xmlns:p14="http://schemas.microsoft.com/office/powerpoint/2010/main" val="123921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for 1a – obviously you try to use nouns</a:t>
            </a:r>
            <a:r>
              <a:rPr lang="en-US" baseline="0" dirty="0"/>
              <a:t> from the description.  But its not required</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57</a:t>
            </a:fld>
            <a:endParaRPr lang="en-US"/>
          </a:p>
        </p:txBody>
      </p:sp>
    </p:spTree>
    <p:extLst>
      <p:ext uri="{BB962C8B-B14F-4D97-AF65-F5344CB8AC3E}">
        <p14:creationId xmlns:p14="http://schemas.microsoft.com/office/powerpoint/2010/main" val="2994267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a:t>
            </a:r>
            <a:r>
              <a:rPr lang="en-US" baseline="0" dirty="0"/>
              <a:t> UML is meant to be a simple way to communicate, we often omit simple methods like getters and setters.</a:t>
            </a:r>
          </a:p>
          <a:p>
            <a:r>
              <a:rPr lang="en-US" baseline="0" dirty="0"/>
              <a:t>If we want you to show all methods, we will tell you to do so</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61</a:t>
            </a:fld>
            <a:endParaRPr lang="en-US"/>
          </a:p>
        </p:txBody>
      </p:sp>
    </p:spTree>
    <p:extLst>
      <p:ext uri="{BB962C8B-B14F-4D97-AF65-F5344CB8AC3E}">
        <p14:creationId xmlns:p14="http://schemas.microsoft.com/office/powerpoint/2010/main" val="918222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a:noFill/>
          <a:ln/>
        </p:spPr>
        <p:txBody>
          <a:bodyPr/>
          <a:lstStyle/>
          <a:p>
            <a:r>
              <a:rPr lang="en-US"/>
              <a:t>For a future class</a:t>
            </a:r>
          </a:p>
        </p:txBody>
      </p:sp>
      <p:sp>
        <p:nvSpPr>
          <p:cNvPr id="48132" name="Slide Number Placeholder 3"/>
          <p:cNvSpPr>
            <a:spLocks noGrp="1"/>
          </p:cNvSpPr>
          <p:nvPr>
            <p:ph type="sldNum" sz="quarter" idx="5"/>
          </p:nvPr>
        </p:nvSpPr>
        <p:spPr>
          <a:noFill/>
        </p:spPr>
        <p:txBody>
          <a:bodyPr/>
          <a:lstStyle/>
          <a:p>
            <a:fld id="{DC0E6170-2EC2-4F8B-9528-2FD61EC07430}" type="slidenum">
              <a:rPr lang="en-US"/>
              <a:pPr/>
              <a:t>19</a:t>
            </a:fld>
            <a:endParaRPr lang="en-US"/>
          </a:p>
        </p:txBody>
      </p:sp>
    </p:spTree>
    <p:extLst>
      <p:ext uri="{BB962C8B-B14F-4D97-AF65-F5344CB8AC3E}">
        <p14:creationId xmlns:p14="http://schemas.microsoft.com/office/powerpoint/2010/main" val="2304168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r>
              <a:rPr lang="en-US" err="1"/>
              <a:t>startuml</a:t>
            </a:r>
            <a:endParaRPr lang="en-US"/>
          </a:p>
          <a:p>
            <a:r>
              <a:rPr lang="en-US" err="1"/>
              <a:t>skinparam</a:t>
            </a:r>
            <a:r>
              <a:rPr lang="en-US"/>
              <a:t> style </a:t>
            </a:r>
            <a:r>
              <a:rPr lang="en-US" err="1"/>
              <a:t>strictuml</a:t>
            </a:r>
            <a:endParaRPr lang="en-US"/>
          </a:p>
          <a:p>
            <a:r>
              <a:rPr lang="en-US"/>
              <a:t>class Main {</a:t>
            </a:r>
          </a:p>
          <a:p>
            <a:r>
              <a:rPr lang="en-US"/>
              <a:t>Main()</a:t>
            </a:r>
          </a:p>
          <a:p>
            <a:r>
              <a:rPr lang="en-US"/>
              <a:t>setAllBValuesTo3()</a:t>
            </a:r>
          </a:p>
          <a:p>
            <a:r>
              <a:rPr lang="en-US"/>
              <a:t>}</a:t>
            </a:r>
          </a:p>
          <a:p>
            <a:r>
              <a:rPr lang="en-US"/>
              <a:t>class A{</a:t>
            </a:r>
          </a:p>
          <a:p>
            <a:r>
              <a:rPr lang="en-US"/>
              <a:t>name</a:t>
            </a:r>
          </a:p>
          <a:p>
            <a:r>
              <a:rPr lang="en-US"/>
              <a:t>A( name )</a:t>
            </a:r>
          </a:p>
          <a:p>
            <a:r>
              <a:rPr lang="en-US" err="1"/>
              <a:t>setBValue</a:t>
            </a:r>
            <a:r>
              <a:rPr lang="en-US"/>
              <a:t>( value)</a:t>
            </a:r>
          </a:p>
          <a:p>
            <a:r>
              <a:rPr lang="en-US"/>
              <a:t>}</a:t>
            </a:r>
          </a:p>
          <a:p>
            <a:r>
              <a:rPr lang="en-US"/>
              <a:t>class B{</a:t>
            </a:r>
          </a:p>
          <a:p>
            <a:r>
              <a:rPr lang="en-US"/>
              <a:t>count</a:t>
            </a:r>
          </a:p>
          <a:p>
            <a:r>
              <a:rPr lang="en-US"/>
              <a:t>B()</a:t>
            </a:r>
          </a:p>
          <a:p>
            <a:r>
              <a:rPr lang="en-US" err="1"/>
              <a:t>setValue</a:t>
            </a:r>
            <a:r>
              <a:rPr lang="en-US"/>
              <a:t>( value )</a:t>
            </a:r>
          </a:p>
          <a:p>
            <a:r>
              <a:rPr lang="en-US"/>
              <a:t>}</a:t>
            </a:r>
          </a:p>
          <a:p>
            <a:r>
              <a:rPr lang="en-US"/>
              <a:t>Main -&gt; "*" A</a:t>
            </a:r>
          </a:p>
          <a:p>
            <a:r>
              <a:rPr lang="en-US"/>
              <a:t>A-&gt;  B</a:t>
            </a:r>
          </a:p>
          <a:p>
            <a:r>
              <a:rPr lang="en-US"/>
              <a:t>@</a:t>
            </a:r>
            <a:r>
              <a:rPr lang="en-US" err="1"/>
              <a:t>enduml</a:t>
            </a:r>
            <a:endParaRPr lang="en-US"/>
          </a:p>
        </p:txBody>
      </p:sp>
      <p:sp>
        <p:nvSpPr>
          <p:cNvPr id="4" name="Slide Number Placeholder 3"/>
          <p:cNvSpPr>
            <a:spLocks noGrp="1"/>
          </p:cNvSpPr>
          <p:nvPr>
            <p:ph type="sldNum" sz="quarter" idx="10"/>
          </p:nvPr>
        </p:nvSpPr>
        <p:spPr/>
        <p:txBody>
          <a:bodyPr/>
          <a:lstStyle/>
          <a:p>
            <a:fld id="{1EC41D83-A85E-494A-A425-5657A5A18AE9}" type="slidenum">
              <a:rPr lang="en-US" smtClean="0"/>
              <a:t>20</a:t>
            </a:fld>
            <a:endParaRPr lang="en-US"/>
          </a:p>
        </p:txBody>
      </p:sp>
    </p:spTree>
    <p:extLst>
      <p:ext uri="{BB962C8B-B14F-4D97-AF65-F5344CB8AC3E}">
        <p14:creationId xmlns:p14="http://schemas.microsoft.com/office/powerpoint/2010/main" val="2831314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a:t>
            </a:r>
            <a:r>
              <a:rPr lang="en-US" baseline="0" dirty="0"/>
              <a:t> mention in passing there are other design approaches that divide things differently, but we’ll be focusing on OO in this course</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26</a:t>
            </a:fld>
            <a:endParaRPr lang="en-US"/>
          </a:p>
        </p:txBody>
      </p:sp>
    </p:spTree>
    <p:extLst>
      <p:ext uri="{BB962C8B-B14F-4D97-AF65-F5344CB8AC3E}">
        <p14:creationId xmlns:p14="http://schemas.microsoft.com/office/powerpoint/2010/main" val="3951031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a:t>
            </a:r>
            <a:r>
              <a:rPr lang="en-US" baseline="0" dirty="0"/>
              <a:t> mention in passing there are other design approaches that divide things differently, but we’ll be focusing on OO in this course</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28</a:t>
            </a:fld>
            <a:endParaRPr lang="en-US"/>
          </a:p>
        </p:txBody>
      </p:sp>
    </p:spTree>
    <p:extLst>
      <p:ext uri="{BB962C8B-B14F-4D97-AF65-F5344CB8AC3E}">
        <p14:creationId xmlns:p14="http://schemas.microsoft.com/office/powerpoint/2010/main" val="1780193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cs typeface="Calibri"/>
            </a:endParaRPr>
          </a:p>
          <a:p>
            <a:pPr marL="228600" indent="-228600">
              <a:buAutoNum type="alphaUcPeriod"/>
            </a:pPr>
            <a:r>
              <a:rPr lang="en-US" baseline="0" dirty="0"/>
              <a:t>There is no (sane) way to lookup a book to either lookup a book to add to a kid or print a report</a:t>
            </a:r>
          </a:p>
          <a:p>
            <a:pPr marL="228600" indent="-228600">
              <a:buAutoNum type="alphaUcPeriod"/>
            </a:pPr>
            <a:r>
              <a:rPr lang="en-US" dirty="0">
                <a:cs typeface="Calibri"/>
              </a:rPr>
              <a:t>Duplication of data</a:t>
            </a:r>
          </a:p>
          <a:p>
            <a:pPr marL="228600" indent="-228600">
              <a:buAutoNum type="alphaUcPeriod"/>
            </a:pPr>
            <a:endParaRPr lang="en-US" dirty="0">
              <a:cs typeface="Calibri"/>
            </a:endParaRPr>
          </a:p>
          <a:p>
            <a:pPr marL="228600" indent="-228600">
              <a:buAutoNum type="alphaUcPeriod"/>
            </a:pPr>
            <a:endParaRPr lang="en-US" dirty="0">
              <a:cs typeface="Calibri"/>
            </a:endParaRPr>
          </a:p>
          <a:p>
            <a:pPr marL="228600" indent="-228600">
              <a:buAutoNum type="alphaUcPeriod"/>
            </a:pPr>
            <a:endParaRPr lang="en-US" dirty="0">
              <a:cs typeface="Calibri"/>
            </a:endParaRPr>
          </a:p>
        </p:txBody>
      </p:sp>
      <p:sp>
        <p:nvSpPr>
          <p:cNvPr id="4" name="Slide Number Placeholder 3"/>
          <p:cNvSpPr>
            <a:spLocks noGrp="1"/>
          </p:cNvSpPr>
          <p:nvPr>
            <p:ph type="sldNum" sz="quarter" idx="10"/>
          </p:nvPr>
        </p:nvSpPr>
        <p:spPr/>
        <p:txBody>
          <a:bodyPr/>
          <a:lstStyle/>
          <a:p>
            <a:fld id="{1EC41D83-A85E-494A-A425-5657A5A18AE9}" type="slidenum">
              <a:rPr lang="en-US" smtClean="0"/>
              <a:t>35</a:t>
            </a:fld>
            <a:endParaRPr lang="en-US"/>
          </a:p>
        </p:txBody>
      </p:sp>
    </p:spTree>
    <p:extLst>
      <p:ext uri="{BB962C8B-B14F-4D97-AF65-F5344CB8AC3E}">
        <p14:creationId xmlns:p14="http://schemas.microsoft.com/office/powerpoint/2010/main" val="2046520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C41D83-A85E-494A-A425-5657A5A18AE9}" type="slidenum">
              <a:rPr lang="en-US" smtClean="0"/>
              <a:t>36</a:t>
            </a:fld>
            <a:endParaRPr lang="en-US"/>
          </a:p>
        </p:txBody>
      </p:sp>
    </p:spTree>
    <p:extLst>
      <p:ext uri="{BB962C8B-B14F-4D97-AF65-F5344CB8AC3E}">
        <p14:creationId xmlns:p14="http://schemas.microsoft.com/office/powerpoint/2010/main" val="4121643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C41D83-A85E-494A-A425-5657A5A18AE9}" type="slidenum">
              <a:rPr lang="en-US" smtClean="0"/>
              <a:t>37</a:t>
            </a:fld>
            <a:endParaRPr lang="en-US"/>
          </a:p>
        </p:txBody>
      </p:sp>
    </p:spTree>
    <p:extLst>
      <p:ext uri="{BB962C8B-B14F-4D97-AF65-F5344CB8AC3E}">
        <p14:creationId xmlns:p14="http://schemas.microsoft.com/office/powerpoint/2010/main" val="3022391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cs typeface="Calibri"/>
            </a:endParaRPr>
          </a:p>
          <a:p>
            <a:pPr marL="228600" indent="-228600">
              <a:buAutoNum type="alphaUcPeriod"/>
            </a:pPr>
            <a:r>
              <a:rPr lang="en-US" baseline="0" dirty="0"/>
              <a:t>There is no (sane) way to lookup a book to either lookup a book to add to a kid or print a report</a:t>
            </a:r>
          </a:p>
          <a:p>
            <a:pPr marL="228600" indent="-228600">
              <a:buAutoNum type="alphaUcPeriod"/>
            </a:pPr>
            <a:r>
              <a:rPr lang="en-US" dirty="0">
                <a:cs typeface="Calibri"/>
              </a:rPr>
              <a:t>Duplication of data</a:t>
            </a:r>
          </a:p>
          <a:p>
            <a:pPr marL="228600" indent="-228600">
              <a:buAutoNum type="alphaUcPeriod"/>
            </a:pPr>
            <a:endParaRPr lang="en-US" dirty="0">
              <a:cs typeface="Calibri"/>
            </a:endParaRPr>
          </a:p>
          <a:p>
            <a:pPr marL="228600" indent="-228600">
              <a:buAutoNum type="alphaUcPeriod"/>
            </a:pPr>
            <a:endParaRPr lang="en-US" dirty="0">
              <a:cs typeface="Calibri"/>
            </a:endParaRPr>
          </a:p>
          <a:p>
            <a:pPr marL="228600" indent="-228600">
              <a:buAutoNum type="alphaUcPeriod"/>
            </a:pPr>
            <a:endParaRPr lang="en-US" dirty="0">
              <a:cs typeface="Calibri"/>
            </a:endParaRPr>
          </a:p>
        </p:txBody>
      </p:sp>
      <p:sp>
        <p:nvSpPr>
          <p:cNvPr id="4" name="Slide Number Placeholder 3"/>
          <p:cNvSpPr>
            <a:spLocks noGrp="1"/>
          </p:cNvSpPr>
          <p:nvPr>
            <p:ph type="sldNum" sz="quarter" idx="10"/>
          </p:nvPr>
        </p:nvSpPr>
        <p:spPr/>
        <p:txBody>
          <a:bodyPr/>
          <a:lstStyle/>
          <a:p>
            <a:fld id="{1EC41D83-A85E-494A-A425-5657A5A18AE9}" type="slidenum">
              <a:rPr lang="en-US" smtClean="0"/>
              <a:t>38</a:t>
            </a:fld>
            <a:endParaRPr lang="en-US"/>
          </a:p>
        </p:txBody>
      </p:sp>
    </p:spTree>
    <p:extLst>
      <p:ext uri="{BB962C8B-B14F-4D97-AF65-F5344CB8AC3E}">
        <p14:creationId xmlns:p14="http://schemas.microsoft.com/office/powerpoint/2010/main" val="577770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59B25467-3E49-4A02-8839-2043BDD3B757}" type="datetime2">
              <a:rPr lang="en-US" smtClean="0"/>
              <a:pPr>
                <a:defRPr/>
              </a:pPr>
              <a:t>Tuesday, March 15, 2022</a:t>
            </a:fld>
            <a:endParaRPr lang="en-US" dirty="0"/>
          </a:p>
        </p:txBody>
      </p:sp>
      <p:sp>
        <p:nvSpPr>
          <p:cNvPr id="5" name="Footer Placeholder 4"/>
          <p:cNvSpPr>
            <a:spLocks noGrp="1"/>
          </p:cNvSpPr>
          <p:nvPr>
            <p:ph type="ftr" sz="quarter" idx="11"/>
          </p:nvPr>
        </p:nvSpPr>
        <p:spPr/>
        <p:txBody>
          <a:bodyPr/>
          <a:lstStyle/>
          <a:p>
            <a:pPr>
              <a:defRPr/>
            </a:pPr>
            <a:endParaRPr lang="en-US">
              <a:solidFill>
                <a:srgbClr val="2DA2BF">
                  <a:tint val="20000"/>
                </a:srgbClr>
              </a:solidFill>
            </a:endParaRPr>
          </a:p>
        </p:txBody>
      </p:sp>
      <p:sp>
        <p:nvSpPr>
          <p:cNvPr id="6" name="Slide Number Placeholder 5"/>
          <p:cNvSpPr>
            <a:spLocks noGrp="1"/>
          </p:cNvSpPr>
          <p:nvPr>
            <p:ph type="sldNum" sz="quarter" idx="12"/>
          </p:nvPr>
        </p:nvSpPr>
        <p:spPr/>
        <p:txBody>
          <a:bodyPr/>
          <a:lstStyle/>
          <a:p>
            <a:pPr>
              <a:defRPr/>
            </a:pPr>
            <a:fld id="{531A9884-40B4-4770-9F7A-EBB0BFBE65FD}" type="slidenum">
              <a:rPr lang="en-US" smtClean="0"/>
              <a:pPr>
                <a:defRPr/>
              </a:pPr>
              <a:t>‹#›</a:t>
            </a:fld>
            <a:endParaRPr lang="en-US" dirty="0"/>
          </a:p>
        </p:txBody>
      </p:sp>
    </p:spTree>
    <p:extLst>
      <p:ext uri="{BB962C8B-B14F-4D97-AF65-F5344CB8AC3E}">
        <p14:creationId xmlns:p14="http://schemas.microsoft.com/office/powerpoint/2010/main" val="2143322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D04503FC-2A0B-4B61-BD65-21DF3DC724D5}" type="datetime2">
              <a:rPr lang="en-US" smtClean="0">
                <a:solidFill>
                  <a:prstClr val="black"/>
                </a:solidFill>
              </a:rPr>
              <a:pPr>
                <a:defRPr/>
              </a:pPr>
              <a:t>Tuesday, March 15, 2022</a:t>
            </a:fld>
            <a:endParaRPr lang="en-US" dirty="0">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DCF799F2-45AD-46C6-A446-1D5031D9EACC}"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843507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A4F45614-9B57-4121-8FB4-2210FF4181F7}" type="datetime2">
              <a:rPr lang="en-US" smtClean="0">
                <a:solidFill>
                  <a:prstClr val="black"/>
                </a:solidFill>
              </a:rPr>
              <a:pPr>
                <a:defRPr/>
              </a:pPr>
              <a:t>Tuesday, March 15, 2022</a:t>
            </a:fld>
            <a:endParaRPr lang="en-US" dirty="0">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D1C69817-B71C-471D-9E0D-8E758127CCD3}"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563713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72914828-37F0-4500-8D51-4DCEFC5D2106}" type="datetime2">
              <a:rPr lang="en-US" smtClean="0">
                <a:solidFill>
                  <a:prstClr val="black"/>
                </a:solidFill>
              </a:rPr>
              <a:pPr>
                <a:defRPr/>
              </a:pPr>
              <a:t>Tuesday, March 15, 2022</a:t>
            </a:fld>
            <a:endParaRPr lang="en-US" dirty="0">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4B4F1902-4D89-4059-B3ED-0FB13823B05C}"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688833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362A9ECD-FBEA-48B6-8882-619694758B79}" type="datetime2">
              <a:rPr lang="en-US" smtClean="0">
                <a:solidFill>
                  <a:prstClr val="black"/>
                </a:solidFill>
              </a:rPr>
              <a:pPr>
                <a:defRPr/>
              </a:pPr>
              <a:t>Tuesday, March 15, 2022</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6AA01BC2-CD98-4515-BCD1-4FFAE67E50D9}"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831703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0F4F5E4A-CCF8-4D5D-8224-293D35428881}" type="datetime2">
              <a:rPr lang="en-US" smtClean="0">
                <a:solidFill>
                  <a:prstClr val="black"/>
                </a:solidFill>
              </a:rPr>
              <a:pPr>
                <a:defRPr/>
              </a:pPr>
              <a:t>Tuesday, March 15, 2022</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24BF9583-2237-42B9-82A5-F454E9865161}"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4216908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9E7F29EF-88BC-43FC-B46B-8B84863D6117}" type="datetime2">
              <a:rPr lang="en-US" smtClean="0">
                <a:solidFill>
                  <a:prstClr val="black"/>
                </a:solidFill>
              </a:rPr>
              <a:pPr>
                <a:defRPr/>
              </a:pPr>
              <a:t>Tuesday, March 15, 2022</a:t>
            </a:fld>
            <a:endParaRPr lang="en-US">
              <a:solidFill>
                <a:prstClr val="black"/>
              </a:solidFill>
            </a:endParaRPr>
          </a:p>
        </p:txBody>
      </p:sp>
      <p:sp>
        <p:nvSpPr>
          <p:cNvPr id="8" name="Footer Placeholder 7"/>
          <p:cNvSpPr>
            <a:spLocks noGrp="1"/>
          </p:cNvSpPr>
          <p:nvPr>
            <p:ph type="ftr" sz="quarter" idx="11"/>
          </p:nvPr>
        </p:nvSpPr>
        <p:spPr/>
        <p:txBody>
          <a:bodyPr/>
          <a:lstStyle/>
          <a:p>
            <a:pPr>
              <a:defRPr/>
            </a:pPr>
            <a:endParaRPr lang="en-US">
              <a:solidFill>
                <a:prstClr val="black"/>
              </a:solidFill>
            </a:endParaRPr>
          </a:p>
        </p:txBody>
      </p:sp>
      <p:sp>
        <p:nvSpPr>
          <p:cNvPr id="9" name="Slide Number Placeholder 8"/>
          <p:cNvSpPr>
            <a:spLocks noGrp="1"/>
          </p:cNvSpPr>
          <p:nvPr>
            <p:ph type="sldNum" sz="quarter" idx="12"/>
          </p:nvPr>
        </p:nvSpPr>
        <p:spPr/>
        <p:txBody>
          <a:bodyPr/>
          <a:lstStyle/>
          <a:p>
            <a:pPr>
              <a:defRPr/>
            </a:pPr>
            <a:fld id="{C63F8AF9-3B16-46A6-A61E-43F548095979}"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808533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053E9A4B-173D-4A70-AD3C-D11E4D9184F2}" type="datetime2">
              <a:rPr lang="en-US" smtClean="0">
                <a:solidFill>
                  <a:prstClr val="black"/>
                </a:solidFill>
              </a:rPr>
              <a:pPr>
                <a:defRPr/>
              </a:pPr>
              <a:t>Tuesday, March 15, 2022</a:t>
            </a:fld>
            <a:endParaRPr lang="en-US">
              <a:solidFill>
                <a:prstClr val="black"/>
              </a:solidFill>
            </a:endParaRPr>
          </a:p>
        </p:txBody>
      </p:sp>
      <p:sp>
        <p:nvSpPr>
          <p:cNvPr id="4" name="Footer Placeholder 3"/>
          <p:cNvSpPr>
            <a:spLocks noGrp="1"/>
          </p:cNvSpPr>
          <p:nvPr>
            <p:ph type="ftr" sz="quarter" idx="11"/>
          </p:nvPr>
        </p:nvSpPr>
        <p:spPr/>
        <p:txBody>
          <a:bodyPr/>
          <a:lstStyle/>
          <a:p>
            <a:pPr>
              <a:defRPr/>
            </a:pPr>
            <a:endParaRPr lang="en-US">
              <a:solidFill>
                <a:prstClr val="black"/>
              </a:solidFill>
            </a:endParaRPr>
          </a:p>
        </p:txBody>
      </p:sp>
      <p:sp>
        <p:nvSpPr>
          <p:cNvPr id="5" name="Slide Number Placeholder 4"/>
          <p:cNvSpPr>
            <a:spLocks noGrp="1"/>
          </p:cNvSpPr>
          <p:nvPr>
            <p:ph type="sldNum" sz="quarter" idx="12"/>
          </p:nvPr>
        </p:nvSpPr>
        <p:spPr/>
        <p:txBody>
          <a:bodyPr/>
          <a:lstStyle/>
          <a:p>
            <a:pPr>
              <a:defRPr/>
            </a:pPr>
            <a:fld id="{99BCAA56-A1AA-4172-BA72-A58DE8646F5E}"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62129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9420D88-E798-401E-8EC0-E7A9378F7DF2}" type="datetime2">
              <a:rPr lang="en-US" smtClean="0">
                <a:solidFill>
                  <a:prstClr val="black"/>
                </a:solidFill>
              </a:rPr>
              <a:pPr>
                <a:defRPr/>
              </a:pPr>
              <a:t>Tuesday, March 15, 2022</a:t>
            </a:fld>
            <a:endParaRPr lang="en-US" dirty="0">
              <a:solidFill>
                <a:prstClr val="black"/>
              </a:solidFill>
            </a:endParaRPr>
          </a:p>
        </p:txBody>
      </p:sp>
      <p:sp>
        <p:nvSpPr>
          <p:cNvPr id="3" name="Footer Placeholder 2"/>
          <p:cNvSpPr>
            <a:spLocks noGrp="1"/>
          </p:cNvSpPr>
          <p:nvPr>
            <p:ph type="ftr" sz="quarter" idx="11"/>
          </p:nvPr>
        </p:nvSpPr>
        <p:spPr/>
        <p:txBody>
          <a:bodyPr/>
          <a:lstStyle/>
          <a:p>
            <a:pPr>
              <a:defRPr/>
            </a:pPr>
            <a:endParaRPr lang="en-US">
              <a:solidFill>
                <a:prstClr val="black"/>
              </a:solidFill>
            </a:endParaRPr>
          </a:p>
        </p:txBody>
      </p:sp>
      <p:sp>
        <p:nvSpPr>
          <p:cNvPr id="4" name="Slide Number Placeholder 3"/>
          <p:cNvSpPr>
            <a:spLocks noGrp="1"/>
          </p:cNvSpPr>
          <p:nvPr>
            <p:ph type="sldNum" sz="quarter" idx="12"/>
          </p:nvPr>
        </p:nvSpPr>
        <p:spPr/>
        <p:txBody>
          <a:bodyPr/>
          <a:lstStyle/>
          <a:p>
            <a:pPr>
              <a:defRPr/>
            </a:pPr>
            <a:fld id="{81FF9668-17D3-4FAC-92BE-90D1D3F60635}"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590044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5624A8C6-C68F-47EA-8AA3-1EFB4D633773}" type="datetime2">
              <a:rPr lang="en-US" smtClean="0">
                <a:solidFill>
                  <a:prstClr val="black"/>
                </a:solidFill>
              </a:rPr>
              <a:pPr>
                <a:defRPr/>
              </a:pPr>
              <a:t>Tuesday, March 15, 2022</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4E6748F5-E3C1-4F4F-8E68-0D90D53ACE80}"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982849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AB6333A2-9560-47E8-82C7-C1D6D76B9E2B}" type="datetime2">
              <a:rPr lang="en-US" smtClean="0">
                <a:solidFill>
                  <a:prstClr val="black"/>
                </a:solidFill>
              </a:rPr>
              <a:pPr>
                <a:defRPr/>
              </a:pPr>
              <a:t>Tuesday, March 15, 2022</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B814B041-3B9B-41B2-BC58-412FAA8D660E}"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411619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914400" fontAlgn="base">
              <a:spcBef>
                <a:spcPct val="0"/>
              </a:spcBef>
              <a:spcAft>
                <a:spcPct val="0"/>
              </a:spcAft>
              <a:defRPr/>
            </a:pPr>
            <a:fld id="{3C202C19-1D14-48F9-A6DE-97D20C3814DC}" type="datetime2">
              <a:rPr lang="en-US" smtClean="0">
                <a:solidFill>
                  <a:prstClr val="black"/>
                </a:solidFill>
                <a:latin typeface="Arial" charset="0"/>
                <a:cs typeface="Arial" charset="0"/>
              </a:rPr>
              <a:pPr defTabSz="914400" fontAlgn="base">
                <a:spcBef>
                  <a:spcPct val="0"/>
                </a:spcBef>
                <a:spcAft>
                  <a:spcPct val="0"/>
                </a:spcAft>
                <a:defRPr/>
              </a:pPr>
              <a:t>Tuesday, March 15, 2022</a:t>
            </a:fld>
            <a:endParaRPr lang="en-US" dirty="0">
              <a:solidFill>
                <a:prstClr val="black"/>
              </a:solidFill>
              <a:latin typeface="Arial" charset="0"/>
              <a:cs typeface="Arial" charset="0"/>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914400" fontAlgn="base">
              <a:spcBef>
                <a:spcPct val="0"/>
              </a:spcBef>
              <a:spcAft>
                <a:spcPct val="0"/>
              </a:spcAft>
              <a:defRPr/>
            </a:pPr>
            <a:endParaRPr lang="en-US">
              <a:solidFill>
                <a:prstClr val="black"/>
              </a:solidFill>
              <a:latin typeface="Arial" charset="0"/>
              <a:cs typeface="Arial" charset="0"/>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914400" fontAlgn="base">
              <a:spcBef>
                <a:spcPct val="0"/>
              </a:spcBef>
              <a:spcAft>
                <a:spcPct val="0"/>
              </a:spcAft>
              <a:defRPr/>
            </a:pPr>
            <a:fld id="{F0AD6FC9-4D74-438F-A1D3-E2A49B303821}" type="slidenum">
              <a:rPr lang="en-US" smtClean="0">
                <a:solidFill>
                  <a:prstClr val="black"/>
                </a:solidFill>
                <a:latin typeface="Arial" charset="0"/>
                <a:cs typeface="Arial" charset="0"/>
              </a:rPr>
              <a:pPr defTabSz="914400"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22621988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svg"/></Relationships>
</file>

<file path=ppt/slides/_rels/slide21.xml.rels><?xml version="1.0" encoding="UTF-8" standalone="yes"?>
<Relationships xmlns="http://schemas.openxmlformats.org/package/2006/relationships"><Relationship Id="rId3" Type="http://schemas.openxmlformats.org/officeDocument/2006/relationships/hyperlink" Target="http://www.plantuml.com/plantuml/" TargetMode="External"/><Relationship Id="rId2" Type="http://schemas.openxmlformats.org/officeDocument/2006/relationships/hyperlink" Target="https://plantuml.com/" TargetMode="Externa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www.plantuml.com/plantuml/img/JL3BRW8n3BpdAonEB89Vg0Gh5JY0K0-zcurL8X9xvIIjKCM_amtBun9xDFRCEF7ik4V5035TF9LNNPToyCPq7cE4DGRQeMFuDoTawsadl_HLEWajgft6X9eE7Y-a-p8w1sBxWisujBHs9PpZj7-RxCJBs1u7SXaaStgij1Bwd6XJm3VwJ9-YTzqtZSO0NCUWGveI4g0Nnwck550zIfK_9dtbUZ0rL55kiohnU4Sbg_bXa8fRxdosZd_k9pJcQfw_ilY0oMnIpMy0"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www.plantuml.com/plantuml/img/JL3BRW8n3BpdAonEB89Vg0Gh5JY0K0-zcurL8X9xvIIjKCM_amtBun9xDFRCEF7ik4V5035TF9LNNPToyCPq7cE4DGRQeMFuDoTawsadl_HLEWajgft6X9eE7Y-a-p8w1sBxWisujBHs9PpZj7-RxCJBs1u7SXaaStgij1Bwd6XJm3VwJ9-YTzqtZSO0NCUWGveI4g0Nnwck550zIfK_9dtbUZ0rL55kiohnU4Sbg_bXa8fRxdosZd_k9pJcQfw_ilY0oMnIpMy0"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www.plantuml.com/plantuml/img/NP1DJmCX48Rl_0gofwrfJzvDwYPQ3zN66EzJ65iYC1iOJ3Qc_rtOPVlXXOzvPzxtWVXjV0y1d8myMCnhC8gJiq8e2p7APt2u1UFbhpY2rnQtz8Fl-KIkWw3Ro11uPs70y9fRbnAzlbmNTMYjzIFv5Dl-gbEHfNhS5t7jA7cUHpfoVMBSvCids8HF52RVAu-5aF8qaqvgvfJIPorlwfz5M_hT3Vy7jSH7hDP5Xnbrn5jAg5Id6jELSWUC1mh3cCR4O7TaFCSnDEk58RazXhUladAkZyuNicdenIkRjF67ART4dNzzjNgGpLrJ7oVg6qlnlhb5-GC0"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www.plantuml.com/plantuml/img/NP1DJmCX48Rl_0gofwrfJzvDwYPQ3zN66EzJ65iYC1iOJ3Qc_rtOPVlXXOzvPzxtWVXjV0y1d8myMCnhC8gJiq8e2p7APt2u1UFbhpY2rnQtz8Fl-KIkWw3Ro11uPs70y9fRbnAzlbmNTMYjzIFv5Dl-gbEHfNhS5t7jA7cUHpfoVMBSvCids8HF52RVAu-5aF8qaqvgvfJIPorlwfz5M_hT3Vy7jSH7hDP5Xnbrn5jAg5Id6jELSWUC1mh3cCR4O7TaFCSnDEk58RazXhUladAkZyuNicdenIkRjF67ART4dNzzjNgGpLrJ7oVg6qlnlhb5-GC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www.plantuml.com/plantuml/img/JL3BRW8n3BpdAonEB89Vg0Gh5JY0K0-zcurL8X9xvIIjKCM_amtBun9xDFRCEF7ik4V5035TF9LNNPToyCPq7cE4DGRQeMFuDoTawsadl_HLEWajgft6X9eE7Y-a-p8w1sBxWisujBHs9PpZj7-RxCJBs1u7SXaaStgij1Bwd6XJm3VwJ9-YTzqtZSO0NCUWGveI4g0Nnwck550zIfK_9dtbUZ0rL55kiohnU4Sbg_bXa8fRxdosZd_k9pJcQfw_ilY0oMnIpMy0"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www.plantuml.com/plantuml/img/LL3DIWCn4BxdAOQUjh9z0P52BLWzh8YAzt4pj8l9JCYFKAJlRf9cjRqaC_dc-vc4huaTUhGGuj5GFlqqncIDKgF14627bWQS67xK0LaR6kIRNdCbTejUTo6YZoy6Z-IVysWFnFg_NJRIHkjxuHGwTp4vYf5MVXPmOoLnd2bRiIv5UipD1vf43-BFkXSQImLmcfEUqPmJW3EMhsfGVMy7T7TlUJVUzqySQKz-NGUkFReYQAyMV9TEue6QTy5ntgNAzu0jzgdbAAoQmid4CSmvClxtbwlL6XOtYnPPjUJjiV1_0G00"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43000" y="1156653"/>
            <a:ext cx="6858000" cy="2387600"/>
          </a:xfrm>
        </p:spPr>
        <p:txBody>
          <a:bodyPr/>
          <a:lstStyle/>
          <a:p>
            <a:r>
              <a:rPr lang="en-US" dirty="0"/>
              <a:t>CSSE 220: Object Design</a:t>
            </a:r>
          </a:p>
        </p:txBody>
      </p:sp>
      <p:sp>
        <p:nvSpPr>
          <p:cNvPr id="5" name="Text Placeholder 4"/>
          <p:cNvSpPr>
            <a:spLocks noGrp="1"/>
          </p:cNvSpPr>
          <p:nvPr>
            <p:ph type="subTitle" idx="1"/>
          </p:nvPr>
        </p:nvSpPr>
        <p:spPr/>
        <p:txBody>
          <a:bodyPr/>
          <a:lstStyle/>
          <a:p>
            <a:r>
              <a:rPr lang="en-US" dirty="0"/>
              <a:t>Part 1 of Many</a:t>
            </a:r>
          </a:p>
          <a:p>
            <a:r>
              <a:rPr lang="en-US" dirty="0"/>
              <a:t>Also Class Diagrams</a:t>
            </a:r>
          </a:p>
        </p:txBody>
      </p:sp>
      <p:sp>
        <p:nvSpPr>
          <p:cNvPr id="7" name="Rectangle 6">
            <a:extLst>
              <a:ext uri="{FF2B5EF4-FFF2-40B4-BE49-F238E27FC236}">
                <a16:creationId xmlns:a16="http://schemas.microsoft.com/office/drawing/2014/main" id="{8C278F77-3A87-5847-99C2-352DD6917346}"/>
              </a:ext>
            </a:extLst>
          </p:cNvPr>
          <p:cNvSpPr/>
          <p:nvPr/>
        </p:nvSpPr>
        <p:spPr>
          <a:xfrm>
            <a:off x="304800" y="4918754"/>
            <a:ext cx="8534400" cy="1565186"/>
          </a:xfrm>
          <a:prstGeom prst="rect">
            <a:avLst/>
          </a:prstGeom>
          <a:solidFill>
            <a:srgbClr val="92D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dirty="0">
                <a:solidFill>
                  <a:srgbClr val="FFFFFF"/>
                </a:solidFill>
              </a:rPr>
              <a:t>The </a:t>
            </a:r>
            <a:r>
              <a:rPr lang="en-US" sz="2400" i="1" dirty="0">
                <a:solidFill>
                  <a:srgbClr val="FFFFFF"/>
                </a:solidFill>
              </a:rPr>
              <a:t>git</a:t>
            </a:r>
            <a:r>
              <a:rPr lang="en-US" sz="2400" dirty="0">
                <a:solidFill>
                  <a:srgbClr val="FFFFFF"/>
                </a:solidFill>
              </a:rPr>
              <a:t> projects for today are:</a:t>
            </a:r>
          </a:p>
          <a:p>
            <a:pPr marL="342900" indent="-342900">
              <a:buFont typeface="Arial" panose="020B0604020202020204" pitchFamily="34" charset="0"/>
              <a:buChar char="•"/>
            </a:pPr>
            <a:r>
              <a:rPr lang="en-US" sz="2400" i="1" dirty="0" err="1"/>
              <a:t>PracticeFirstOODesign</a:t>
            </a:r>
            <a:endParaRPr lang="en-US" sz="2400" i="1" dirty="0"/>
          </a:p>
          <a:p>
            <a:pPr marL="342900" indent="-342900">
              <a:buFont typeface="Arial" panose="020B0604020202020204" pitchFamily="34" charset="0"/>
              <a:buChar char="•"/>
            </a:pPr>
            <a:r>
              <a:rPr lang="en-US" sz="2400" i="1" dirty="0" err="1"/>
              <a:t>PracticeFirstOODesignSolution</a:t>
            </a:r>
            <a:endParaRPr lang="en-US" sz="2400" i="1" dirty="0"/>
          </a:p>
        </p:txBody>
      </p:sp>
    </p:spTree>
    <p:extLst>
      <p:ext uri="{BB962C8B-B14F-4D97-AF65-F5344CB8AC3E}">
        <p14:creationId xmlns:p14="http://schemas.microsoft.com/office/powerpoint/2010/main" val="399915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7"/>
            <a:ext cx="7886700" cy="551526"/>
          </a:xfrm>
        </p:spPr>
        <p:txBody>
          <a:bodyPr>
            <a:normAutofit/>
          </a:bodyPr>
          <a:lstStyle/>
          <a:p>
            <a:r>
              <a:rPr lang="en-US"/>
              <a:t>Connections Between Classes Require Arrows</a:t>
            </a:r>
          </a:p>
        </p:txBody>
      </p:sp>
      <p:graphicFrame>
        <p:nvGraphicFramePr>
          <p:cNvPr id="4" name="Table 3"/>
          <p:cNvGraphicFramePr>
            <a:graphicFrameLocks noGrp="1"/>
          </p:cNvGraphicFramePr>
          <p:nvPr>
            <p:extLst>
              <p:ext uri="{D42A27DB-BD31-4B8C-83A1-F6EECF244321}">
                <p14:modId xmlns:p14="http://schemas.microsoft.com/office/powerpoint/2010/main" val="2754945234"/>
              </p:ext>
            </p:extLst>
          </p:nvPr>
        </p:nvGraphicFramePr>
        <p:xfrm>
          <a:off x="457200" y="4173450"/>
          <a:ext cx="2701636" cy="1695334"/>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Pirate</a:t>
                      </a:r>
                    </a:p>
                  </a:txBody>
                  <a:tcPr/>
                </a:tc>
                <a:extLst>
                  <a:ext uri="{0D108BD9-81ED-4DB2-BD59-A6C34878D82A}">
                    <a16:rowId xmlns:a16="http://schemas.microsoft.com/office/drawing/2014/main" val="3088865900"/>
                  </a:ext>
                </a:extLst>
              </a:tr>
              <a:tr h="498763">
                <a:tc>
                  <a:txBody>
                    <a:bodyPr/>
                    <a:lstStyle/>
                    <a:p>
                      <a:r>
                        <a:rPr lang="en-US" dirty="0"/>
                        <a:t>enemy</a:t>
                      </a:r>
                    </a:p>
                  </a:txBody>
                  <a:tcPr/>
                </a:tc>
                <a:extLst>
                  <a:ext uri="{0D108BD9-81ED-4DB2-BD59-A6C34878D82A}">
                    <a16:rowId xmlns:a16="http://schemas.microsoft.com/office/drawing/2014/main" val="4051349719"/>
                  </a:ext>
                </a:extLst>
              </a:tr>
              <a:tr h="714894">
                <a:tc>
                  <a:txBody>
                    <a:bodyPr/>
                    <a:lstStyle/>
                    <a:p>
                      <a:endParaRPr lang="en-US" dirty="0"/>
                    </a:p>
                  </a:txBody>
                  <a:tcPr/>
                </a:tc>
                <a:extLst>
                  <a:ext uri="{0D108BD9-81ED-4DB2-BD59-A6C34878D82A}">
                    <a16:rowId xmlns:a16="http://schemas.microsoft.com/office/drawing/2014/main" val="1112117699"/>
                  </a:ext>
                </a:extLst>
              </a:tr>
            </a:tbl>
          </a:graphicData>
        </a:graphic>
      </p:graphicFrame>
      <p:graphicFrame>
        <p:nvGraphicFramePr>
          <p:cNvPr id="6" name="Table 5"/>
          <p:cNvGraphicFramePr>
            <a:graphicFrameLocks noGrp="1"/>
          </p:cNvGraphicFramePr>
          <p:nvPr/>
        </p:nvGraphicFramePr>
        <p:xfrm>
          <a:off x="457200"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a:t>A</a:t>
                      </a:r>
                    </a:p>
                  </a:txBody>
                  <a:tcPr/>
                </a:tc>
                <a:extLst>
                  <a:ext uri="{0D108BD9-81ED-4DB2-BD59-A6C34878D82A}">
                    <a16:rowId xmlns:a16="http://schemas.microsoft.com/office/drawing/2014/main" val="3088865900"/>
                  </a:ext>
                </a:extLst>
              </a:tr>
              <a:tr h="336164">
                <a:tc>
                  <a:txBody>
                    <a:bodyPr/>
                    <a:lstStyle/>
                    <a:p>
                      <a:r>
                        <a:rPr lang="en-US"/>
                        <a:t>Field names</a:t>
                      </a:r>
                    </a:p>
                  </a:txBody>
                  <a:tcPr/>
                </a:tc>
                <a:extLst>
                  <a:ext uri="{0D108BD9-81ED-4DB2-BD59-A6C34878D82A}">
                    <a16:rowId xmlns:a16="http://schemas.microsoft.com/office/drawing/2014/main" val="4051349719"/>
                  </a:ext>
                </a:extLst>
              </a:tr>
              <a:tr h="531747">
                <a:tc>
                  <a:txBody>
                    <a:bodyPr/>
                    <a:lstStyle/>
                    <a:p>
                      <a:r>
                        <a:rPr lang="en-US"/>
                        <a:t>Method names</a:t>
                      </a:r>
                    </a:p>
                    <a:p>
                      <a:endParaRPr lang="en-US"/>
                    </a:p>
                  </a:txBody>
                  <a:tcPr/>
                </a:tc>
                <a:extLst>
                  <a:ext uri="{0D108BD9-81ED-4DB2-BD59-A6C34878D82A}">
                    <a16:rowId xmlns:a16="http://schemas.microsoft.com/office/drawing/2014/main" val="1112117699"/>
                  </a:ext>
                </a:extLst>
              </a:tr>
            </a:tbl>
          </a:graphicData>
        </a:graphic>
      </p:graphicFrame>
      <p:sp>
        <p:nvSpPr>
          <p:cNvPr id="7" name="TextBox 6"/>
          <p:cNvSpPr txBox="1"/>
          <p:nvPr/>
        </p:nvSpPr>
        <p:spPr>
          <a:xfrm>
            <a:off x="1041863" y="916653"/>
            <a:ext cx="5685905" cy="584775"/>
          </a:xfrm>
          <a:prstGeom prst="rect">
            <a:avLst/>
          </a:prstGeom>
          <a:noFill/>
        </p:spPr>
        <p:txBody>
          <a:bodyPr wrap="square" rtlCol="0">
            <a:spAutoFit/>
          </a:bodyPr>
          <a:lstStyle/>
          <a:p>
            <a:r>
              <a:rPr lang="en-US" sz="3200"/>
              <a:t>A has a B (as a field)</a:t>
            </a:r>
          </a:p>
        </p:txBody>
      </p:sp>
      <p:cxnSp>
        <p:nvCxnSpPr>
          <p:cNvPr id="9" name="Straight Connector 8"/>
          <p:cNvCxnSpPr/>
          <p:nvPr/>
        </p:nvCxnSpPr>
        <p:spPr>
          <a:xfrm flipV="1">
            <a:off x="457200" y="3325091"/>
            <a:ext cx="8055033" cy="3325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3421004"/>
            <a:ext cx="3158836" cy="369332"/>
          </a:xfrm>
          <a:prstGeom prst="rect">
            <a:avLst/>
          </a:prstGeom>
          <a:noFill/>
        </p:spPr>
        <p:txBody>
          <a:bodyPr wrap="square" rtlCol="0">
            <a:spAutoFit/>
          </a:bodyPr>
          <a:lstStyle/>
          <a:p>
            <a:r>
              <a:rPr lang="en-US" b="1"/>
              <a:t>Example</a:t>
            </a:r>
          </a:p>
        </p:txBody>
      </p:sp>
      <p:graphicFrame>
        <p:nvGraphicFramePr>
          <p:cNvPr id="11" name="Table 10"/>
          <p:cNvGraphicFramePr>
            <a:graphicFrameLocks noGrp="1"/>
          </p:cNvGraphicFramePr>
          <p:nvPr/>
        </p:nvGraphicFramePr>
        <p:xfrm>
          <a:off x="4865717"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a:t>B</a:t>
                      </a:r>
                    </a:p>
                  </a:txBody>
                  <a:tcPr/>
                </a:tc>
                <a:extLst>
                  <a:ext uri="{0D108BD9-81ED-4DB2-BD59-A6C34878D82A}">
                    <a16:rowId xmlns:a16="http://schemas.microsoft.com/office/drawing/2014/main" val="3088865900"/>
                  </a:ext>
                </a:extLst>
              </a:tr>
              <a:tr h="336164">
                <a:tc>
                  <a:txBody>
                    <a:bodyPr/>
                    <a:lstStyle/>
                    <a:p>
                      <a:r>
                        <a:rPr lang="en-US"/>
                        <a:t>Field names</a:t>
                      </a:r>
                    </a:p>
                  </a:txBody>
                  <a:tcPr/>
                </a:tc>
                <a:extLst>
                  <a:ext uri="{0D108BD9-81ED-4DB2-BD59-A6C34878D82A}">
                    <a16:rowId xmlns:a16="http://schemas.microsoft.com/office/drawing/2014/main" val="4051349719"/>
                  </a:ext>
                </a:extLst>
              </a:tr>
              <a:tr h="531747">
                <a:tc>
                  <a:txBody>
                    <a:bodyPr/>
                    <a:lstStyle/>
                    <a:p>
                      <a:r>
                        <a:rPr lang="en-US"/>
                        <a:t>Method names</a:t>
                      </a:r>
                    </a:p>
                    <a:p>
                      <a:endParaRPr lang="en-US"/>
                    </a:p>
                  </a:txBody>
                  <a:tcPr/>
                </a:tc>
                <a:extLst>
                  <a:ext uri="{0D108BD9-81ED-4DB2-BD59-A6C34878D82A}">
                    <a16:rowId xmlns:a16="http://schemas.microsoft.com/office/drawing/2014/main" val="1112117699"/>
                  </a:ext>
                </a:extLst>
              </a:tr>
            </a:tbl>
          </a:graphicData>
        </a:graphic>
      </p:graphicFrame>
      <p:cxnSp>
        <p:nvCxnSpPr>
          <p:cNvPr id="8" name="Straight Arrow Connector 7"/>
          <p:cNvCxnSpPr>
            <a:endCxn id="11" idx="1"/>
          </p:cNvCxnSpPr>
          <p:nvPr/>
        </p:nvCxnSpPr>
        <p:spPr>
          <a:xfrm flipV="1">
            <a:off x="3158836" y="2329800"/>
            <a:ext cx="1706881" cy="89521"/>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219796" y="5240335"/>
            <a:ext cx="1706881" cy="0"/>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93431" y="6295292"/>
            <a:ext cx="738554"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1-2</a:t>
            </a:r>
          </a:p>
        </p:txBody>
      </p:sp>
      <p:sp>
        <p:nvSpPr>
          <p:cNvPr id="2" name="Freeform 1">
            <a:extLst>
              <a:ext uri="{FF2B5EF4-FFF2-40B4-BE49-F238E27FC236}">
                <a16:creationId xmlns:a16="http://schemas.microsoft.com/office/drawing/2014/main" id="{59F066AD-A996-0A45-A4D1-F8B188AA3912}"/>
              </a:ext>
            </a:extLst>
          </p:cNvPr>
          <p:cNvSpPr/>
          <p:nvPr/>
        </p:nvSpPr>
        <p:spPr>
          <a:xfrm>
            <a:off x="2609636" y="1387011"/>
            <a:ext cx="1701491" cy="904126"/>
          </a:xfrm>
          <a:custGeom>
            <a:avLst/>
            <a:gdLst>
              <a:gd name="connsiteX0" fmla="*/ 0 w 581608"/>
              <a:gd name="connsiteY0" fmla="*/ 0 h 1017141"/>
              <a:gd name="connsiteX1" fmla="*/ 523982 w 581608"/>
              <a:gd name="connsiteY1" fmla="*/ 493159 h 1017141"/>
              <a:gd name="connsiteX2" fmla="*/ 544531 w 581608"/>
              <a:gd name="connsiteY2" fmla="*/ 1017141 h 1017141"/>
            </a:gdLst>
            <a:ahLst/>
            <a:cxnLst>
              <a:cxn ang="0">
                <a:pos x="connsiteX0" y="connsiteY0"/>
              </a:cxn>
              <a:cxn ang="0">
                <a:pos x="connsiteX1" y="connsiteY1"/>
              </a:cxn>
              <a:cxn ang="0">
                <a:pos x="connsiteX2" y="connsiteY2"/>
              </a:cxn>
            </a:cxnLst>
            <a:rect l="l" t="t" r="r" b="b"/>
            <a:pathLst>
              <a:path w="581608" h="1017141">
                <a:moveTo>
                  <a:pt x="0" y="0"/>
                </a:moveTo>
                <a:cubicBezTo>
                  <a:pt x="216613" y="161818"/>
                  <a:pt x="433227" y="323636"/>
                  <a:pt x="523982" y="493159"/>
                </a:cubicBezTo>
                <a:cubicBezTo>
                  <a:pt x="614737" y="662682"/>
                  <a:pt x="579634" y="839911"/>
                  <a:pt x="544531" y="1017141"/>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Table 18">
            <a:extLst>
              <a:ext uri="{FF2B5EF4-FFF2-40B4-BE49-F238E27FC236}">
                <a16:creationId xmlns:a16="http://schemas.microsoft.com/office/drawing/2014/main" id="{5D0F740F-02AC-4249-8CC0-ED21A8E2BD3D}"/>
              </a:ext>
            </a:extLst>
          </p:cNvPr>
          <p:cNvGraphicFramePr>
            <a:graphicFrameLocks noGrp="1"/>
          </p:cNvGraphicFramePr>
          <p:nvPr>
            <p:extLst>
              <p:ext uri="{D42A27DB-BD31-4B8C-83A1-F6EECF244321}">
                <p14:modId xmlns:p14="http://schemas.microsoft.com/office/powerpoint/2010/main" val="2288282260"/>
              </p:ext>
            </p:extLst>
          </p:nvPr>
        </p:nvGraphicFramePr>
        <p:xfrm>
          <a:off x="5045225" y="4484772"/>
          <a:ext cx="2701636" cy="169949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Ninja</a:t>
                      </a:r>
                    </a:p>
                  </a:txBody>
                  <a:tcPr/>
                </a:tc>
                <a:extLst>
                  <a:ext uri="{0D108BD9-81ED-4DB2-BD59-A6C34878D82A}">
                    <a16:rowId xmlns:a16="http://schemas.microsoft.com/office/drawing/2014/main" val="3088865900"/>
                  </a:ext>
                </a:extLst>
              </a:tr>
              <a:tr h="498763">
                <a:tc>
                  <a:txBody>
                    <a:bodyPr/>
                    <a:lstStyle/>
                    <a:p>
                      <a:r>
                        <a:rPr lang="en-US" dirty="0"/>
                        <a:t>name</a:t>
                      </a:r>
                    </a:p>
                    <a:p>
                      <a:r>
                        <a:rPr lang="en-US" dirty="0"/>
                        <a:t>level</a:t>
                      </a:r>
                    </a:p>
                  </a:txBody>
                  <a:tcPr/>
                </a:tc>
                <a:extLst>
                  <a:ext uri="{0D108BD9-81ED-4DB2-BD59-A6C34878D82A}">
                    <a16:rowId xmlns:a16="http://schemas.microsoft.com/office/drawing/2014/main" val="4051349719"/>
                  </a:ext>
                </a:extLst>
              </a:tr>
              <a:tr h="714894">
                <a:tc>
                  <a:txBody>
                    <a:bodyPr/>
                    <a:lstStyle/>
                    <a:p>
                      <a:r>
                        <a:rPr lang="en-US" dirty="0" err="1"/>
                        <a:t>setLevel</a:t>
                      </a:r>
                      <a:r>
                        <a:rPr lang="en-US" dirty="0"/>
                        <a:t>( level )</a:t>
                      </a:r>
                    </a:p>
                    <a:p>
                      <a:endParaRPr lang="en-US" dirty="0"/>
                    </a:p>
                  </a:txBody>
                  <a:tcPr/>
                </a:tc>
                <a:extLst>
                  <a:ext uri="{0D108BD9-81ED-4DB2-BD59-A6C34878D82A}">
                    <a16:rowId xmlns:a16="http://schemas.microsoft.com/office/drawing/2014/main" val="1112117699"/>
                  </a:ext>
                </a:extLst>
              </a:tr>
            </a:tbl>
          </a:graphicData>
        </a:graphic>
      </p:graphicFrame>
    </p:spTree>
    <p:extLst>
      <p:ext uri="{BB962C8B-B14F-4D97-AF65-F5344CB8AC3E}">
        <p14:creationId xmlns:p14="http://schemas.microsoft.com/office/powerpoint/2010/main" val="1433906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7"/>
            <a:ext cx="7886700" cy="551526"/>
          </a:xfrm>
        </p:spPr>
        <p:txBody>
          <a:bodyPr>
            <a:normAutofit/>
          </a:bodyPr>
          <a:lstStyle/>
          <a:p>
            <a:r>
              <a:rPr lang="en-US"/>
              <a:t>Connections Between Classes Require Arrows</a:t>
            </a:r>
          </a:p>
        </p:txBody>
      </p:sp>
      <p:graphicFrame>
        <p:nvGraphicFramePr>
          <p:cNvPr id="4" name="Table 3"/>
          <p:cNvGraphicFramePr>
            <a:graphicFrameLocks noGrp="1"/>
          </p:cNvGraphicFramePr>
          <p:nvPr/>
        </p:nvGraphicFramePr>
        <p:xfrm>
          <a:off x="457200" y="4173450"/>
          <a:ext cx="2701636" cy="1695334"/>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Pirate</a:t>
                      </a:r>
                    </a:p>
                  </a:txBody>
                  <a:tcPr/>
                </a:tc>
                <a:extLst>
                  <a:ext uri="{0D108BD9-81ED-4DB2-BD59-A6C34878D82A}">
                    <a16:rowId xmlns:a16="http://schemas.microsoft.com/office/drawing/2014/main" val="3088865900"/>
                  </a:ext>
                </a:extLst>
              </a:tr>
              <a:tr h="498763">
                <a:tc>
                  <a:txBody>
                    <a:bodyPr/>
                    <a:lstStyle/>
                    <a:p>
                      <a:r>
                        <a:rPr lang="en-US" dirty="0"/>
                        <a:t>enemy</a:t>
                      </a:r>
                    </a:p>
                  </a:txBody>
                  <a:tcPr/>
                </a:tc>
                <a:extLst>
                  <a:ext uri="{0D108BD9-81ED-4DB2-BD59-A6C34878D82A}">
                    <a16:rowId xmlns:a16="http://schemas.microsoft.com/office/drawing/2014/main" val="4051349719"/>
                  </a:ext>
                </a:extLst>
              </a:tr>
              <a:tr h="714894">
                <a:tc>
                  <a:txBody>
                    <a:bodyPr/>
                    <a:lstStyle/>
                    <a:p>
                      <a:endParaRPr lang="en-US" dirty="0"/>
                    </a:p>
                  </a:txBody>
                  <a:tcPr/>
                </a:tc>
                <a:extLst>
                  <a:ext uri="{0D108BD9-81ED-4DB2-BD59-A6C34878D82A}">
                    <a16:rowId xmlns:a16="http://schemas.microsoft.com/office/drawing/2014/main" val="1112117699"/>
                  </a:ext>
                </a:extLst>
              </a:tr>
            </a:tbl>
          </a:graphicData>
        </a:graphic>
      </p:graphicFrame>
      <p:graphicFrame>
        <p:nvGraphicFramePr>
          <p:cNvPr id="6" name="Table 5"/>
          <p:cNvGraphicFramePr>
            <a:graphicFrameLocks noGrp="1"/>
          </p:cNvGraphicFramePr>
          <p:nvPr/>
        </p:nvGraphicFramePr>
        <p:xfrm>
          <a:off x="457200"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a:t>A</a:t>
                      </a:r>
                    </a:p>
                  </a:txBody>
                  <a:tcPr/>
                </a:tc>
                <a:extLst>
                  <a:ext uri="{0D108BD9-81ED-4DB2-BD59-A6C34878D82A}">
                    <a16:rowId xmlns:a16="http://schemas.microsoft.com/office/drawing/2014/main" val="3088865900"/>
                  </a:ext>
                </a:extLst>
              </a:tr>
              <a:tr h="336164">
                <a:tc>
                  <a:txBody>
                    <a:bodyPr/>
                    <a:lstStyle/>
                    <a:p>
                      <a:r>
                        <a:rPr lang="en-US"/>
                        <a:t>Field names</a:t>
                      </a:r>
                    </a:p>
                  </a:txBody>
                  <a:tcPr/>
                </a:tc>
                <a:extLst>
                  <a:ext uri="{0D108BD9-81ED-4DB2-BD59-A6C34878D82A}">
                    <a16:rowId xmlns:a16="http://schemas.microsoft.com/office/drawing/2014/main" val="4051349719"/>
                  </a:ext>
                </a:extLst>
              </a:tr>
              <a:tr h="531747">
                <a:tc>
                  <a:txBody>
                    <a:bodyPr/>
                    <a:lstStyle/>
                    <a:p>
                      <a:r>
                        <a:rPr lang="en-US"/>
                        <a:t>Method names</a:t>
                      </a:r>
                    </a:p>
                    <a:p>
                      <a:endParaRPr lang="en-US"/>
                    </a:p>
                  </a:txBody>
                  <a:tcPr/>
                </a:tc>
                <a:extLst>
                  <a:ext uri="{0D108BD9-81ED-4DB2-BD59-A6C34878D82A}">
                    <a16:rowId xmlns:a16="http://schemas.microsoft.com/office/drawing/2014/main" val="1112117699"/>
                  </a:ext>
                </a:extLst>
              </a:tr>
            </a:tbl>
          </a:graphicData>
        </a:graphic>
      </p:graphicFrame>
      <p:sp>
        <p:nvSpPr>
          <p:cNvPr id="7" name="TextBox 6"/>
          <p:cNvSpPr txBox="1"/>
          <p:nvPr/>
        </p:nvSpPr>
        <p:spPr>
          <a:xfrm>
            <a:off x="1041863" y="916653"/>
            <a:ext cx="5685905" cy="584775"/>
          </a:xfrm>
          <a:prstGeom prst="rect">
            <a:avLst/>
          </a:prstGeom>
          <a:noFill/>
        </p:spPr>
        <p:txBody>
          <a:bodyPr wrap="square" rtlCol="0">
            <a:spAutoFit/>
          </a:bodyPr>
          <a:lstStyle/>
          <a:p>
            <a:r>
              <a:rPr lang="en-US" sz="3200"/>
              <a:t>A has a B (as a field)</a:t>
            </a:r>
          </a:p>
        </p:txBody>
      </p:sp>
      <p:cxnSp>
        <p:nvCxnSpPr>
          <p:cNvPr id="9" name="Straight Connector 8"/>
          <p:cNvCxnSpPr/>
          <p:nvPr/>
        </p:nvCxnSpPr>
        <p:spPr>
          <a:xfrm flipV="1">
            <a:off x="457200" y="3325091"/>
            <a:ext cx="8055033" cy="3325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3421004"/>
            <a:ext cx="3158836" cy="369332"/>
          </a:xfrm>
          <a:prstGeom prst="rect">
            <a:avLst/>
          </a:prstGeom>
          <a:noFill/>
        </p:spPr>
        <p:txBody>
          <a:bodyPr wrap="square" rtlCol="0">
            <a:spAutoFit/>
          </a:bodyPr>
          <a:lstStyle/>
          <a:p>
            <a:r>
              <a:rPr lang="en-US" b="1"/>
              <a:t>Example</a:t>
            </a:r>
          </a:p>
        </p:txBody>
      </p:sp>
      <p:graphicFrame>
        <p:nvGraphicFramePr>
          <p:cNvPr id="11" name="Table 10"/>
          <p:cNvGraphicFramePr>
            <a:graphicFrameLocks noGrp="1"/>
          </p:cNvGraphicFramePr>
          <p:nvPr/>
        </p:nvGraphicFramePr>
        <p:xfrm>
          <a:off x="4865717"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a:t>B</a:t>
                      </a:r>
                    </a:p>
                  </a:txBody>
                  <a:tcPr/>
                </a:tc>
                <a:extLst>
                  <a:ext uri="{0D108BD9-81ED-4DB2-BD59-A6C34878D82A}">
                    <a16:rowId xmlns:a16="http://schemas.microsoft.com/office/drawing/2014/main" val="3088865900"/>
                  </a:ext>
                </a:extLst>
              </a:tr>
              <a:tr h="336164">
                <a:tc>
                  <a:txBody>
                    <a:bodyPr/>
                    <a:lstStyle/>
                    <a:p>
                      <a:r>
                        <a:rPr lang="en-US"/>
                        <a:t>Field names</a:t>
                      </a:r>
                    </a:p>
                  </a:txBody>
                  <a:tcPr/>
                </a:tc>
                <a:extLst>
                  <a:ext uri="{0D108BD9-81ED-4DB2-BD59-A6C34878D82A}">
                    <a16:rowId xmlns:a16="http://schemas.microsoft.com/office/drawing/2014/main" val="4051349719"/>
                  </a:ext>
                </a:extLst>
              </a:tr>
              <a:tr h="531747">
                <a:tc>
                  <a:txBody>
                    <a:bodyPr/>
                    <a:lstStyle/>
                    <a:p>
                      <a:r>
                        <a:rPr lang="en-US"/>
                        <a:t>Method names</a:t>
                      </a:r>
                    </a:p>
                    <a:p>
                      <a:endParaRPr lang="en-US"/>
                    </a:p>
                  </a:txBody>
                  <a:tcPr/>
                </a:tc>
                <a:extLst>
                  <a:ext uri="{0D108BD9-81ED-4DB2-BD59-A6C34878D82A}">
                    <a16:rowId xmlns:a16="http://schemas.microsoft.com/office/drawing/2014/main" val="1112117699"/>
                  </a:ext>
                </a:extLst>
              </a:tr>
            </a:tbl>
          </a:graphicData>
        </a:graphic>
      </p:graphicFrame>
      <p:cxnSp>
        <p:nvCxnSpPr>
          <p:cNvPr id="8" name="Straight Arrow Connector 7"/>
          <p:cNvCxnSpPr>
            <a:endCxn id="11" idx="1"/>
          </p:cNvCxnSpPr>
          <p:nvPr/>
        </p:nvCxnSpPr>
        <p:spPr>
          <a:xfrm flipV="1">
            <a:off x="3158836" y="2329800"/>
            <a:ext cx="1706881" cy="89521"/>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219796" y="5240335"/>
            <a:ext cx="1706881" cy="0"/>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93431" y="6295292"/>
            <a:ext cx="738554"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1-2</a:t>
            </a:r>
          </a:p>
        </p:txBody>
      </p:sp>
      <p:sp>
        <p:nvSpPr>
          <p:cNvPr id="2" name="Freeform 1">
            <a:extLst>
              <a:ext uri="{FF2B5EF4-FFF2-40B4-BE49-F238E27FC236}">
                <a16:creationId xmlns:a16="http://schemas.microsoft.com/office/drawing/2014/main" id="{59F066AD-A996-0A45-A4D1-F8B188AA3912}"/>
              </a:ext>
            </a:extLst>
          </p:cNvPr>
          <p:cNvSpPr/>
          <p:nvPr/>
        </p:nvSpPr>
        <p:spPr>
          <a:xfrm>
            <a:off x="2609636" y="1387011"/>
            <a:ext cx="1701491" cy="904126"/>
          </a:xfrm>
          <a:custGeom>
            <a:avLst/>
            <a:gdLst>
              <a:gd name="connsiteX0" fmla="*/ 0 w 581608"/>
              <a:gd name="connsiteY0" fmla="*/ 0 h 1017141"/>
              <a:gd name="connsiteX1" fmla="*/ 523982 w 581608"/>
              <a:gd name="connsiteY1" fmla="*/ 493159 h 1017141"/>
              <a:gd name="connsiteX2" fmla="*/ 544531 w 581608"/>
              <a:gd name="connsiteY2" fmla="*/ 1017141 h 1017141"/>
            </a:gdLst>
            <a:ahLst/>
            <a:cxnLst>
              <a:cxn ang="0">
                <a:pos x="connsiteX0" y="connsiteY0"/>
              </a:cxn>
              <a:cxn ang="0">
                <a:pos x="connsiteX1" y="connsiteY1"/>
              </a:cxn>
              <a:cxn ang="0">
                <a:pos x="connsiteX2" y="connsiteY2"/>
              </a:cxn>
            </a:cxnLst>
            <a:rect l="l" t="t" r="r" b="b"/>
            <a:pathLst>
              <a:path w="581608" h="1017141">
                <a:moveTo>
                  <a:pt x="0" y="0"/>
                </a:moveTo>
                <a:cubicBezTo>
                  <a:pt x="216613" y="161818"/>
                  <a:pt x="433227" y="323636"/>
                  <a:pt x="523982" y="493159"/>
                </a:cubicBezTo>
                <a:cubicBezTo>
                  <a:pt x="614737" y="662682"/>
                  <a:pt x="579634" y="839911"/>
                  <a:pt x="544531" y="1017141"/>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Table 18">
            <a:extLst>
              <a:ext uri="{FF2B5EF4-FFF2-40B4-BE49-F238E27FC236}">
                <a16:creationId xmlns:a16="http://schemas.microsoft.com/office/drawing/2014/main" id="{5D0F740F-02AC-4249-8CC0-ED21A8E2BD3D}"/>
              </a:ext>
            </a:extLst>
          </p:cNvPr>
          <p:cNvGraphicFramePr>
            <a:graphicFrameLocks noGrp="1"/>
          </p:cNvGraphicFramePr>
          <p:nvPr/>
        </p:nvGraphicFramePr>
        <p:xfrm>
          <a:off x="5045225" y="4484772"/>
          <a:ext cx="2701636" cy="169949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Ninja</a:t>
                      </a:r>
                    </a:p>
                  </a:txBody>
                  <a:tcPr/>
                </a:tc>
                <a:extLst>
                  <a:ext uri="{0D108BD9-81ED-4DB2-BD59-A6C34878D82A}">
                    <a16:rowId xmlns:a16="http://schemas.microsoft.com/office/drawing/2014/main" val="3088865900"/>
                  </a:ext>
                </a:extLst>
              </a:tr>
              <a:tr h="498763">
                <a:tc>
                  <a:txBody>
                    <a:bodyPr/>
                    <a:lstStyle/>
                    <a:p>
                      <a:r>
                        <a:rPr lang="en-US" dirty="0"/>
                        <a:t>name</a:t>
                      </a:r>
                    </a:p>
                    <a:p>
                      <a:r>
                        <a:rPr lang="en-US" dirty="0"/>
                        <a:t>level</a:t>
                      </a:r>
                    </a:p>
                  </a:txBody>
                  <a:tcPr/>
                </a:tc>
                <a:extLst>
                  <a:ext uri="{0D108BD9-81ED-4DB2-BD59-A6C34878D82A}">
                    <a16:rowId xmlns:a16="http://schemas.microsoft.com/office/drawing/2014/main" val="4051349719"/>
                  </a:ext>
                </a:extLst>
              </a:tr>
              <a:tr h="714894">
                <a:tc>
                  <a:txBody>
                    <a:bodyPr/>
                    <a:lstStyle/>
                    <a:p>
                      <a:r>
                        <a:rPr lang="en-US" dirty="0" err="1"/>
                        <a:t>setLevel</a:t>
                      </a:r>
                      <a:r>
                        <a:rPr lang="en-US" dirty="0"/>
                        <a:t>( level )</a:t>
                      </a:r>
                    </a:p>
                    <a:p>
                      <a:endParaRPr lang="en-US" dirty="0"/>
                    </a:p>
                  </a:txBody>
                  <a:tcPr/>
                </a:tc>
                <a:extLst>
                  <a:ext uri="{0D108BD9-81ED-4DB2-BD59-A6C34878D82A}">
                    <a16:rowId xmlns:a16="http://schemas.microsoft.com/office/drawing/2014/main" val="1112117699"/>
                  </a:ext>
                </a:extLst>
              </a:tr>
            </a:tbl>
          </a:graphicData>
        </a:graphic>
      </p:graphicFrame>
      <p:sp>
        <p:nvSpPr>
          <p:cNvPr id="15" name="Content Placeholder 2">
            <a:extLst>
              <a:ext uri="{FF2B5EF4-FFF2-40B4-BE49-F238E27FC236}">
                <a16:creationId xmlns:a16="http://schemas.microsoft.com/office/drawing/2014/main" id="{57D025CE-7237-4E8E-8ECA-68BC836E580B}"/>
              </a:ext>
            </a:extLst>
          </p:cNvPr>
          <p:cNvSpPr>
            <a:spLocks noGrp="1"/>
          </p:cNvSpPr>
          <p:nvPr>
            <p:ph idx="1"/>
          </p:nvPr>
        </p:nvSpPr>
        <p:spPr>
          <a:xfrm>
            <a:off x="1293332" y="6149496"/>
            <a:ext cx="5726425" cy="622026"/>
          </a:xfrm>
        </p:spPr>
        <p:txBody>
          <a:bodyPr>
            <a:normAutofit fontScale="85000" lnSpcReduction="10000"/>
          </a:bodyPr>
          <a:lstStyle/>
          <a:p>
            <a:pPr marL="0" indent="0">
              <a:buNone/>
            </a:pPr>
            <a:r>
              <a:rPr lang="en-US" sz="1800" dirty="0"/>
              <a:t>When there’s an arrow to another class, </a:t>
            </a:r>
          </a:p>
          <a:p>
            <a:pPr marL="0" indent="0">
              <a:buNone/>
            </a:pPr>
            <a:r>
              <a:rPr lang="en-US" sz="1800" dirty="0"/>
              <a:t>then we often do NOT explicitly define the field at the tail of the arrow</a:t>
            </a:r>
          </a:p>
        </p:txBody>
      </p:sp>
      <p:cxnSp>
        <p:nvCxnSpPr>
          <p:cNvPr id="16" name="Straight Arrow Connector 15">
            <a:extLst>
              <a:ext uri="{FF2B5EF4-FFF2-40B4-BE49-F238E27FC236}">
                <a16:creationId xmlns:a16="http://schemas.microsoft.com/office/drawing/2014/main" id="{035891AC-C3E8-4F5F-BEDD-F8BA07076451}"/>
              </a:ext>
            </a:extLst>
          </p:cNvPr>
          <p:cNvCxnSpPr>
            <a:cxnSpLocks/>
          </p:cNvCxnSpPr>
          <p:nvPr/>
        </p:nvCxnSpPr>
        <p:spPr>
          <a:xfrm flipH="1" flipV="1">
            <a:off x="1339388" y="4970854"/>
            <a:ext cx="468630" cy="976072"/>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id="{2FE65A41-2CFA-440C-B280-205CC8AE667B}"/>
              </a:ext>
            </a:extLst>
          </p:cNvPr>
          <p:cNvCxnSpPr>
            <a:cxnSpLocks/>
          </p:cNvCxnSpPr>
          <p:nvPr/>
        </p:nvCxnSpPr>
        <p:spPr>
          <a:xfrm flipH="1">
            <a:off x="461559" y="4843243"/>
            <a:ext cx="71058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8C9BBB49-90B0-41A8-93A2-CF0EC4F300F8}"/>
              </a:ext>
            </a:extLst>
          </p:cNvPr>
          <p:cNvSpPr/>
          <p:nvPr/>
        </p:nvSpPr>
        <p:spPr>
          <a:xfrm>
            <a:off x="457200" y="4715387"/>
            <a:ext cx="836132" cy="22474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7CD01964-D521-43A9-A8BA-AFD5EF9E511A}"/>
              </a:ext>
            </a:extLst>
          </p:cNvPr>
          <p:cNvCxnSpPr>
            <a:cxnSpLocks/>
          </p:cNvCxnSpPr>
          <p:nvPr/>
        </p:nvCxnSpPr>
        <p:spPr>
          <a:xfrm flipV="1">
            <a:off x="3834279" y="5363705"/>
            <a:ext cx="0" cy="790633"/>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5065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7"/>
            <a:ext cx="7886700" cy="551526"/>
          </a:xfrm>
        </p:spPr>
        <p:txBody>
          <a:bodyPr>
            <a:normAutofit/>
          </a:bodyPr>
          <a:lstStyle/>
          <a:p>
            <a:r>
              <a:rPr lang="en-US"/>
              <a:t>Connections Between Classes Require Arrows</a:t>
            </a:r>
          </a:p>
        </p:txBody>
      </p:sp>
      <p:graphicFrame>
        <p:nvGraphicFramePr>
          <p:cNvPr id="4" name="Table 3"/>
          <p:cNvGraphicFramePr>
            <a:graphicFrameLocks noGrp="1"/>
          </p:cNvGraphicFramePr>
          <p:nvPr>
            <p:extLst>
              <p:ext uri="{D42A27DB-BD31-4B8C-83A1-F6EECF244321}">
                <p14:modId xmlns:p14="http://schemas.microsoft.com/office/powerpoint/2010/main" val="4220679657"/>
              </p:ext>
            </p:extLst>
          </p:nvPr>
        </p:nvGraphicFramePr>
        <p:xfrm>
          <a:off x="457200" y="4173450"/>
          <a:ext cx="2701636" cy="1695334"/>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Pirate</a:t>
                      </a:r>
                    </a:p>
                  </a:txBody>
                  <a:tcPr/>
                </a:tc>
                <a:extLst>
                  <a:ext uri="{0D108BD9-81ED-4DB2-BD59-A6C34878D82A}">
                    <a16:rowId xmlns:a16="http://schemas.microsoft.com/office/drawing/2014/main" val="3088865900"/>
                  </a:ext>
                </a:extLst>
              </a:tr>
              <a:tr h="498763">
                <a:tc>
                  <a:txBody>
                    <a:bodyPr/>
                    <a:lstStyle/>
                    <a:p>
                      <a:endParaRPr lang="en-US" dirty="0"/>
                    </a:p>
                  </a:txBody>
                  <a:tcPr/>
                </a:tc>
                <a:extLst>
                  <a:ext uri="{0D108BD9-81ED-4DB2-BD59-A6C34878D82A}">
                    <a16:rowId xmlns:a16="http://schemas.microsoft.com/office/drawing/2014/main" val="4051349719"/>
                  </a:ext>
                </a:extLst>
              </a:tr>
              <a:tr h="714894">
                <a:tc>
                  <a:txBody>
                    <a:bodyPr/>
                    <a:lstStyle/>
                    <a:p>
                      <a:endParaRPr lang="en-US" dirty="0"/>
                    </a:p>
                  </a:txBody>
                  <a:tcPr/>
                </a:tc>
                <a:extLst>
                  <a:ext uri="{0D108BD9-81ED-4DB2-BD59-A6C34878D82A}">
                    <a16:rowId xmlns:a16="http://schemas.microsoft.com/office/drawing/2014/main" val="1112117699"/>
                  </a:ext>
                </a:extLst>
              </a:tr>
            </a:tbl>
          </a:graphicData>
        </a:graphic>
      </p:graphicFrame>
      <p:graphicFrame>
        <p:nvGraphicFramePr>
          <p:cNvPr id="6" name="Table 5"/>
          <p:cNvGraphicFramePr>
            <a:graphicFrameLocks noGrp="1"/>
          </p:cNvGraphicFramePr>
          <p:nvPr/>
        </p:nvGraphicFramePr>
        <p:xfrm>
          <a:off x="457200"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a:t>A</a:t>
                      </a:r>
                    </a:p>
                  </a:txBody>
                  <a:tcPr/>
                </a:tc>
                <a:extLst>
                  <a:ext uri="{0D108BD9-81ED-4DB2-BD59-A6C34878D82A}">
                    <a16:rowId xmlns:a16="http://schemas.microsoft.com/office/drawing/2014/main" val="3088865900"/>
                  </a:ext>
                </a:extLst>
              </a:tr>
              <a:tr h="336164">
                <a:tc>
                  <a:txBody>
                    <a:bodyPr/>
                    <a:lstStyle/>
                    <a:p>
                      <a:r>
                        <a:rPr lang="en-US"/>
                        <a:t>Field names</a:t>
                      </a:r>
                    </a:p>
                  </a:txBody>
                  <a:tcPr/>
                </a:tc>
                <a:extLst>
                  <a:ext uri="{0D108BD9-81ED-4DB2-BD59-A6C34878D82A}">
                    <a16:rowId xmlns:a16="http://schemas.microsoft.com/office/drawing/2014/main" val="4051349719"/>
                  </a:ext>
                </a:extLst>
              </a:tr>
              <a:tr h="531747">
                <a:tc>
                  <a:txBody>
                    <a:bodyPr/>
                    <a:lstStyle/>
                    <a:p>
                      <a:r>
                        <a:rPr lang="en-US"/>
                        <a:t>Method names</a:t>
                      </a:r>
                    </a:p>
                    <a:p>
                      <a:endParaRPr lang="en-US"/>
                    </a:p>
                  </a:txBody>
                  <a:tcPr/>
                </a:tc>
                <a:extLst>
                  <a:ext uri="{0D108BD9-81ED-4DB2-BD59-A6C34878D82A}">
                    <a16:rowId xmlns:a16="http://schemas.microsoft.com/office/drawing/2014/main" val="1112117699"/>
                  </a:ext>
                </a:extLst>
              </a:tr>
            </a:tbl>
          </a:graphicData>
        </a:graphic>
      </p:graphicFrame>
      <p:sp>
        <p:nvSpPr>
          <p:cNvPr id="7" name="TextBox 6"/>
          <p:cNvSpPr txBox="1"/>
          <p:nvPr/>
        </p:nvSpPr>
        <p:spPr>
          <a:xfrm>
            <a:off x="1041863" y="916653"/>
            <a:ext cx="5685905" cy="584775"/>
          </a:xfrm>
          <a:prstGeom prst="rect">
            <a:avLst/>
          </a:prstGeom>
          <a:noFill/>
        </p:spPr>
        <p:txBody>
          <a:bodyPr wrap="square" rtlCol="0">
            <a:spAutoFit/>
          </a:bodyPr>
          <a:lstStyle/>
          <a:p>
            <a:r>
              <a:rPr lang="en-US" sz="3200"/>
              <a:t>A has a B (as a field)</a:t>
            </a:r>
          </a:p>
        </p:txBody>
      </p:sp>
      <p:cxnSp>
        <p:nvCxnSpPr>
          <p:cNvPr id="9" name="Straight Connector 8"/>
          <p:cNvCxnSpPr/>
          <p:nvPr/>
        </p:nvCxnSpPr>
        <p:spPr>
          <a:xfrm flipV="1">
            <a:off x="457200" y="3325091"/>
            <a:ext cx="8055033" cy="3325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3421004"/>
            <a:ext cx="3158836" cy="369332"/>
          </a:xfrm>
          <a:prstGeom prst="rect">
            <a:avLst/>
          </a:prstGeom>
          <a:noFill/>
        </p:spPr>
        <p:txBody>
          <a:bodyPr wrap="square" rtlCol="0">
            <a:spAutoFit/>
          </a:bodyPr>
          <a:lstStyle/>
          <a:p>
            <a:r>
              <a:rPr lang="en-US" b="1"/>
              <a:t>Example</a:t>
            </a:r>
          </a:p>
        </p:txBody>
      </p:sp>
      <p:graphicFrame>
        <p:nvGraphicFramePr>
          <p:cNvPr id="11" name="Table 10"/>
          <p:cNvGraphicFramePr>
            <a:graphicFrameLocks noGrp="1"/>
          </p:cNvGraphicFramePr>
          <p:nvPr/>
        </p:nvGraphicFramePr>
        <p:xfrm>
          <a:off x="4865717"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a:t>B</a:t>
                      </a:r>
                    </a:p>
                  </a:txBody>
                  <a:tcPr/>
                </a:tc>
                <a:extLst>
                  <a:ext uri="{0D108BD9-81ED-4DB2-BD59-A6C34878D82A}">
                    <a16:rowId xmlns:a16="http://schemas.microsoft.com/office/drawing/2014/main" val="3088865900"/>
                  </a:ext>
                </a:extLst>
              </a:tr>
              <a:tr h="336164">
                <a:tc>
                  <a:txBody>
                    <a:bodyPr/>
                    <a:lstStyle/>
                    <a:p>
                      <a:r>
                        <a:rPr lang="en-US"/>
                        <a:t>Field names</a:t>
                      </a:r>
                    </a:p>
                  </a:txBody>
                  <a:tcPr/>
                </a:tc>
                <a:extLst>
                  <a:ext uri="{0D108BD9-81ED-4DB2-BD59-A6C34878D82A}">
                    <a16:rowId xmlns:a16="http://schemas.microsoft.com/office/drawing/2014/main" val="4051349719"/>
                  </a:ext>
                </a:extLst>
              </a:tr>
              <a:tr h="531747">
                <a:tc>
                  <a:txBody>
                    <a:bodyPr/>
                    <a:lstStyle/>
                    <a:p>
                      <a:r>
                        <a:rPr lang="en-US"/>
                        <a:t>Method names</a:t>
                      </a:r>
                    </a:p>
                    <a:p>
                      <a:endParaRPr lang="en-US"/>
                    </a:p>
                  </a:txBody>
                  <a:tcPr/>
                </a:tc>
                <a:extLst>
                  <a:ext uri="{0D108BD9-81ED-4DB2-BD59-A6C34878D82A}">
                    <a16:rowId xmlns:a16="http://schemas.microsoft.com/office/drawing/2014/main" val="1112117699"/>
                  </a:ext>
                </a:extLst>
              </a:tr>
            </a:tbl>
          </a:graphicData>
        </a:graphic>
      </p:graphicFrame>
      <p:cxnSp>
        <p:nvCxnSpPr>
          <p:cNvPr id="8" name="Straight Arrow Connector 7"/>
          <p:cNvCxnSpPr>
            <a:endCxn id="11" idx="1"/>
          </p:cNvCxnSpPr>
          <p:nvPr/>
        </p:nvCxnSpPr>
        <p:spPr>
          <a:xfrm flipV="1">
            <a:off x="3158836" y="2329800"/>
            <a:ext cx="1706881" cy="89521"/>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219796" y="5240335"/>
            <a:ext cx="1706881" cy="0"/>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93431" y="6295292"/>
            <a:ext cx="738554"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1-2</a:t>
            </a:r>
          </a:p>
        </p:txBody>
      </p:sp>
      <p:sp>
        <p:nvSpPr>
          <p:cNvPr id="2" name="Freeform 1">
            <a:extLst>
              <a:ext uri="{FF2B5EF4-FFF2-40B4-BE49-F238E27FC236}">
                <a16:creationId xmlns:a16="http://schemas.microsoft.com/office/drawing/2014/main" id="{59F066AD-A996-0A45-A4D1-F8B188AA3912}"/>
              </a:ext>
            </a:extLst>
          </p:cNvPr>
          <p:cNvSpPr/>
          <p:nvPr/>
        </p:nvSpPr>
        <p:spPr>
          <a:xfrm>
            <a:off x="2609636" y="1387011"/>
            <a:ext cx="1701491" cy="904126"/>
          </a:xfrm>
          <a:custGeom>
            <a:avLst/>
            <a:gdLst>
              <a:gd name="connsiteX0" fmla="*/ 0 w 581608"/>
              <a:gd name="connsiteY0" fmla="*/ 0 h 1017141"/>
              <a:gd name="connsiteX1" fmla="*/ 523982 w 581608"/>
              <a:gd name="connsiteY1" fmla="*/ 493159 h 1017141"/>
              <a:gd name="connsiteX2" fmla="*/ 544531 w 581608"/>
              <a:gd name="connsiteY2" fmla="*/ 1017141 h 1017141"/>
            </a:gdLst>
            <a:ahLst/>
            <a:cxnLst>
              <a:cxn ang="0">
                <a:pos x="connsiteX0" y="connsiteY0"/>
              </a:cxn>
              <a:cxn ang="0">
                <a:pos x="connsiteX1" y="connsiteY1"/>
              </a:cxn>
              <a:cxn ang="0">
                <a:pos x="connsiteX2" y="connsiteY2"/>
              </a:cxn>
            </a:cxnLst>
            <a:rect l="l" t="t" r="r" b="b"/>
            <a:pathLst>
              <a:path w="581608" h="1017141">
                <a:moveTo>
                  <a:pt x="0" y="0"/>
                </a:moveTo>
                <a:cubicBezTo>
                  <a:pt x="216613" y="161818"/>
                  <a:pt x="433227" y="323636"/>
                  <a:pt x="523982" y="493159"/>
                </a:cubicBezTo>
                <a:cubicBezTo>
                  <a:pt x="614737" y="662682"/>
                  <a:pt x="579634" y="839911"/>
                  <a:pt x="544531" y="1017141"/>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Table 18">
            <a:extLst>
              <a:ext uri="{FF2B5EF4-FFF2-40B4-BE49-F238E27FC236}">
                <a16:creationId xmlns:a16="http://schemas.microsoft.com/office/drawing/2014/main" id="{5D0F740F-02AC-4249-8CC0-ED21A8E2BD3D}"/>
              </a:ext>
            </a:extLst>
          </p:cNvPr>
          <p:cNvGraphicFramePr>
            <a:graphicFrameLocks noGrp="1"/>
          </p:cNvGraphicFramePr>
          <p:nvPr/>
        </p:nvGraphicFramePr>
        <p:xfrm>
          <a:off x="5045225" y="4484772"/>
          <a:ext cx="2701636" cy="169949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Ninja</a:t>
                      </a:r>
                    </a:p>
                  </a:txBody>
                  <a:tcPr/>
                </a:tc>
                <a:extLst>
                  <a:ext uri="{0D108BD9-81ED-4DB2-BD59-A6C34878D82A}">
                    <a16:rowId xmlns:a16="http://schemas.microsoft.com/office/drawing/2014/main" val="3088865900"/>
                  </a:ext>
                </a:extLst>
              </a:tr>
              <a:tr h="498763">
                <a:tc>
                  <a:txBody>
                    <a:bodyPr/>
                    <a:lstStyle/>
                    <a:p>
                      <a:r>
                        <a:rPr lang="en-US" dirty="0"/>
                        <a:t>name</a:t>
                      </a:r>
                    </a:p>
                    <a:p>
                      <a:r>
                        <a:rPr lang="en-US" dirty="0"/>
                        <a:t>level</a:t>
                      </a:r>
                    </a:p>
                  </a:txBody>
                  <a:tcPr/>
                </a:tc>
                <a:extLst>
                  <a:ext uri="{0D108BD9-81ED-4DB2-BD59-A6C34878D82A}">
                    <a16:rowId xmlns:a16="http://schemas.microsoft.com/office/drawing/2014/main" val="4051349719"/>
                  </a:ext>
                </a:extLst>
              </a:tr>
              <a:tr h="714894">
                <a:tc>
                  <a:txBody>
                    <a:bodyPr/>
                    <a:lstStyle/>
                    <a:p>
                      <a:r>
                        <a:rPr lang="en-US" dirty="0" err="1"/>
                        <a:t>setLevel</a:t>
                      </a:r>
                      <a:r>
                        <a:rPr lang="en-US" dirty="0"/>
                        <a:t>( level )</a:t>
                      </a:r>
                    </a:p>
                    <a:p>
                      <a:endParaRPr lang="en-US" dirty="0"/>
                    </a:p>
                  </a:txBody>
                  <a:tcPr/>
                </a:tc>
                <a:extLst>
                  <a:ext uri="{0D108BD9-81ED-4DB2-BD59-A6C34878D82A}">
                    <a16:rowId xmlns:a16="http://schemas.microsoft.com/office/drawing/2014/main" val="1112117699"/>
                  </a:ext>
                </a:extLst>
              </a:tr>
            </a:tbl>
          </a:graphicData>
        </a:graphic>
      </p:graphicFrame>
      <p:sp>
        <p:nvSpPr>
          <p:cNvPr id="15" name="Content Placeholder 2">
            <a:extLst>
              <a:ext uri="{FF2B5EF4-FFF2-40B4-BE49-F238E27FC236}">
                <a16:creationId xmlns:a16="http://schemas.microsoft.com/office/drawing/2014/main" id="{57D025CE-7237-4E8E-8ECA-68BC836E580B}"/>
              </a:ext>
            </a:extLst>
          </p:cNvPr>
          <p:cNvSpPr>
            <a:spLocks noGrp="1"/>
          </p:cNvSpPr>
          <p:nvPr>
            <p:ph idx="1"/>
          </p:nvPr>
        </p:nvSpPr>
        <p:spPr>
          <a:xfrm>
            <a:off x="1293332" y="6149496"/>
            <a:ext cx="5726425" cy="622026"/>
          </a:xfrm>
        </p:spPr>
        <p:txBody>
          <a:bodyPr>
            <a:normAutofit fontScale="85000" lnSpcReduction="10000"/>
          </a:bodyPr>
          <a:lstStyle/>
          <a:p>
            <a:pPr marL="0" indent="0">
              <a:buNone/>
            </a:pPr>
            <a:r>
              <a:rPr lang="en-US" sz="1800" dirty="0"/>
              <a:t>When there’s an arrow to another class, </a:t>
            </a:r>
          </a:p>
          <a:p>
            <a:pPr marL="0" indent="0">
              <a:buNone/>
            </a:pPr>
            <a:r>
              <a:rPr lang="en-US" sz="1800" dirty="0"/>
              <a:t>then we often do NOT explicitly define the field at the tail of the arrow</a:t>
            </a:r>
          </a:p>
        </p:txBody>
      </p:sp>
      <p:cxnSp>
        <p:nvCxnSpPr>
          <p:cNvPr id="20" name="Straight Arrow Connector 19">
            <a:extLst>
              <a:ext uri="{FF2B5EF4-FFF2-40B4-BE49-F238E27FC236}">
                <a16:creationId xmlns:a16="http://schemas.microsoft.com/office/drawing/2014/main" id="{7CD01964-D521-43A9-A8BA-AFD5EF9E511A}"/>
              </a:ext>
            </a:extLst>
          </p:cNvPr>
          <p:cNvCxnSpPr>
            <a:cxnSpLocks/>
          </p:cNvCxnSpPr>
          <p:nvPr/>
        </p:nvCxnSpPr>
        <p:spPr>
          <a:xfrm flipV="1">
            <a:off x="3834279" y="5363705"/>
            <a:ext cx="0" cy="790633"/>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5069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3F909BA-D20B-40E8-803A-A27FE3F2F4CD}"/>
              </a:ext>
            </a:extLst>
          </p:cNvPr>
          <p:cNvPicPr>
            <a:picLocks noChangeAspect="1"/>
          </p:cNvPicPr>
          <p:nvPr/>
        </p:nvPicPr>
        <p:blipFill>
          <a:blip r:embed="rId2"/>
          <a:stretch>
            <a:fillRect/>
          </a:stretch>
        </p:blipFill>
        <p:spPr>
          <a:xfrm>
            <a:off x="132202" y="129545"/>
            <a:ext cx="3910988" cy="3122287"/>
          </a:xfrm>
          <a:prstGeom prst="rect">
            <a:avLst/>
          </a:prstGeom>
          <a:ln>
            <a:solidFill>
              <a:schemeClr val="tx1"/>
            </a:solidFill>
          </a:ln>
        </p:spPr>
      </p:pic>
      <p:pic>
        <p:nvPicPr>
          <p:cNvPr id="12" name="Picture 11">
            <a:extLst>
              <a:ext uri="{FF2B5EF4-FFF2-40B4-BE49-F238E27FC236}">
                <a16:creationId xmlns:a16="http://schemas.microsoft.com/office/drawing/2014/main" id="{3FB94317-5E36-4642-9DFA-443496EFF08A}"/>
              </a:ext>
            </a:extLst>
          </p:cNvPr>
          <p:cNvPicPr>
            <a:picLocks noChangeAspect="1"/>
          </p:cNvPicPr>
          <p:nvPr/>
        </p:nvPicPr>
        <p:blipFill>
          <a:blip r:embed="rId3"/>
          <a:stretch>
            <a:fillRect/>
          </a:stretch>
        </p:blipFill>
        <p:spPr>
          <a:xfrm>
            <a:off x="2632548" y="3429000"/>
            <a:ext cx="6511452" cy="3429000"/>
          </a:xfrm>
          <a:prstGeom prst="rect">
            <a:avLst/>
          </a:prstGeom>
          <a:ln>
            <a:solidFill>
              <a:schemeClr val="tx1"/>
            </a:solidFill>
          </a:ln>
        </p:spPr>
      </p:pic>
      <p:sp>
        <p:nvSpPr>
          <p:cNvPr id="13" name="TextBox 12">
            <a:extLst>
              <a:ext uri="{FF2B5EF4-FFF2-40B4-BE49-F238E27FC236}">
                <a16:creationId xmlns:a16="http://schemas.microsoft.com/office/drawing/2014/main" id="{52D7D8D2-478D-42AB-AB45-8D200BEB18A0}"/>
              </a:ext>
            </a:extLst>
          </p:cNvPr>
          <p:cNvSpPr txBox="1"/>
          <p:nvPr/>
        </p:nvSpPr>
        <p:spPr>
          <a:xfrm>
            <a:off x="15485" y="3429000"/>
            <a:ext cx="2617063" cy="2862322"/>
          </a:xfrm>
          <a:prstGeom prst="rect">
            <a:avLst/>
          </a:prstGeom>
          <a:noFill/>
        </p:spPr>
        <p:txBody>
          <a:bodyPr wrap="none" rtlCol="0">
            <a:spAutoFit/>
          </a:bodyPr>
          <a:lstStyle/>
          <a:p>
            <a:r>
              <a:rPr lang="en-US" b="1" dirty="0"/>
              <a:t>Let’s add a new class:</a:t>
            </a:r>
          </a:p>
          <a:p>
            <a:endParaRPr lang="en-US" b="1" dirty="0"/>
          </a:p>
          <a:p>
            <a:r>
              <a:rPr lang="en-US" dirty="0"/>
              <a:t>“Wizard” that:</a:t>
            </a:r>
          </a:p>
          <a:p>
            <a:r>
              <a:rPr lang="en-US" dirty="0"/>
              <a:t>- has a name</a:t>
            </a:r>
          </a:p>
          <a:p>
            <a:r>
              <a:rPr lang="en-US" dirty="0"/>
              <a:t>- has a list of </a:t>
            </a:r>
            <a:r>
              <a:rPr lang="en-US" dirty="0" err="1"/>
              <a:t>ninjaFriends</a:t>
            </a:r>
            <a:r>
              <a:rPr lang="en-US" dirty="0"/>
              <a:t> </a:t>
            </a:r>
          </a:p>
          <a:p>
            <a:pPr marL="285750" indent="-285750">
              <a:buFontTx/>
              <a:buChar char="-"/>
            </a:pPr>
            <a:endParaRPr lang="en-US" dirty="0"/>
          </a:p>
          <a:p>
            <a:endParaRPr lang="en-US" dirty="0"/>
          </a:p>
          <a:p>
            <a:r>
              <a:rPr lang="en-US" dirty="0"/>
              <a:t>What would it look like?</a:t>
            </a:r>
          </a:p>
          <a:p>
            <a:endParaRPr lang="en-US" dirty="0"/>
          </a:p>
          <a:p>
            <a:endParaRPr lang="en-US" dirty="0"/>
          </a:p>
        </p:txBody>
      </p:sp>
      <p:graphicFrame>
        <p:nvGraphicFramePr>
          <p:cNvPr id="14" name="Table 13">
            <a:extLst>
              <a:ext uri="{FF2B5EF4-FFF2-40B4-BE49-F238E27FC236}">
                <a16:creationId xmlns:a16="http://schemas.microsoft.com/office/drawing/2014/main" id="{FD64C06B-DD64-4F85-94C3-C50B90CCAEE6}"/>
              </a:ext>
            </a:extLst>
          </p:cNvPr>
          <p:cNvGraphicFramePr>
            <a:graphicFrameLocks noGrp="1"/>
          </p:cNvGraphicFramePr>
          <p:nvPr>
            <p:extLst>
              <p:ext uri="{D42A27DB-BD31-4B8C-83A1-F6EECF244321}">
                <p14:modId xmlns:p14="http://schemas.microsoft.com/office/powerpoint/2010/main" val="20241882"/>
              </p:ext>
            </p:extLst>
          </p:nvPr>
        </p:nvGraphicFramePr>
        <p:xfrm>
          <a:off x="5640136" y="452598"/>
          <a:ext cx="2701636" cy="169949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Ninja</a:t>
                      </a:r>
                    </a:p>
                  </a:txBody>
                  <a:tcPr/>
                </a:tc>
                <a:extLst>
                  <a:ext uri="{0D108BD9-81ED-4DB2-BD59-A6C34878D82A}">
                    <a16:rowId xmlns:a16="http://schemas.microsoft.com/office/drawing/2014/main" val="3088865900"/>
                  </a:ext>
                </a:extLst>
              </a:tr>
              <a:tr h="498763">
                <a:tc>
                  <a:txBody>
                    <a:bodyPr/>
                    <a:lstStyle/>
                    <a:p>
                      <a:r>
                        <a:rPr lang="en-US" dirty="0"/>
                        <a:t>name</a:t>
                      </a:r>
                    </a:p>
                    <a:p>
                      <a:r>
                        <a:rPr lang="en-US" dirty="0"/>
                        <a:t>level</a:t>
                      </a:r>
                    </a:p>
                  </a:txBody>
                  <a:tcPr/>
                </a:tc>
                <a:extLst>
                  <a:ext uri="{0D108BD9-81ED-4DB2-BD59-A6C34878D82A}">
                    <a16:rowId xmlns:a16="http://schemas.microsoft.com/office/drawing/2014/main" val="4051349719"/>
                  </a:ext>
                </a:extLst>
              </a:tr>
              <a:tr h="714894">
                <a:tc>
                  <a:txBody>
                    <a:bodyPr/>
                    <a:lstStyle/>
                    <a:p>
                      <a:r>
                        <a:rPr lang="en-US" dirty="0" err="1"/>
                        <a:t>setLevel</a:t>
                      </a:r>
                      <a:r>
                        <a:rPr lang="en-US" dirty="0"/>
                        <a:t>( level )</a:t>
                      </a:r>
                    </a:p>
                    <a:p>
                      <a:endParaRPr lang="en-US" dirty="0"/>
                    </a:p>
                  </a:txBody>
                  <a:tcPr/>
                </a:tc>
                <a:extLst>
                  <a:ext uri="{0D108BD9-81ED-4DB2-BD59-A6C34878D82A}">
                    <a16:rowId xmlns:a16="http://schemas.microsoft.com/office/drawing/2014/main" val="1112117699"/>
                  </a:ext>
                </a:extLst>
              </a:tr>
            </a:tbl>
          </a:graphicData>
        </a:graphic>
      </p:graphicFrame>
    </p:spTree>
    <p:extLst>
      <p:ext uri="{BB962C8B-B14F-4D97-AF65-F5344CB8AC3E}">
        <p14:creationId xmlns:p14="http://schemas.microsoft.com/office/powerpoint/2010/main" val="2418939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lowchart: Terminator 19">
            <a:extLst>
              <a:ext uri="{FF2B5EF4-FFF2-40B4-BE49-F238E27FC236}">
                <a16:creationId xmlns:a16="http://schemas.microsoft.com/office/drawing/2014/main" id="{0F22E49C-F2E6-4407-86CA-BD033E1894C6}"/>
              </a:ext>
            </a:extLst>
          </p:cNvPr>
          <p:cNvSpPr/>
          <p:nvPr/>
        </p:nvSpPr>
        <p:spPr>
          <a:xfrm>
            <a:off x="4041806" y="3741190"/>
            <a:ext cx="940290" cy="268545"/>
          </a:xfrm>
          <a:prstGeom prst="flowChartTerminator">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Terminator 1">
            <a:extLst>
              <a:ext uri="{FF2B5EF4-FFF2-40B4-BE49-F238E27FC236}">
                <a16:creationId xmlns:a16="http://schemas.microsoft.com/office/drawing/2014/main" id="{74680ED8-1D23-4A17-8C8A-3125336D4DD5}"/>
              </a:ext>
            </a:extLst>
          </p:cNvPr>
          <p:cNvSpPr/>
          <p:nvPr/>
        </p:nvSpPr>
        <p:spPr>
          <a:xfrm>
            <a:off x="4484716" y="4688378"/>
            <a:ext cx="497380" cy="453472"/>
          </a:xfrm>
          <a:prstGeom prst="flowChartTerminator">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628650" y="365127"/>
            <a:ext cx="7886700" cy="551526"/>
          </a:xfrm>
        </p:spPr>
        <p:txBody>
          <a:bodyPr>
            <a:normAutofit/>
          </a:bodyPr>
          <a:lstStyle/>
          <a:p>
            <a:r>
              <a:rPr lang="en-US" dirty="0"/>
              <a:t>Arrows – to illustrate relationships</a:t>
            </a:r>
          </a:p>
        </p:txBody>
      </p:sp>
      <p:graphicFrame>
        <p:nvGraphicFramePr>
          <p:cNvPr id="4" name="Table 3"/>
          <p:cNvGraphicFramePr>
            <a:graphicFrameLocks noGrp="1"/>
          </p:cNvGraphicFramePr>
          <p:nvPr>
            <p:extLst>
              <p:ext uri="{D42A27DB-BD31-4B8C-83A1-F6EECF244321}">
                <p14:modId xmlns:p14="http://schemas.microsoft.com/office/powerpoint/2010/main" val="2821196497"/>
              </p:ext>
            </p:extLst>
          </p:nvPr>
        </p:nvGraphicFramePr>
        <p:xfrm>
          <a:off x="457200" y="4173450"/>
          <a:ext cx="2701636" cy="169949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Wizard</a:t>
                      </a:r>
                    </a:p>
                  </a:txBody>
                  <a:tcPr/>
                </a:tc>
                <a:extLst>
                  <a:ext uri="{0D108BD9-81ED-4DB2-BD59-A6C34878D82A}">
                    <a16:rowId xmlns:a16="http://schemas.microsoft.com/office/drawing/2014/main" val="3088865900"/>
                  </a:ext>
                </a:extLst>
              </a:tr>
              <a:tr h="498763">
                <a:tc>
                  <a:txBody>
                    <a:bodyPr/>
                    <a:lstStyle/>
                    <a:p>
                      <a:r>
                        <a:rPr lang="en-US" dirty="0"/>
                        <a:t>name</a:t>
                      </a:r>
                    </a:p>
                    <a:p>
                      <a:r>
                        <a:rPr lang="en-US" dirty="0" err="1"/>
                        <a:t>ninjaFriends</a:t>
                      </a:r>
                      <a:endParaRPr lang="en-US" dirty="0"/>
                    </a:p>
                  </a:txBody>
                  <a:tcPr/>
                </a:tc>
                <a:extLst>
                  <a:ext uri="{0D108BD9-81ED-4DB2-BD59-A6C34878D82A}">
                    <a16:rowId xmlns:a16="http://schemas.microsoft.com/office/drawing/2014/main" val="4051349719"/>
                  </a:ext>
                </a:extLst>
              </a:tr>
              <a:tr h="714894">
                <a:tc>
                  <a:txBody>
                    <a:bodyPr/>
                    <a:lstStyle/>
                    <a:p>
                      <a:r>
                        <a:rPr lang="en-US" dirty="0" err="1"/>
                        <a:t>addNinjaFriend</a:t>
                      </a:r>
                      <a:r>
                        <a:rPr lang="en-US" dirty="0"/>
                        <a:t>( ninja )</a:t>
                      </a:r>
                    </a:p>
                    <a:p>
                      <a:endParaRPr lang="en-US" dirty="0"/>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91196105"/>
              </p:ext>
            </p:extLst>
          </p:nvPr>
        </p:nvGraphicFramePr>
        <p:xfrm>
          <a:off x="4982096" y="4410362"/>
          <a:ext cx="2701636" cy="169949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Ninja</a:t>
                      </a:r>
                    </a:p>
                  </a:txBody>
                  <a:tcPr/>
                </a:tc>
                <a:extLst>
                  <a:ext uri="{0D108BD9-81ED-4DB2-BD59-A6C34878D82A}">
                    <a16:rowId xmlns:a16="http://schemas.microsoft.com/office/drawing/2014/main" val="3088865900"/>
                  </a:ext>
                </a:extLst>
              </a:tr>
              <a:tr h="498763">
                <a:tc>
                  <a:txBody>
                    <a:bodyPr/>
                    <a:lstStyle/>
                    <a:p>
                      <a:r>
                        <a:rPr lang="en-US" dirty="0"/>
                        <a:t>name</a:t>
                      </a:r>
                    </a:p>
                    <a:p>
                      <a:r>
                        <a:rPr lang="en-US" dirty="0"/>
                        <a:t>level</a:t>
                      </a:r>
                    </a:p>
                  </a:txBody>
                  <a:tcPr/>
                </a:tc>
                <a:extLst>
                  <a:ext uri="{0D108BD9-81ED-4DB2-BD59-A6C34878D82A}">
                    <a16:rowId xmlns:a16="http://schemas.microsoft.com/office/drawing/2014/main" val="4051349719"/>
                  </a:ext>
                </a:extLst>
              </a:tr>
              <a:tr h="714894">
                <a:tc>
                  <a:txBody>
                    <a:bodyPr/>
                    <a:lstStyle/>
                    <a:p>
                      <a:r>
                        <a:rPr lang="en-US" dirty="0" err="1"/>
                        <a:t>setLevel</a:t>
                      </a:r>
                      <a:r>
                        <a:rPr lang="en-US" dirty="0"/>
                        <a:t>( level )</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6" name="Table 5"/>
          <p:cNvGraphicFramePr>
            <a:graphicFrameLocks noGrp="1"/>
          </p:cNvGraphicFramePr>
          <p:nvPr/>
        </p:nvGraphicFramePr>
        <p:xfrm>
          <a:off x="457200"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a:t>A</a:t>
                      </a:r>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sp>
        <p:nvSpPr>
          <p:cNvPr id="7" name="TextBox 6"/>
          <p:cNvSpPr txBox="1"/>
          <p:nvPr/>
        </p:nvSpPr>
        <p:spPr>
          <a:xfrm>
            <a:off x="1041863" y="916653"/>
            <a:ext cx="5685905" cy="584775"/>
          </a:xfrm>
          <a:prstGeom prst="rect">
            <a:avLst/>
          </a:prstGeom>
          <a:noFill/>
        </p:spPr>
        <p:txBody>
          <a:bodyPr wrap="square" rtlCol="0">
            <a:spAutoFit/>
          </a:bodyPr>
          <a:lstStyle/>
          <a:p>
            <a:r>
              <a:rPr lang="en-US" sz="3200" dirty="0"/>
              <a:t>A has a B (field)</a:t>
            </a:r>
          </a:p>
        </p:txBody>
      </p:sp>
      <p:cxnSp>
        <p:nvCxnSpPr>
          <p:cNvPr id="9" name="Straight Connector 8"/>
          <p:cNvCxnSpPr/>
          <p:nvPr/>
        </p:nvCxnSpPr>
        <p:spPr>
          <a:xfrm flipV="1">
            <a:off x="457200" y="3325091"/>
            <a:ext cx="8055033" cy="3325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3421004"/>
            <a:ext cx="3158836" cy="369332"/>
          </a:xfrm>
          <a:prstGeom prst="rect">
            <a:avLst/>
          </a:prstGeom>
          <a:noFill/>
        </p:spPr>
        <p:txBody>
          <a:bodyPr wrap="square" rtlCol="0">
            <a:spAutoFit/>
          </a:bodyPr>
          <a:lstStyle/>
          <a:p>
            <a:r>
              <a:rPr lang="en-US" b="1" dirty="0"/>
              <a:t>Example</a:t>
            </a:r>
          </a:p>
        </p:txBody>
      </p:sp>
      <p:graphicFrame>
        <p:nvGraphicFramePr>
          <p:cNvPr id="11" name="Table 10"/>
          <p:cNvGraphicFramePr>
            <a:graphicFrameLocks noGrp="1"/>
          </p:cNvGraphicFramePr>
          <p:nvPr/>
        </p:nvGraphicFramePr>
        <p:xfrm>
          <a:off x="4865717"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a:t>B</a:t>
                      </a:r>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cxnSp>
        <p:nvCxnSpPr>
          <p:cNvPr id="8" name="Straight Arrow Connector 7"/>
          <p:cNvCxnSpPr>
            <a:endCxn id="11" idx="1"/>
          </p:cNvCxnSpPr>
          <p:nvPr/>
        </p:nvCxnSpPr>
        <p:spPr>
          <a:xfrm flipV="1">
            <a:off x="3158836" y="2329800"/>
            <a:ext cx="1706881" cy="89521"/>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219796" y="5240335"/>
            <a:ext cx="1706881" cy="0"/>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79717" y="4688378"/>
            <a:ext cx="381001" cy="769441"/>
          </a:xfrm>
          <a:prstGeom prst="rect">
            <a:avLst/>
          </a:prstGeom>
          <a:noFill/>
        </p:spPr>
        <p:txBody>
          <a:bodyPr wrap="square" rtlCol="0">
            <a:spAutoFit/>
          </a:bodyPr>
          <a:lstStyle/>
          <a:p>
            <a:r>
              <a:rPr lang="en-US" sz="4400" dirty="0">
                <a:latin typeface="Arial Black" panose="020B0A04020102020204" pitchFamily="34" charset="0"/>
              </a:rPr>
              <a:t>*</a:t>
            </a:r>
            <a:endParaRPr lang="en-US" dirty="0">
              <a:latin typeface="Arial Black" panose="020B0A04020102020204" pitchFamily="34" charset="0"/>
            </a:endParaRPr>
          </a:p>
        </p:txBody>
      </p:sp>
      <p:sp>
        <p:nvSpPr>
          <p:cNvPr id="14" name="Rectangle 13"/>
          <p:cNvSpPr/>
          <p:nvPr/>
        </p:nvSpPr>
        <p:spPr>
          <a:xfrm>
            <a:off x="193431" y="6295292"/>
            <a:ext cx="738554"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7" name="Content Placeholder 2">
            <a:extLst>
              <a:ext uri="{FF2B5EF4-FFF2-40B4-BE49-F238E27FC236}">
                <a16:creationId xmlns:a16="http://schemas.microsoft.com/office/drawing/2014/main" id="{311985E6-7E5A-4061-8E4B-DA3ECC93457B}"/>
              </a:ext>
            </a:extLst>
          </p:cNvPr>
          <p:cNvSpPr>
            <a:spLocks noGrp="1"/>
          </p:cNvSpPr>
          <p:nvPr>
            <p:ph idx="1"/>
          </p:nvPr>
        </p:nvSpPr>
        <p:spPr>
          <a:xfrm>
            <a:off x="1624921" y="3434988"/>
            <a:ext cx="5962980" cy="654843"/>
          </a:xfrm>
        </p:spPr>
        <p:txBody>
          <a:bodyPr>
            <a:normAutofit fontScale="92500" lnSpcReduction="10000"/>
          </a:bodyPr>
          <a:lstStyle/>
          <a:p>
            <a:pPr marL="0" indent="0">
              <a:buNone/>
            </a:pPr>
            <a:r>
              <a:rPr lang="en-US" sz="1800" dirty="0"/>
              <a:t>This arrow means, </a:t>
            </a:r>
            <a:r>
              <a:rPr lang="en-US" sz="1800" b="1" dirty="0"/>
              <a:t>Wizard</a:t>
            </a:r>
            <a:r>
              <a:rPr lang="en-US" sz="1800" dirty="0"/>
              <a:t> </a:t>
            </a:r>
            <a:r>
              <a:rPr lang="en-US" sz="1800" i="1" dirty="0"/>
              <a:t>has a field</a:t>
            </a:r>
            <a:r>
              <a:rPr lang="en-US" sz="1800" dirty="0"/>
              <a:t> of type </a:t>
            </a:r>
            <a:r>
              <a:rPr lang="en-US" sz="1800" b="1" dirty="0"/>
              <a:t>Ninja</a:t>
            </a:r>
          </a:p>
          <a:p>
            <a:pPr marL="0" indent="0">
              <a:buNone/>
            </a:pPr>
            <a:r>
              <a:rPr lang="en-US" sz="1800" dirty="0"/>
              <a:t>The * says that field stores </a:t>
            </a:r>
            <a:r>
              <a:rPr lang="en-US" sz="1800" b="1" dirty="0"/>
              <a:t>0 to many</a:t>
            </a:r>
            <a:r>
              <a:rPr lang="en-US" sz="1800" dirty="0"/>
              <a:t> Ninja objects</a:t>
            </a:r>
          </a:p>
        </p:txBody>
      </p:sp>
      <p:cxnSp>
        <p:nvCxnSpPr>
          <p:cNvPr id="19" name="Straight Arrow Connector 18">
            <a:extLst>
              <a:ext uri="{FF2B5EF4-FFF2-40B4-BE49-F238E27FC236}">
                <a16:creationId xmlns:a16="http://schemas.microsoft.com/office/drawing/2014/main" id="{806AB51A-7394-44DD-BE4A-8ACCC155FA6C}"/>
              </a:ext>
            </a:extLst>
          </p:cNvPr>
          <p:cNvCxnSpPr>
            <a:cxnSpLocks/>
          </p:cNvCxnSpPr>
          <p:nvPr/>
        </p:nvCxnSpPr>
        <p:spPr>
          <a:xfrm>
            <a:off x="4073236" y="3975818"/>
            <a:ext cx="411480" cy="712560"/>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2861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7"/>
            <a:ext cx="7886700" cy="551526"/>
          </a:xfrm>
        </p:spPr>
        <p:txBody>
          <a:bodyPr>
            <a:normAutofit/>
          </a:bodyPr>
          <a:lstStyle/>
          <a:p>
            <a:r>
              <a:rPr lang="en-US" dirty="0"/>
              <a:t>Arrows – to illustrate relationships</a:t>
            </a:r>
          </a:p>
        </p:txBody>
      </p:sp>
      <p:graphicFrame>
        <p:nvGraphicFramePr>
          <p:cNvPr id="4" name="Table 3"/>
          <p:cNvGraphicFramePr>
            <a:graphicFrameLocks noGrp="1"/>
          </p:cNvGraphicFramePr>
          <p:nvPr/>
        </p:nvGraphicFramePr>
        <p:xfrm>
          <a:off x="457200" y="4173450"/>
          <a:ext cx="2701636" cy="169949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Wizard</a:t>
                      </a:r>
                    </a:p>
                  </a:txBody>
                  <a:tcPr/>
                </a:tc>
                <a:extLst>
                  <a:ext uri="{0D108BD9-81ED-4DB2-BD59-A6C34878D82A}">
                    <a16:rowId xmlns:a16="http://schemas.microsoft.com/office/drawing/2014/main" val="3088865900"/>
                  </a:ext>
                </a:extLst>
              </a:tr>
              <a:tr h="498763">
                <a:tc>
                  <a:txBody>
                    <a:bodyPr/>
                    <a:lstStyle/>
                    <a:p>
                      <a:r>
                        <a:rPr lang="en-US" dirty="0"/>
                        <a:t>name</a:t>
                      </a:r>
                    </a:p>
                    <a:p>
                      <a:r>
                        <a:rPr lang="en-US" dirty="0" err="1"/>
                        <a:t>ninjaFriends</a:t>
                      </a:r>
                      <a:endParaRPr lang="en-US" dirty="0"/>
                    </a:p>
                  </a:txBody>
                  <a:tcPr/>
                </a:tc>
                <a:extLst>
                  <a:ext uri="{0D108BD9-81ED-4DB2-BD59-A6C34878D82A}">
                    <a16:rowId xmlns:a16="http://schemas.microsoft.com/office/drawing/2014/main" val="4051349719"/>
                  </a:ext>
                </a:extLst>
              </a:tr>
              <a:tr h="714894">
                <a:tc>
                  <a:txBody>
                    <a:bodyPr/>
                    <a:lstStyle/>
                    <a:p>
                      <a:r>
                        <a:rPr lang="en-US" dirty="0" err="1"/>
                        <a:t>addNinjaFriend</a:t>
                      </a:r>
                      <a:r>
                        <a:rPr lang="en-US" dirty="0"/>
                        <a:t>( ninja )</a:t>
                      </a:r>
                    </a:p>
                    <a:p>
                      <a:endParaRPr lang="en-US" dirty="0"/>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5" name="Table 4"/>
          <p:cNvGraphicFramePr>
            <a:graphicFrameLocks noGrp="1"/>
          </p:cNvGraphicFramePr>
          <p:nvPr/>
        </p:nvGraphicFramePr>
        <p:xfrm>
          <a:off x="4982096" y="4410362"/>
          <a:ext cx="2701636" cy="169949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Ninja</a:t>
                      </a:r>
                    </a:p>
                  </a:txBody>
                  <a:tcPr/>
                </a:tc>
                <a:extLst>
                  <a:ext uri="{0D108BD9-81ED-4DB2-BD59-A6C34878D82A}">
                    <a16:rowId xmlns:a16="http://schemas.microsoft.com/office/drawing/2014/main" val="3088865900"/>
                  </a:ext>
                </a:extLst>
              </a:tr>
              <a:tr h="498763">
                <a:tc>
                  <a:txBody>
                    <a:bodyPr/>
                    <a:lstStyle/>
                    <a:p>
                      <a:r>
                        <a:rPr lang="en-US" dirty="0"/>
                        <a:t>name</a:t>
                      </a:r>
                    </a:p>
                    <a:p>
                      <a:r>
                        <a:rPr lang="en-US" dirty="0"/>
                        <a:t>level</a:t>
                      </a:r>
                    </a:p>
                  </a:txBody>
                  <a:tcPr/>
                </a:tc>
                <a:extLst>
                  <a:ext uri="{0D108BD9-81ED-4DB2-BD59-A6C34878D82A}">
                    <a16:rowId xmlns:a16="http://schemas.microsoft.com/office/drawing/2014/main" val="4051349719"/>
                  </a:ext>
                </a:extLst>
              </a:tr>
              <a:tr h="714894">
                <a:tc>
                  <a:txBody>
                    <a:bodyPr/>
                    <a:lstStyle/>
                    <a:p>
                      <a:r>
                        <a:rPr lang="en-US" dirty="0" err="1"/>
                        <a:t>setLevel</a:t>
                      </a:r>
                      <a:r>
                        <a:rPr lang="en-US" dirty="0"/>
                        <a:t>( level )</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6" name="Table 5"/>
          <p:cNvGraphicFramePr>
            <a:graphicFrameLocks noGrp="1"/>
          </p:cNvGraphicFramePr>
          <p:nvPr/>
        </p:nvGraphicFramePr>
        <p:xfrm>
          <a:off x="457200"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a:t>A</a:t>
                      </a:r>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sp>
        <p:nvSpPr>
          <p:cNvPr id="7" name="TextBox 6"/>
          <p:cNvSpPr txBox="1"/>
          <p:nvPr/>
        </p:nvSpPr>
        <p:spPr>
          <a:xfrm>
            <a:off x="1041863" y="916653"/>
            <a:ext cx="5685905" cy="584775"/>
          </a:xfrm>
          <a:prstGeom prst="rect">
            <a:avLst/>
          </a:prstGeom>
          <a:noFill/>
        </p:spPr>
        <p:txBody>
          <a:bodyPr wrap="square" rtlCol="0">
            <a:spAutoFit/>
          </a:bodyPr>
          <a:lstStyle/>
          <a:p>
            <a:r>
              <a:rPr lang="en-US" sz="3200" dirty="0"/>
              <a:t>A has a B (field)</a:t>
            </a:r>
          </a:p>
        </p:txBody>
      </p:sp>
      <p:cxnSp>
        <p:nvCxnSpPr>
          <p:cNvPr id="9" name="Straight Connector 8"/>
          <p:cNvCxnSpPr/>
          <p:nvPr/>
        </p:nvCxnSpPr>
        <p:spPr>
          <a:xfrm flipV="1">
            <a:off x="457200" y="3325091"/>
            <a:ext cx="8055033" cy="3325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3421004"/>
            <a:ext cx="3158836" cy="369332"/>
          </a:xfrm>
          <a:prstGeom prst="rect">
            <a:avLst/>
          </a:prstGeom>
          <a:noFill/>
        </p:spPr>
        <p:txBody>
          <a:bodyPr wrap="square" rtlCol="0">
            <a:spAutoFit/>
          </a:bodyPr>
          <a:lstStyle/>
          <a:p>
            <a:r>
              <a:rPr lang="en-US" b="1" dirty="0"/>
              <a:t>Example</a:t>
            </a:r>
          </a:p>
        </p:txBody>
      </p:sp>
      <p:graphicFrame>
        <p:nvGraphicFramePr>
          <p:cNvPr id="11" name="Table 10"/>
          <p:cNvGraphicFramePr>
            <a:graphicFrameLocks noGrp="1"/>
          </p:cNvGraphicFramePr>
          <p:nvPr/>
        </p:nvGraphicFramePr>
        <p:xfrm>
          <a:off x="4865717"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a:t>B</a:t>
                      </a:r>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cxnSp>
        <p:nvCxnSpPr>
          <p:cNvPr id="8" name="Straight Arrow Connector 7"/>
          <p:cNvCxnSpPr>
            <a:endCxn id="11" idx="1"/>
          </p:cNvCxnSpPr>
          <p:nvPr/>
        </p:nvCxnSpPr>
        <p:spPr>
          <a:xfrm flipV="1">
            <a:off x="3158836" y="2329800"/>
            <a:ext cx="1706881" cy="89521"/>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219796" y="5240335"/>
            <a:ext cx="1706881" cy="0"/>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4716" y="4688378"/>
            <a:ext cx="381001" cy="769441"/>
          </a:xfrm>
          <a:prstGeom prst="rect">
            <a:avLst/>
          </a:prstGeom>
          <a:noFill/>
        </p:spPr>
        <p:txBody>
          <a:bodyPr wrap="square" rtlCol="0">
            <a:spAutoFit/>
          </a:bodyPr>
          <a:lstStyle/>
          <a:p>
            <a:r>
              <a:rPr lang="en-US" sz="4400" dirty="0">
                <a:latin typeface="Arial Black" panose="020B0A04020102020204" pitchFamily="34" charset="0"/>
              </a:rPr>
              <a:t>*</a:t>
            </a:r>
            <a:endParaRPr lang="en-US" dirty="0">
              <a:latin typeface="Arial Black" panose="020B0A04020102020204" pitchFamily="34" charset="0"/>
            </a:endParaRPr>
          </a:p>
        </p:txBody>
      </p:sp>
      <p:sp>
        <p:nvSpPr>
          <p:cNvPr id="14" name="Rectangle 13"/>
          <p:cNvSpPr/>
          <p:nvPr/>
        </p:nvSpPr>
        <p:spPr>
          <a:xfrm>
            <a:off x="193431" y="6295292"/>
            <a:ext cx="738554"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21" name="Content Placeholder 2">
            <a:extLst>
              <a:ext uri="{FF2B5EF4-FFF2-40B4-BE49-F238E27FC236}">
                <a16:creationId xmlns:a16="http://schemas.microsoft.com/office/drawing/2014/main" id="{139197A9-D50D-4321-8ABE-0AF7731EFB2E}"/>
              </a:ext>
            </a:extLst>
          </p:cNvPr>
          <p:cNvSpPr txBox="1">
            <a:spLocks/>
          </p:cNvSpPr>
          <p:nvPr/>
        </p:nvSpPr>
        <p:spPr>
          <a:xfrm>
            <a:off x="2389834" y="6175964"/>
            <a:ext cx="4687144" cy="70525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800" dirty="0"/>
              <a:t>Explicitly designated fields are often from Java provided types, e.g., int, String, etc.</a:t>
            </a:r>
          </a:p>
        </p:txBody>
      </p:sp>
      <p:cxnSp>
        <p:nvCxnSpPr>
          <p:cNvPr id="22" name="Straight Arrow Connector 21">
            <a:extLst>
              <a:ext uri="{FF2B5EF4-FFF2-40B4-BE49-F238E27FC236}">
                <a16:creationId xmlns:a16="http://schemas.microsoft.com/office/drawing/2014/main" id="{78685147-6727-46DB-9008-94016D69B6E6}"/>
              </a:ext>
            </a:extLst>
          </p:cNvPr>
          <p:cNvCxnSpPr>
            <a:cxnSpLocks/>
          </p:cNvCxnSpPr>
          <p:nvPr/>
        </p:nvCxnSpPr>
        <p:spPr>
          <a:xfrm flipH="1" flipV="1">
            <a:off x="1158242" y="4827759"/>
            <a:ext cx="3326474" cy="1467533"/>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23" name="Rectangle: Rounded Corners 22">
            <a:extLst>
              <a:ext uri="{FF2B5EF4-FFF2-40B4-BE49-F238E27FC236}">
                <a16:creationId xmlns:a16="http://schemas.microsoft.com/office/drawing/2014/main" id="{278C46D3-3B1D-41ED-A336-24D68161EF18}"/>
              </a:ext>
            </a:extLst>
          </p:cNvPr>
          <p:cNvSpPr/>
          <p:nvPr/>
        </p:nvSpPr>
        <p:spPr>
          <a:xfrm>
            <a:off x="518507" y="4722595"/>
            <a:ext cx="523356" cy="18109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7802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7"/>
            <a:ext cx="7886700" cy="551526"/>
          </a:xfrm>
        </p:spPr>
        <p:txBody>
          <a:bodyPr>
            <a:normAutofit/>
          </a:bodyPr>
          <a:lstStyle/>
          <a:p>
            <a:r>
              <a:rPr lang="en-US" dirty="0"/>
              <a:t>Arrows – to illustrate relationships</a:t>
            </a:r>
          </a:p>
        </p:txBody>
      </p:sp>
      <p:graphicFrame>
        <p:nvGraphicFramePr>
          <p:cNvPr id="4" name="Table 3"/>
          <p:cNvGraphicFramePr>
            <a:graphicFrameLocks noGrp="1"/>
          </p:cNvGraphicFramePr>
          <p:nvPr/>
        </p:nvGraphicFramePr>
        <p:xfrm>
          <a:off x="457200" y="4173450"/>
          <a:ext cx="2701636" cy="169949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Wizard</a:t>
                      </a:r>
                    </a:p>
                  </a:txBody>
                  <a:tcPr/>
                </a:tc>
                <a:extLst>
                  <a:ext uri="{0D108BD9-81ED-4DB2-BD59-A6C34878D82A}">
                    <a16:rowId xmlns:a16="http://schemas.microsoft.com/office/drawing/2014/main" val="3088865900"/>
                  </a:ext>
                </a:extLst>
              </a:tr>
              <a:tr h="498763">
                <a:tc>
                  <a:txBody>
                    <a:bodyPr/>
                    <a:lstStyle/>
                    <a:p>
                      <a:r>
                        <a:rPr lang="en-US" dirty="0"/>
                        <a:t>name</a:t>
                      </a:r>
                    </a:p>
                    <a:p>
                      <a:r>
                        <a:rPr lang="en-US" dirty="0" err="1"/>
                        <a:t>ninjaFriends</a:t>
                      </a:r>
                      <a:endParaRPr lang="en-US" dirty="0"/>
                    </a:p>
                  </a:txBody>
                  <a:tcPr/>
                </a:tc>
                <a:extLst>
                  <a:ext uri="{0D108BD9-81ED-4DB2-BD59-A6C34878D82A}">
                    <a16:rowId xmlns:a16="http://schemas.microsoft.com/office/drawing/2014/main" val="4051349719"/>
                  </a:ext>
                </a:extLst>
              </a:tr>
              <a:tr h="714894">
                <a:tc>
                  <a:txBody>
                    <a:bodyPr/>
                    <a:lstStyle/>
                    <a:p>
                      <a:r>
                        <a:rPr lang="en-US" dirty="0" err="1"/>
                        <a:t>addNinjaFriend</a:t>
                      </a:r>
                      <a:r>
                        <a:rPr lang="en-US" dirty="0"/>
                        <a:t>( ninja )</a:t>
                      </a:r>
                    </a:p>
                    <a:p>
                      <a:endParaRPr lang="en-US" dirty="0"/>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5" name="Table 4"/>
          <p:cNvGraphicFramePr>
            <a:graphicFrameLocks noGrp="1"/>
          </p:cNvGraphicFramePr>
          <p:nvPr/>
        </p:nvGraphicFramePr>
        <p:xfrm>
          <a:off x="4982096" y="4410362"/>
          <a:ext cx="2701636" cy="169949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Ninja</a:t>
                      </a:r>
                    </a:p>
                  </a:txBody>
                  <a:tcPr/>
                </a:tc>
                <a:extLst>
                  <a:ext uri="{0D108BD9-81ED-4DB2-BD59-A6C34878D82A}">
                    <a16:rowId xmlns:a16="http://schemas.microsoft.com/office/drawing/2014/main" val="3088865900"/>
                  </a:ext>
                </a:extLst>
              </a:tr>
              <a:tr h="498763">
                <a:tc>
                  <a:txBody>
                    <a:bodyPr/>
                    <a:lstStyle/>
                    <a:p>
                      <a:r>
                        <a:rPr lang="en-US" dirty="0"/>
                        <a:t>name</a:t>
                      </a:r>
                    </a:p>
                    <a:p>
                      <a:r>
                        <a:rPr lang="en-US" dirty="0"/>
                        <a:t>level</a:t>
                      </a:r>
                    </a:p>
                  </a:txBody>
                  <a:tcPr/>
                </a:tc>
                <a:extLst>
                  <a:ext uri="{0D108BD9-81ED-4DB2-BD59-A6C34878D82A}">
                    <a16:rowId xmlns:a16="http://schemas.microsoft.com/office/drawing/2014/main" val="4051349719"/>
                  </a:ext>
                </a:extLst>
              </a:tr>
              <a:tr h="714894">
                <a:tc>
                  <a:txBody>
                    <a:bodyPr/>
                    <a:lstStyle/>
                    <a:p>
                      <a:r>
                        <a:rPr lang="en-US" dirty="0" err="1"/>
                        <a:t>setLevel</a:t>
                      </a:r>
                      <a:r>
                        <a:rPr lang="en-US" dirty="0"/>
                        <a:t>( level )</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6" name="Table 5"/>
          <p:cNvGraphicFramePr>
            <a:graphicFrameLocks noGrp="1"/>
          </p:cNvGraphicFramePr>
          <p:nvPr/>
        </p:nvGraphicFramePr>
        <p:xfrm>
          <a:off x="457200"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a:t>A</a:t>
                      </a:r>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sp>
        <p:nvSpPr>
          <p:cNvPr id="7" name="TextBox 6"/>
          <p:cNvSpPr txBox="1"/>
          <p:nvPr/>
        </p:nvSpPr>
        <p:spPr>
          <a:xfrm>
            <a:off x="1041863" y="916653"/>
            <a:ext cx="5685905" cy="584775"/>
          </a:xfrm>
          <a:prstGeom prst="rect">
            <a:avLst/>
          </a:prstGeom>
          <a:noFill/>
        </p:spPr>
        <p:txBody>
          <a:bodyPr wrap="square" rtlCol="0">
            <a:spAutoFit/>
          </a:bodyPr>
          <a:lstStyle/>
          <a:p>
            <a:r>
              <a:rPr lang="en-US" sz="3200" dirty="0"/>
              <a:t>A has a B (field)</a:t>
            </a:r>
          </a:p>
        </p:txBody>
      </p:sp>
      <p:cxnSp>
        <p:nvCxnSpPr>
          <p:cNvPr id="9" name="Straight Connector 8"/>
          <p:cNvCxnSpPr/>
          <p:nvPr/>
        </p:nvCxnSpPr>
        <p:spPr>
          <a:xfrm flipV="1">
            <a:off x="457200" y="3325091"/>
            <a:ext cx="8055033" cy="3325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3421004"/>
            <a:ext cx="3158836" cy="369332"/>
          </a:xfrm>
          <a:prstGeom prst="rect">
            <a:avLst/>
          </a:prstGeom>
          <a:noFill/>
        </p:spPr>
        <p:txBody>
          <a:bodyPr wrap="square" rtlCol="0">
            <a:spAutoFit/>
          </a:bodyPr>
          <a:lstStyle/>
          <a:p>
            <a:r>
              <a:rPr lang="en-US" b="1" dirty="0"/>
              <a:t>Example</a:t>
            </a:r>
          </a:p>
        </p:txBody>
      </p:sp>
      <p:graphicFrame>
        <p:nvGraphicFramePr>
          <p:cNvPr id="11" name="Table 10"/>
          <p:cNvGraphicFramePr>
            <a:graphicFrameLocks noGrp="1"/>
          </p:cNvGraphicFramePr>
          <p:nvPr/>
        </p:nvGraphicFramePr>
        <p:xfrm>
          <a:off x="4865717"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a:t>B</a:t>
                      </a:r>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cxnSp>
        <p:nvCxnSpPr>
          <p:cNvPr id="8" name="Straight Arrow Connector 7"/>
          <p:cNvCxnSpPr>
            <a:endCxn id="11" idx="1"/>
          </p:cNvCxnSpPr>
          <p:nvPr/>
        </p:nvCxnSpPr>
        <p:spPr>
          <a:xfrm flipV="1">
            <a:off x="3158836" y="2329800"/>
            <a:ext cx="1706881" cy="89521"/>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219796" y="5240335"/>
            <a:ext cx="1706881" cy="0"/>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4716" y="4688378"/>
            <a:ext cx="381001" cy="769441"/>
          </a:xfrm>
          <a:prstGeom prst="rect">
            <a:avLst/>
          </a:prstGeom>
          <a:noFill/>
        </p:spPr>
        <p:txBody>
          <a:bodyPr wrap="square" rtlCol="0">
            <a:spAutoFit/>
          </a:bodyPr>
          <a:lstStyle/>
          <a:p>
            <a:r>
              <a:rPr lang="en-US" sz="4400" dirty="0">
                <a:latin typeface="Arial Black" panose="020B0A04020102020204" pitchFamily="34" charset="0"/>
              </a:rPr>
              <a:t>*</a:t>
            </a:r>
            <a:endParaRPr lang="en-US" dirty="0">
              <a:latin typeface="Arial Black" panose="020B0A04020102020204" pitchFamily="34" charset="0"/>
            </a:endParaRPr>
          </a:p>
        </p:txBody>
      </p:sp>
      <p:sp>
        <p:nvSpPr>
          <p:cNvPr id="14" name="Rectangle 13"/>
          <p:cNvSpPr/>
          <p:nvPr/>
        </p:nvSpPr>
        <p:spPr>
          <a:xfrm>
            <a:off x="193431" y="6295292"/>
            <a:ext cx="738554"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6" name="Content Placeholder 2">
            <a:extLst>
              <a:ext uri="{FF2B5EF4-FFF2-40B4-BE49-F238E27FC236}">
                <a16:creationId xmlns:a16="http://schemas.microsoft.com/office/drawing/2014/main" id="{EDA15269-0E46-443E-B5C6-3D716FBFA00B}"/>
              </a:ext>
            </a:extLst>
          </p:cNvPr>
          <p:cNvSpPr txBox="1">
            <a:spLocks/>
          </p:cNvSpPr>
          <p:nvPr/>
        </p:nvSpPr>
        <p:spPr>
          <a:xfrm>
            <a:off x="2118883" y="6121902"/>
            <a:ext cx="5726425" cy="622026"/>
          </a:xfrm>
          <a:prstGeom prst="rect">
            <a:avLst/>
          </a:prstGeom>
        </p:spPr>
        <p:txBody>
          <a:bodyPr vert="horz" lIns="91440" tIns="45720" rIns="91440" bIns="45720" rtlCol="0">
            <a:normAutofit fontScale="850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800" dirty="0"/>
              <a:t>When there’s an arrow to another class, </a:t>
            </a:r>
          </a:p>
          <a:p>
            <a:pPr marL="0" indent="0">
              <a:buFont typeface="Arial" panose="020B0604020202020204" pitchFamily="34" charset="0"/>
              <a:buNone/>
            </a:pPr>
            <a:r>
              <a:rPr lang="en-US" sz="1800" dirty="0"/>
              <a:t>then we often do NOT explicitly define the field at the tail of the arrow</a:t>
            </a:r>
          </a:p>
        </p:txBody>
      </p:sp>
      <p:cxnSp>
        <p:nvCxnSpPr>
          <p:cNvPr id="18" name="Straight Arrow Connector 17">
            <a:extLst>
              <a:ext uri="{FF2B5EF4-FFF2-40B4-BE49-F238E27FC236}">
                <a16:creationId xmlns:a16="http://schemas.microsoft.com/office/drawing/2014/main" id="{F76BFA67-1A96-4DB9-B642-C581C7E98755}"/>
              </a:ext>
            </a:extLst>
          </p:cNvPr>
          <p:cNvCxnSpPr>
            <a:cxnSpLocks/>
          </p:cNvCxnSpPr>
          <p:nvPr/>
        </p:nvCxnSpPr>
        <p:spPr>
          <a:xfrm flipH="1" flipV="1">
            <a:off x="1624921" y="5034798"/>
            <a:ext cx="672509" cy="1066388"/>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cxnSp>
        <p:nvCxnSpPr>
          <p:cNvPr id="20" name="Straight Connector 19">
            <a:extLst>
              <a:ext uri="{FF2B5EF4-FFF2-40B4-BE49-F238E27FC236}">
                <a16:creationId xmlns:a16="http://schemas.microsoft.com/office/drawing/2014/main" id="{74673B6F-5236-4EF9-8E7F-EDCA419CA0C5}"/>
              </a:ext>
            </a:extLst>
          </p:cNvPr>
          <p:cNvCxnSpPr/>
          <p:nvPr/>
        </p:nvCxnSpPr>
        <p:spPr>
          <a:xfrm flipH="1">
            <a:off x="457200" y="5034798"/>
            <a:ext cx="101727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3EBD21B7-3127-4A8B-921F-2C2894897783}"/>
              </a:ext>
            </a:extLst>
          </p:cNvPr>
          <p:cNvSpPr/>
          <p:nvPr/>
        </p:nvSpPr>
        <p:spPr>
          <a:xfrm>
            <a:off x="461357" y="4900369"/>
            <a:ext cx="1490574" cy="22474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2E794168-701D-44D5-A7FB-BE8D2108040A}"/>
              </a:ext>
            </a:extLst>
          </p:cNvPr>
          <p:cNvCxnSpPr>
            <a:cxnSpLocks/>
          </p:cNvCxnSpPr>
          <p:nvPr/>
        </p:nvCxnSpPr>
        <p:spPr>
          <a:xfrm flipV="1">
            <a:off x="3884815" y="5308057"/>
            <a:ext cx="0" cy="813845"/>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9719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7"/>
            <a:ext cx="7886700" cy="551526"/>
          </a:xfrm>
        </p:spPr>
        <p:txBody>
          <a:bodyPr>
            <a:normAutofit/>
          </a:bodyPr>
          <a:lstStyle/>
          <a:p>
            <a:r>
              <a:rPr lang="en-US" dirty="0"/>
              <a:t>Arrows – to illustrate relationships</a:t>
            </a:r>
          </a:p>
        </p:txBody>
      </p:sp>
      <p:graphicFrame>
        <p:nvGraphicFramePr>
          <p:cNvPr id="4" name="Table 3"/>
          <p:cNvGraphicFramePr>
            <a:graphicFrameLocks noGrp="1"/>
          </p:cNvGraphicFramePr>
          <p:nvPr>
            <p:extLst>
              <p:ext uri="{D42A27DB-BD31-4B8C-83A1-F6EECF244321}">
                <p14:modId xmlns:p14="http://schemas.microsoft.com/office/powerpoint/2010/main" val="3046735616"/>
              </p:ext>
            </p:extLst>
          </p:nvPr>
        </p:nvGraphicFramePr>
        <p:xfrm>
          <a:off x="457200" y="4173450"/>
          <a:ext cx="2701636" cy="169949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Wizard</a:t>
                      </a:r>
                    </a:p>
                  </a:txBody>
                  <a:tcPr/>
                </a:tc>
                <a:extLst>
                  <a:ext uri="{0D108BD9-81ED-4DB2-BD59-A6C34878D82A}">
                    <a16:rowId xmlns:a16="http://schemas.microsoft.com/office/drawing/2014/main" val="3088865900"/>
                  </a:ext>
                </a:extLst>
              </a:tr>
              <a:tr h="498763">
                <a:tc>
                  <a:txBody>
                    <a:bodyPr/>
                    <a:lstStyle/>
                    <a:p>
                      <a:r>
                        <a:rPr lang="en-US" dirty="0"/>
                        <a:t>name</a:t>
                      </a:r>
                    </a:p>
                    <a:p>
                      <a:endParaRPr lang="en-US" dirty="0"/>
                    </a:p>
                  </a:txBody>
                  <a:tcPr/>
                </a:tc>
                <a:extLst>
                  <a:ext uri="{0D108BD9-81ED-4DB2-BD59-A6C34878D82A}">
                    <a16:rowId xmlns:a16="http://schemas.microsoft.com/office/drawing/2014/main" val="4051349719"/>
                  </a:ext>
                </a:extLst>
              </a:tr>
              <a:tr h="714894">
                <a:tc>
                  <a:txBody>
                    <a:bodyPr/>
                    <a:lstStyle/>
                    <a:p>
                      <a:r>
                        <a:rPr lang="en-US" dirty="0" err="1"/>
                        <a:t>addNinjaFriend</a:t>
                      </a:r>
                      <a:r>
                        <a:rPr lang="en-US" dirty="0"/>
                        <a:t>( ninja )</a:t>
                      </a:r>
                    </a:p>
                    <a:p>
                      <a:endParaRPr lang="en-US" dirty="0"/>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5" name="Table 4"/>
          <p:cNvGraphicFramePr>
            <a:graphicFrameLocks noGrp="1"/>
          </p:cNvGraphicFramePr>
          <p:nvPr/>
        </p:nvGraphicFramePr>
        <p:xfrm>
          <a:off x="4982096" y="4410362"/>
          <a:ext cx="2701636" cy="169949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Ninja</a:t>
                      </a:r>
                    </a:p>
                  </a:txBody>
                  <a:tcPr/>
                </a:tc>
                <a:extLst>
                  <a:ext uri="{0D108BD9-81ED-4DB2-BD59-A6C34878D82A}">
                    <a16:rowId xmlns:a16="http://schemas.microsoft.com/office/drawing/2014/main" val="3088865900"/>
                  </a:ext>
                </a:extLst>
              </a:tr>
              <a:tr h="498763">
                <a:tc>
                  <a:txBody>
                    <a:bodyPr/>
                    <a:lstStyle/>
                    <a:p>
                      <a:r>
                        <a:rPr lang="en-US" dirty="0"/>
                        <a:t>name</a:t>
                      </a:r>
                    </a:p>
                    <a:p>
                      <a:r>
                        <a:rPr lang="en-US" dirty="0"/>
                        <a:t>level</a:t>
                      </a:r>
                    </a:p>
                  </a:txBody>
                  <a:tcPr/>
                </a:tc>
                <a:extLst>
                  <a:ext uri="{0D108BD9-81ED-4DB2-BD59-A6C34878D82A}">
                    <a16:rowId xmlns:a16="http://schemas.microsoft.com/office/drawing/2014/main" val="4051349719"/>
                  </a:ext>
                </a:extLst>
              </a:tr>
              <a:tr h="714894">
                <a:tc>
                  <a:txBody>
                    <a:bodyPr/>
                    <a:lstStyle/>
                    <a:p>
                      <a:r>
                        <a:rPr lang="en-US" dirty="0" err="1"/>
                        <a:t>setLevel</a:t>
                      </a:r>
                      <a:r>
                        <a:rPr lang="en-US" dirty="0"/>
                        <a:t>( level )</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6" name="Table 5"/>
          <p:cNvGraphicFramePr>
            <a:graphicFrameLocks noGrp="1"/>
          </p:cNvGraphicFramePr>
          <p:nvPr/>
        </p:nvGraphicFramePr>
        <p:xfrm>
          <a:off x="457200"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a:t>A</a:t>
                      </a:r>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sp>
        <p:nvSpPr>
          <p:cNvPr id="7" name="TextBox 6"/>
          <p:cNvSpPr txBox="1"/>
          <p:nvPr/>
        </p:nvSpPr>
        <p:spPr>
          <a:xfrm>
            <a:off x="1041863" y="916653"/>
            <a:ext cx="5685905" cy="584775"/>
          </a:xfrm>
          <a:prstGeom prst="rect">
            <a:avLst/>
          </a:prstGeom>
          <a:noFill/>
        </p:spPr>
        <p:txBody>
          <a:bodyPr wrap="square" rtlCol="0">
            <a:spAutoFit/>
          </a:bodyPr>
          <a:lstStyle/>
          <a:p>
            <a:r>
              <a:rPr lang="en-US" sz="3200" dirty="0"/>
              <a:t>A has a B (field)</a:t>
            </a:r>
          </a:p>
        </p:txBody>
      </p:sp>
      <p:cxnSp>
        <p:nvCxnSpPr>
          <p:cNvPr id="9" name="Straight Connector 8"/>
          <p:cNvCxnSpPr/>
          <p:nvPr/>
        </p:nvCxnSpPr>
        <p:spPr>
          <a:xfrm flipV="1">
            <a:off x="457200" y="3325091"/>
            <a:ext cx="8055033" cy="3325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3421004"/>
            <a:ext cx="3158836" cy="369332"/>
          </a:xfrm>
          <a:prstGeom prst="rect">
            <a:avLst/>
          </a:prstGeom>
          <a:noFill/>
        </p:spPr>
        <p:txBody>
          <a:bodyPr wrap="square" rtlCol="0">
            <a:spAutoFit/>
          </a:bodyPr>
          <a:lstStyle/>
          <a:p>
            <a:r>
              <a:rPr lang="en-US" b="1" dirty="0"/>
              <a:t>Example</a:t>
            </a:r>
          </a:p>
        </p:txBody>
      </p:sp>
      <p:graphicFrame>
        <p:nvGraphicFramePr>
          <p:cNvPr id="11" name="Table 10"/>
          <p:cNvGraphicFramePr>
            <a:graphicFrameLocks noGrp="1"/>
          </p:cNvGraphicFramePr>
          <p:nvPr/>
        </p:nvGraphicFramePr>
        <p:xfrm>
          <a:off x="4865717"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a:t>B</a:t>
                      </a:r>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cxnSp>
        <p:nvCxnSpPr>
          <p:cNvPr id="8" name="Straight Arrow Connector 7"/>
          <p:cNvCxnSpPr>
            <a:endCxn id="11" idx="1"/>
          </p:cNvCxnSpPr>
          <p:nvPr/>
        </p:nvCxnSpPr>
        <p:spPr>
          <a:xfrm flipV="1">
            <a:off x="3158836" y="2329800"/>
            <a:ext cx="1706881" cy="89521"/>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219796" y="5240335"/>
            <a:ext cx="1706881" cy="0"/>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4716" y="4688378"/>
            <a:ext cx="381001" cy="769441"/>
          </a:xfrm>
          <a:prstGeom prst="rect">
            <a:avLst/>
          </a:prstGeom>
          <a:noFill/>
        </p:spPr>
        <p:txBody>
          <a:bodyPr wrap="square" rtlCol="0">
            <a:spAutoFit/>
          </a:bodyPr>
          <a:lstStyle/>
          <a:p>
            <a:r>
              <a:rPr lang="en-US" sz="4400" dirty="0">
                <a:latin typeface="Arial Black" panose="020B0A04020102020204" pitchFamily="34" charset="0"/>
              </a:rPr>
              <a:t>*</a:t>
            </a:r>
            <a:endParaRPr lang="en-US" dirty="0">
              <a:latin typeface="Arial Black" panose="020B0A04020102020204" pitchFamily="34" charset="0"/>
            </a:endParaRPr>
          </a:p>
        </p:txBody>
      </p:sp>
      <p:sp>
        <p:nvSpPr>
          <p:cNvPr id="14" name="Rectangle 13"/>
          <p:cNvSpPr/>
          <p:nvPr/>
        </p:nvSpPr>
        <p:spPr>
          <a:xfrm>
            <a:off x="193431" y="6295292"/>
            <a:ext cx="738554"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6" name="Content Placeholder 2">
            <a:extLst>
              <a:ext uri="{FF2B5EF4-FFF2-40B4-BE49-F238E27FC236}">
                <a16:creationId xmlns:a16="http://schemas.microsoft.com/office/drawing/2014/main" id="{EDA15269-0E46-443E-B5C6-3D716FBFA00B}"/>
              </a:ext>
            </a:extLst>
          </p:cNvPr>
          <p:cNvSpPr txBox="1">
            <a:spLocks/>
          </p:cNvSpPr>
          <p:nvPr/>
        </p:nvSpPr>
        <p:spPr>
          <a:xfrm>
            <a:off x="2118883" y="6121902"/>
            <a:ext cx="5726425" cy="622026"/>
          </a:xfrm>
          <a:prstGeom prst="rect">
            <a:avLst/>
          </a:prstGeom>
        </p:spPr>
        <p:txBody>
          <a:bodyPr vert="horz" lIns="91440" tIns="45720" rIns="91440" bIns="45720" rtlCol="0">
            <a:normAutofit fontScale="850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800" dirty="0"/>
              <a:t>When there’s an arrow to another class, </a:t>
            </a:r>
          </a:p>
          <a:p>
            <a:pPr marL="0" indent="0">
              <a:buFont typeface="Arial" panose="020B0604020202020204" pitchFamily="34" charset="0"/>
              <a:buNone/>
            </a:pPr>
            <a:r>
              <a:rPr lang="en-US" sz="1800" dirty="0"/>
              <a:t>then we often do NOT explicitly define the field at the tail of the arrow</a:t>
            </a:r>
          </a:p>
        </p:txBody>
      </p:sp>
      <p:cxnSp>
        <p:nvCxnSpPr>
          <p:cNvPr id="22" name="Straight Arrow Connector 21">
            <a:extLst>
              <a:ext uri="{FF2B5EF4-FFF2-40B4-BE49-F238E27FC236}">
                <a16:creationId xmlns:a16="http://schemas.microsoft.com/office/drawing/2014/main" id="{2E794168-701D-44D5-A7FB-BE8D2108040A}"/>
              </a:ext>
            </a:extLst>
          </p:cNvPr>
          <p:cNvCxnSpPr>
            <a:cxnSpLocks/>
          </p:cNvCxnSpPr>
          <p:nvPr/>
        </p:nvCxnSpPr>
        <p:spPr>
          <a:xfrm flipV="1">
            <a:off x="3884815" y="5308057"/>
            <a:ext cx="0" cy="813845"/>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4948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1EF48-A9A6-45F2-926E-B89CA7F3D5BC}"/>
              </a:ext>
            </a:extLst>
          </p:cNvPr>
          <p:cNvSpPr>
            <a:spLocks noGrp="1"/>
          </p:cNvSpPr>
          <p:nvPr>
            <p:ph type="title"/>
          </p:nvPr>
        </p:nvSpPr>
        <p:spPr/>
        <p:txBody>
          <a:bodyPr/>
          <a:lstStyle/>
          <a:p>
            <a:r>
              <a:rPr lang="en-US" dirty="0"/>
              <a:t>Now - practice</a:t>
            </a:r>
          </a:p>
        </p:txBody>
      </p:sp>
      <p:sp>
        <p:nvSpPr>
          <p:cNvPr id="3" name="Content Placeholder 2">
            <a:extLst>
              <a:ext uri="{FF2B5EF4-FFF2-40B4-BE49-F238E27FC236}">
                <a16:creationId xmlns:a16="http://schemas.microsoft.com/office/drawing/2014/main" id="{DE16BA5C-9D59-4C3D-870C-32F783594F59}"/>
              </a:ext>
            </a:extLst>
          </p:cNvPr>
          <p:cNvSpPr>
            <a:spLocks noGrp="1"/>
          </p:cNvSpPr>
          <p:nvPr>
            <p:ph idx="1"/>
          </p:nvPr>
        </p:nvSpPr>
        <p:spPr/>
        <p:txBody>
          <a:bodyPr/>
          <a:lstStyle/>
          <a:p>
            <a:r>
              <a:rPr lang="en-US" dirty="0"/>
              <a:t>From the today’s in-class quiz do questions #1 and #2</a:t>
            </a:r>
          </a:p>
          <a:p>
            <a:r>
              <a:rPr lang="en-US" dirty="0"/>
              <a:t>About 10 minutes</a:t>
            </a:r>
          </a:p>
          <a:p>
            <a:r>
              <a:rPr lang="en-US" b="1" dirty="0"/>
              <a:t>For #2 ONLY write this down on paper for now…</a:t>
            </a:r>
          </a:p>
          <a:p>
            <a:r>
              <a:rPr lang="en-US" b="1" dirty="0"/>
              <a:t>Next, we will show you how to generate a digital UML Diagram</a:t>
            </a:r>
            <a:endParaRPr lang="en-US" dirty="0"/>
          </a:p>
        </p:txBody>
      </p:sp>
    </p:spTree>
    <p:extLst>
      <p:ext uri="{BB962C8B-B14F-4D97-AF65-F5344CB8AC3E}">
        <p14:creationId xmlns:p14="http://schemas.microsoft.com/office/powerpoint/2010/main" val="938312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6BA9A5E-1F45-254F-BB17-005996914178}"/>
              </a:ext>
            </a:extLst>
          </p:cNvPr>
          <p:cNvPicPr>
            <a:picLocks noChangeAspect="1"/>
          </p:cNvPicPr>
          <p:nvPr/>
        </p:nvPicPr>
        <p:blipFill>
          <a:blip r:embed="rId3"/>
          <a:stretch>
            <a:fillRect/>
          </a:stretch>
        </p:blipFill>
        <p:spPr>
          <a:xfrm>
            <a:off x="85060" y="0"/>
            <a:ext cx="8973879" cy="6858000"/>
          </a:xfrm>
          <a:prstGeom prst="rect">
            <a:avLst/>
          </a:prstGeom>
        </p:spPr>
      </p:pic>
    </p:spTree>
    <p:extLst>
      <p:ext uri="{BB962C8B-B14F-4D97-AF65-F5344CB8AC3E}">
        <p14:creationId xmlns:p14="http://schemas.microsoft.com/office/powerpoint/2010/main" val="3880807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Designing Classes</a:t>
            </a:r>
          </a:p>
        </p:txBody>
      </p:sp>
      <p:sp>
        <p:nvSpPr>
          <p:cNvPr id="2" name="Content Placeholder 1"/>
          <p:cNvSpPr>
            <a:spLocks noGrp="1"/>
          </p:cNvSpPr>
          <p:nvPr>
            <p:ph idx="1"/>
          </p:nvPr>
        </p:nvSpPr>
        <p:spPr>
          <a:xfrm>
            <a:off x="346363" y="1523336"/>
            <a:ext cx="8686800" cy="4969538"/>
          </a:xfrm>
        </p:spPr>
        <p:txBody>
          <a:bodyPr/>
          <a:lstStyle/>
          <a:p>
            <a:pPr>
              <a:buFont typeface="Arial" panose="020B0604020202020204" pitchFamily="34" charset="0"/>
              <a:buChar char="•"/>
            </a:pPr>
            <a:r>
              <a:rPr lang="en-US" dirty="0"/>
              <a:t>Programs typically begin as abstract ideas – I want Twitter, for dogs</a:t>
            </a:r>
          </a:p>
          <a:p>
            <a:pPr>
              <a:buFont typeface="Arial" panose="020B0604020202020204" pitchFamily="34" charset="0"/>
              <a:buChar char="•"/>
            </a:pPr>
            <a:r>
              <a:rPr lang="en-US" dirty="0"/>
              <a:t>These ideas form a set of requirements (i.e. what the user wants)</a:t>
            </a:r>
          </a:p>
          <a:p>
            <a:pPr lvl="1"/>
            <a:r>
              <a:rPr lang="en-US" dirty="0"/>
              <a:t>This is a difficult process – see CSSE 371 for learning basics for how to do this</a:t>
            </a:r>
          </a:p>
          <a:p>
            <a:pPr lvl="1"/>
            <a:r>
              <a:rPr lang="en-US" dirty="0"/>
              <a:t>In this class, instructors hand you the requirements – you build the software system from these</a:t>
            </a:r>
          </a:p>
          <a:p>
            <a:pPr>
              <a:buFont typeface="Arial" panose="020B0604020202020204" pitchFamily="34" charset="0"/>
              <a:buChar char="•"/>
            </a:pPr>
            <a:r>
              <a:rPr lang="en-US" dirty="0"/>
              <a:t>We must take these requirements, and figure out an approach for our coding</a:t>
            </a:r>
          </a:p>
          <a:p>
            <a:pPr>
              <a:buFont typeface="Arial" panose="020B0604020202020204" pitchFamily="34" charset="0"/>
              <a:buChar char="•"/>
            </a:pPr>
            <a:r>
              <a:rPr lang="en-US" dirty="0"/>
              <a:t>Usually the approach is not obvious</a:t>
            </a:r>
          </a:p>
          <a:p>
            <a:pPr>
              <a:buFont typeface="Arial" panose="020B0604020202020204" pitchFamily="34" charset="0"/>
              <a:buChar char="•"/>
            </a:pPr>
            <a:r>
              <a:rPr lang="en-US" dirty="0"/>
              <a:t>So we propose designs, then iteratively refine them into something that might work (continued…)</a:t>
            </a:r>
          </a:p>
        </p:txBody>
      </p:sp>
    </p:spTree>
    <p:extLst>
      <p:ext uri="{BB962C8B-B14F-4D97-AF65-F5344CB8AC3E}">
        <p14:creationId xmlns:p14="http://schemas.microsoft.com/office/powerpoint/2010/main" val="3555040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8402" y="41097"/>
            <a:ext cx="5443377" cy="832207"/>
          </a:xfrm>
        </p:spPr>
        <p:txBody>
          <a:bodyPr>
            <a:normAutofit fontScale="90000"/>
          </a:bodyPr>
          <a:lstStyle/>
          <a:p>
            <a:r>
              <a:rPr lang="en-US"/>
              <a:t>Code up a simple UML diagram!</a:t>
            </a:r>
          </a:p>
        </p:txBody>
      </p:sp>
      <p:sp>
        <p:nvSpPr>
          <p:cNvPr id="3" name="Content Placeholder 2"/>
          <p:cNvSpPr>
            <a:spLocks noGrp="1"/>
          </p:cNvSpPr>
          <p:nvPr>
            <p:ph idx="1"/>
          </p:nvPr>
        </p:nvSpPr>
        <p:spPr>
          <a:xfrm>
            <a:off x="195208" y="678095"/>
            <a:ext cx="8650840" cy="2301411"/>
          </a:xfrm>
        </p:spPr>
        <p:txBody>
          <a:bodyPr>
            <a:normAutofit fontScale="92500"/>
          </a:bodyPr>
          <a:lstStyle/>
          <a:p>
            <a:pPr marL="0" indent="0">
              <a:buNone/>
            </a:pPr>
            <a:r>
              <a:rPr lang="en-US" dirty="0"/>
              <a:t>Open up Eclipse and turn the UML diagram below into Java classes/code</a:t>
            </a:r>
          </a:p>
          <a:p>
            <a:pPr marL="234950" indent="-225425">
              <a:buFont typeface="+mj-lt"/>
              <a:buAutoNum type="arabicPeriod"/>
            </a:pPr>
            <a:r>
              <a:rPr lang="en-US" dirty="0"/>
              <a:t>Work in </a:t>
            </a:r>
            <a:r>
              <a:rPr lang="en-US" i="1" dirty="0" err="1"/>
              <a:t>PracticeFirstOODesign</a:t>
            </a:r>
            <a:r>
              <a:rPr lang="en-US" dirty="0"/>
              <a:t> (Imported today)</a:t>
            </a:r>
          </a:p>
          <a:p>
            <a:pPr marL="234950" indent="-225425">
              <a:buFont typeface="+mj-lt"/>
              <a:buAutoNum type="arabicPeriod"/>
            </a:pPr>
            <a:r>
              <a:rPr lang="en-US" dirty="0"/>
              <a:t>Create classes for </a:t>
            </a:r>
            <a:r>
              <a:rPr lang="en-US" i="1" dirty="0"/>
              <a:t>A</a:t>
            </a:r>
            <a:r>
              <a:rPr lang="en-US" dirty="0"/>
              <a:t> and </a:t>
            </a:r>
            <a:r>
              <a:rPr lang="en-US" i="1" dirty="0"/>
              <a:t>B</a:t>
            </a:r>
            <a:r>
              <a:rPr lang="en-US" dirty="0"/>
              <a:t>, class </a:t>
            </a:r>
            <a:r>
              <a:rPr lang="en-US" i="1" dirty="0"/>
              <a:t>Main </a:t>
            </a:r>
            <a:r>
              <a:rPr lang="en-US" dirty="0"/>
              <a:t>has been created for you</a:t>
            </a:r>
            <a:endParaRPr lang="en-US" i="1" dirty="0"/>
          </a:p>
          <a:p>
            <a:pPr marL="234950" indent="-225425">
              <a:buFont typeface="+mj-lt"/>
              <a:buAutoNum type="arabicPeriod"/>
            </a:pPr>
            <a:r>
              <a:rPr lang="en-US" i="1" dirty="0"/>
              <a:t>Stub out</a:t>
            </a:r>
            <a:r>
              <a:rPr lang="en-US" dirty="0"/>
              <a:t> the methods in A and B, i.e., do not provide code between the {  and  }</a:t>
            </a:r>
          </a:p>
          <a:p>
            <a:pPr marL="234950" indent="-225425">
              <a:buFont typeface="+mj-lt"/>
              <a:buAutoNum type="arabicPeriod"/>
            </a:pPr>
            <a:r>
              <a:rPr lang="en-US" dirty="0"/>
              <a:t>Finally, implement the methods in A, B, and Main</a:t>
            </a:r>
          </a:p>
          <a:p>
            <a:pPr marL="352425" indent="-342900"/>
            <a:r>
              <a:rPr lang="en-US" dirty="0"/>
              <a:t>Use data types: String and int</a:t>
            </a:r>
          </a:p>
        </p:txBody>
      </p:sp>
      <p:pic>
        <p:nvPicPr>
          <p:cNvPr id="7" name="Graphic 6">
            <a:extLst>
              <a:ext uri="{FF2B5EF4-FFF2-40B4-BE49-F238E27FC236}">
                <a16:creationId xmlns:a16="http://schemas.microsoft.com/office/drawing/2014/main" id="{794D983B-CF95-8344-843E-28B61AF7E5F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4961" y="3328898"/>
            <a:ext cx="3961829" cy="3228891"/>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BB27ECCE-4F06-2740-9543-A7009AB7CAA0}"/>
              </a:ext>
            </a:extLst>
          </p:cNvPr>
          <p:cNvPicPr>
            <a:picLocks noChangeAspect="1"/>
          </p:cNvPicPr>
          <p:nvPr/>
        </p:nvPicPr>
        <p:blipFill>
          <a:blip r:embed="rId5"/>
          <a:stretch>
            <a:fillRect/>
          </a:stretch>
        </p:blipFill>
        <p:spPr>
          <a:xfrm>
            <a:off x="2395874" y="2843210"/>
            <a:ext cx="6772075" cy="2221949"/>
          </a:xfrm>
          <a:prstGeom prst="rect">
            <a:avLst/>
          </a:prstGeom>
        </p:spPr>
      </p:pic>
    </p:spTree>
    <p:extLst>
      <p:ext uri="{BB962C8B-B14F-4D97-AF65-F5344CB8AC3E}">
        <p14:creationId xmlns:p14="http://schemas.microsoft.com/office/powerpoint/2010/main" val="1556755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958" y="287346"/>
            <a:ext cx="7886700" cy="1215639"/>
          </a:xfrm>
        </p:spPr>
        <p:txBody>
          <a:bodyPr>
            <a:normAutofit fontScale="90000"/>
          </a:bodyPr>
          <a:lstStyle/>
          <a:p>
            <a:r>
              <a:rPr lang="en-US" dirty="0"/>
              <a:t>Now, use </a:t>
            </a:r>
            <a:r>
              <a:rPr lang="en-US" dirty="0" err="1"/>
              <a:t>PlantUML</a:t>
            </a:r>
            <a:r>
              <a:rPr lang="en-US" dirty="0"/>
              <a:t> to recreate</a:t>
            </a:r>
            <a:br>
              <a:rPr lang="en-US" dirty="0"/>
            </a:br>
            <a:r>
              <a:rPr lang="en-US" dirty="0"/>
              <a:t>the diagram below</a:t>
            </a:r>
            <a:br>
              <a:rPr lang="en-US" dirty="0"/>
            </a:br>
            <a:r>
              <a:rPr lang="en-US" dirty="0"/>
              <a:t>Here’s the </a:t>
            </a:r>
            <a:r>
              <a:rPr lang="en-US" dirty="0" err="1"/>
              <a:t>PlantUML</a:t>
            </a:r>
            <a:r>
              <a:rPr lang="en-US" dirty="0"/>
              <a:t> code</a:t>
            </a:r>
          </a:p>
        </p:txBody>
      </p:sp>
      <p:sp>
        <p:nvSpPr>
          <p:cNvPr id="5" name="TextBox 4"/>
          <p:cNvSpPr txBox="1"/>
          <p:nvPr/>
        </p:nvSpPr>
        <p:spPr>
          <a:xfrm>
            <a:off x="956603" y="1793631"/>
            <a:ext cx="4353951" cy="2031325"/>
          </a:xfrm>
          <a:prstGeom prst="rect">
            <a:avLst/>
          </a:prstGeom>
          <a:noFill/>
        </p:spPr>
        <p:txBody>
          <a:bodyPr wrap="square" rtlCol="0">
            <a:spAutoFit/>
          </a:bodyPr>
          <a:lstStyle/>
          <a:p>
            <a:r>
              <a:rPr lang="en-US"/>
              <a:t>General website</a:t>
            </a:r>
            <a:endParaRPr lang="en-US">
              <a:hlinkClick r:id="rId2"/>
            </a:endParaRPr>
          </a:p>
          <a:p>
            <a:r>
              <a:rPr lang="en-US">
                <a:hlinkClick r:id="rId2"/>
              </a:rPr>
              <a:t>https://plantuml.com/</a:t>
            </a:r>
            <a:endParaRPr lang="en-US"/>
          </a:p>
          <a:p>
            <a:endParaRPr lang="en-US"/>
          </a:p>
          <a:p>
            <a:r>
              <a:rPr lang="en-US"/>
              <a:t>Free Browser Based Online Server</a:t>
            </a:r>
          </a:p>
          <a:p>
            <a:r>
              <a:rPr lang="en-US">
                <a:hlinkClick r:id="rId3"/>
              </a:rPr>
              <a:t>http://www.plantuml.com/plantuml/</a:t>
            </a:r>
            <a:endParaRPr lang="en-US"/>
          </a:p>
          <a:p>
            <a:endParaRPr lang="en-US"/>
          </a:p>
          <a:p>
            <a:endParaRPr lang="en-US"/>
          </a:p>
        </p:txBody>
      </p:sp>
      <p:sp>
        <p:nvSpPr>
          <p:cNvPr id="6" name="Rectangle 5"/>
          <p:cNvSpPr/>
          <p:nvPr/>
        </p:nvSpPr>
        <p:spPr>
          <a:xfrm>
            <a:off x="5176912" y="119576"/>
            <a:ext cx="3509889" cy="65485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latin typeface="Courier New" panose="02070309020205020404" pitchFamily="49" charset="0"/>
                <a:cs typeface="Courier New" panose="02070309020205020404" pitchFamily="49" charset="0"/>
              </a:rPr>
              <a:t>@</a:t>
            </a:r>
            <a:r>
              <a:rPr lang="en-US" sz="1600" err="1">
                <a:latin typeface="Courier New" panose="02070309020205020404" pitchFamily="49" charset="0"/>
                <a:cs typeface="Courier New" panose="02070309020205020404" pitchFamily="49" charset="0"/>
              </a:rPr>
              <a:t>startuml</a:t>
            </a:r>
            <a:endParaRPr lang="en-US" sz="1600">
              <a:latin typeface="Courier New" panose="02070309020205020404" pitchFamily="49" charset="0"/>
              <a:cs typeface="Courier New" panose="02070309020205020404" pitchFamily="49" charset="0"/>
            </a:endParaRPr>
          </a:p>
          <a:p>
            <a:r>
              <a:rPr lang="en-US" sz="1600" err="1">
                <a:latin typeface="Courier New" panose="02070309020205020404" pitchFamily="49" charset="0"/>
                <a:cs typeface="Courier New" panose="02070309020205020404" pitchFamily="49" charset="0"/>
              </a:rPr>
              <a:t>skinparam</a:t>
            </a:r>
            <a:r>
              <a:rPr lang="en-US" sz="1600">
                <a:latin typeface="Courier New" panose="02070309020205020404" pitchFamily="49" charset="0"/>
                <a:cs typeface="Courier New" panose="02070309020205020404" pitchFamily="49" charset="0"/>
              </a:rPr>
              <a:t> style </a:t>
            </a:r>
            <a:r>
              <a:rPr lang="en-US" sz="1600" err="1">
                <a:latin typeface="Courier New" panose="02070309020205020404" pitchFamily="49" charset="0"/>
                <a:cs typeface="Courier New" panose="02070309020205020404" pitchFamily="49" charset="0"/>
              </a:rPr>
              <a:t>strictuml</a:t>
            </a:r>
            <a:endParaRPr lang="en-US" sz="1600">
              <a:latin typeface="Courier New" panose="02070309020205020404" pitchFamily="49" charset="0"/>
              <a:cs typeface="Courier New" panose="02070309020205020404" pitchFamily="49" charset="0"/>
            </a:endParaRPr>
          </a:p>
          <a:p>
            <a:endParaRPr lang="en-US" sz="1600">
              <a:latin typeface="Courier New" panose="02070309020205020404" pitchFamily="49" charset="0"/>
              <a:cs typeface="Courier New" panose="02070309020205020404" pitchFamily="49" charset="0"/>
            </a:endParaRPr>
          </a:p>
          <a:p>
            <a:r>
              <a:rPr lang="en-US" sz="1600">
                <a:latin typeface="Courier New" panose="02070309020205020404" pitchFamily="49" charset="0"/>
                <a:cs typeface="Courier New" panose="02070309020205020404" pitchFamily="49" charset="0"/>
              </a:rPr>
              <a:t>class Main {</a:t>
            </a:r>
          </a:p>
          <a:p>
            <a:r>
              <a:rPr lang="en-US" sz="1600">
                <a:latin typeface="Courier New" panose="02070309020205020404" pitchFamily="49" charset="0"/>
                <a:cs typeface="Courier New" panose="02070309020205020404" pitchFamily="49" charset="0"/>
              </a:rPr>
              <a:t>   Main()</a:t>
            </a:r>
          </a:p>
          <a:p>
            <a:r>
              <a:rPr lang="en-US" sz="1600">
                <a:latin typeface="Courier New" panose="02070309020205020404" pitchFamily="49" charset="0"/>
                <a:cs typeface="Courier New" panose="02070309020205020404" pitchFamily="49" charset="0"/>
              </a:rPr>
              <a:t>   setAllBValuesTo3()</a:t>
            </a:r>
          </a:p>
          <a:p>
            <a:r>
              <a:rPr lang="en-US" sz="1600">
                <a:latin typeface="Courier New" panose="02070309020205020404" pitchFamily="49" charset="0"/>
                <a:cs typeface="Courier New" panose="02070309020205020404" pitchFamily="49" charset="0"/>
              </a:rPr>
              <a:t>}</a:t>
            </a:r>
          </a:p>
          <a:p>
            <a:endParaRPr lang="en-US" sz="1600">
              <a:latin typeface="Courier New" panose="02070309020205020404" pitchFamily="49" charset="0"/>
              <a:cs typeface="Courier New" panose="02070309020205020404" pitchFamily="49" charset="0"/>
            </a:endParaRPr>
          </a:p>
          <a:p>
            <a:r>
              <a:rPr lang="en-US" sz="1600">
                <a:latin typeface="Courier New" panose="02070309020205020404" pitchFamily="49" charset="0"/>
                <a:cs typeface="Courier New" panose="02070309020205020404" pitchFamily="49" charset="0"/>
              </a:rPr>
              <a:t>class A{</a:t>
            </a:r>
          </a:p>
          <a:p>
            <a:r>
              <a:rPr lang="en-US" sz="1600">
                <a:latin typeface="Courier New" panose="02070309020205020404" pitchFamily="49" charset="0"/>
                <a:cs typeface="Courier New" panose="02070309020205020404" pitchFamily="49" charset="0"/>
              </a:rPr>
              <a:t>   name</a:t>
            </a:r>
          </a:p>
          <a:p>
            <a:r>
              <a:rPr lang="en-US" sz="1600">
                <a:latin typeface="Courier New" panose="02070309020205020404" pitchFamily="49" charset="0"/>
                <a:cs typeface="Courier New" panose="02070309020205020404" pitchFamily="49" charset="0"/>
              </a:rPr>
              <a:t>   A(name)</a:t>
            </a:r>
          </a:p>
          <a:p>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setBValue</a:t>
            </a:r>
            <a:r>
              <a:rPr lang="en-US" sz="1600">
                <a:latin typeface="Courier New" panose="02070309020205020404" pitchFamily="49" charset="0"/>
                <a:cs typeface="Courier New" panose="02070309020205020404" pitchFamily="49" charset="0"/>
              </a:rPr>
              <a:t>(value)</a:t>
            </a:r>
          </a:p>
          <a:p>
            <a:r>
              <a:rPr lang="en-US" sz="1600">
                <a:latin typeface="Courier New" panose="02070309020205020404" pitchFamily="49" charset="0"/>
                <a:cs typeface="Courier New" panose="02070309020205020404" pitchFamily="49" charset="0"/>
              </a:rPr>
              <a:t>}</a:t>
            </a:r>
          </a:p>
          <a:p>
            <a:endParaRPr lang="en-US" sz="1600">
              <a:latin typeface="Courier New" panose="02070309020205020404" pitchFamily="49" charset="0"/>
              <a:cs typeface="Courier New" panose="02070309020205020404" pitchFamily="49" charset="0"/>
            </a:endParaRPr>
          </a:p>
          <a:p>
            <a:r>
              <a:rPr lang="en-US" sz="1600">
                <a:latin typeface="Courier New" panose="02070309020205020404" pitchFamily="49" charset="0"/>
                <a:cs typeface="Courier New" panose="02070309020205020404" pitchFamily="49" charset="0"/>
              </a:rPr>
              <a:t>class B{</a:t>
            </a:r>
          </a:p>
          <a:p>
            <a:r>
              <a:rPr lang="en-US" sz="1600">
                <a:latin typeface="Courier New" panose="02070309020205020404" pitchFamily="49" charset="0"/>
                <a:cs typeface="Courier New" panose="02070309020205020404" pitchFamily="49" charset="0"/>
              </a:rPr>
              <a:t>   count</a:t>
            </a:r>
          </a:p>
          <a:p>
            <a:r>
              <a:rPr lang="en-US" sz="1600">
                <a:latin typeface="Courier New" panose="02070309020205020404" pitchFamily="49" charset="0"/>
                <a:cs typeface="Courier New" panose="02070309020205020404" pitchFamily="49" charset="0"/>
              </a:rPr>
              <a:t>   B()</a:t>
            </a:r>
          </a:p>
          <a:p>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setValue</a:t>
            </a:r>
            <a:r>
              <a:rPr lang="en-US" sz="1600">
                <a:latin typeface="Courier New" panose="02070309020205020404" pitchFamily="49" charset="0"/>
                <a:cs typeface="Courier New" panose="02070309020205020404" pitchFamily="49" charset="0"/>
              </a:rPr>
              <a:t>(value)</a:t>
            </a:r>
          </a:p>
          <a:p>
            <a:r>
              <a:rPr lang="en-US" sz="1600">
                <a:latin typeface="Courier New" panose="02070309020205020404" pitchFamily="49" charset="0"/>
                <a:cs typeface="Courier New" panose="02070309020205020404" pitchFamily="49" charset="0"/>
              </a:rPr>
              <a:t>}</a:t>
            </a:r>
          </a:p>
          <a:p>
            <a:endParaRPr lang="en-US" sz="1600">
              <a:latin typeface="Courier New" panose="02070309020205020404" pitchFamily="49" charset="0"/>
              <a:cs typeface="Courier New" panose="02070309020205020404" pitchFamily="49" charset="0"/>
            </a:endParaRPr>
          </a:p>
          <a:p>
            <a:r>
              <a:rPr lang="en-US" sz="1600">
                <a:latin typeface="Courier New" panose="02070309020205020404" pitchFamily="49" charset="0"/>
                <a:cs typeface="Courier New" panose="02070309020205020404" pitchFamily="49" charset="0"/>
              </a:rPr>
              <a:t>A  -right-&gt;  B</a:t>
            </a:r>
          </a:p>
          <a:p>
            <a:r>
              <a:rPr lang="en-US" sz="1600">
                <a:latin typeface="Courier New" panose="02070309020205020404" pitchFamily="49" charset="0"/>
                <a:cs typeface="Courier New" panose="02070309020205020404" pitchFamily="49" charset="0"/>
              </a:rPr>
              <a:t>Main –down-&gt; "*" A</a:t>
            </a:r>
          </a:p>
          <a:p>
            <a:endParaRPr lang="en-US" sz="1600">
              <a:latin typeface="Courier New" panose="02070309020205020404" pitchFamily="49" charset="0"/>
              <a:cs typeface="Courier New" panose="02070309020205020404" pitchFamily="49" charset="0"/>
            </a:endParaRPr>
          </a:p>
          <a:p>
            <a:r>
              <a:rPr lang="en-US" sz="1600">
                <a:latin typeface="Courier New" panose="02070309020205020404" pitchFamily="49" charset="0"/>
                <a:cs typeface="Courier New" panose="02070309020205020404" pitchFamily="49" charset="0"/>
              </a:rPr>
              <a:t>@</a:t>
            </a:r>
            <a:r>
              <a:rPr lang="en-US" sz="1600" err="1">
                <a:latin typeface="Courier New" panose="02070309020205020404" pitchFamily="49" charset="0"/>
                <a:cs typeface="Courier New" panose="02070309020205020404" pitchFamily="49" charset="0"/>
              </a:rPr>
              <a:t>enduml</a:t>
            </a:r>
            <a:endParaRPr lang="en-US" sz="1600">
              <a:latin typeface="Courier New" panose="02070309020205020404" pitchFamily="49" charset="0"/>
              <a:cs typeface="Courier New" panose="02070309020205020404" pitchFamily="49" charset="0"/>
            </a:endParaRPr>
          </a:p>
          <a:p>
            <a:endParaRPr lang="en-US"/>
          </a:p>
        </p:txBody>
      </p:sp>
      <p:cxnSp>
        <p:nvCxnSpPr>
          <p:cNvPr id="11" name="Straight Arrow Connector 10"/>
          <p:cNvCxnSpPr>
            <a:cxnSpLocks/>
          </p:cNvCxnSpPr>
          <p:nvPr/>
        </p:nvCxnSpPr>
        <p:spPr>
          <a:xfrm flipH="1">
            <a:off x="3965826" y="3986373"/>
            <a:ext cx="1520574" cy="128427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a:cxnSpLocks/>
          </p:cNvCxnSpPr>
          <p:nvPr/>
        </p:nvCxnSpPr>
        <p:spPr>
          <a:xfrm flipH="1">
            <a:off x="2034284" y="2527443"/>
            <a:ext cx="3482938" cy="2753474"/>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a:cxnSpLocks/>
          </p:cNvCxnSpPr>
          <p:nvPr/>
        </p:nvCxnSpPr>
        <p:spPr>
          <a:xfrm flipH="1">
            <a:off x="2342510" y="1294544"/>
            <a:ext cx="3226083" cy="2239766"/>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pic>
        <p:nvPicPr>
          <p:cNvPr id="10" name="Graphic 9">
            <a:extLst>
              <a:ext uri="{FF2B5EF4-FFF2-40B4-BE49-F238E27FC236}">
                <a16:creationId xmlns:a16="http://schemas.microsoft.com/office/drawing/2014/main" id="{07EBA617-3FEF-0D4A-849E-56616D5B089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4961" y="3328898"/>
            <a:ext cx="3961829" cy="3228891"/>
          </a:xfrm>
          <a:prstGeom prst="rect">
            <a:avLst/>
          </a:prstGeom>
        </p:spPr>
      </p:pic>
      <p:sp>
        <p:nvSpPr>
          <p:cNvPr id="13" name="Freeform 12">
            <a:extLst>
              <a:ext uri="{FF2B5EF4-FFF2-40B4-BE49-F238E27FC236}">
                <a16:creationId xmlns:a16="http://schemas.microsoft.com/office/drawing/2014/main" id="{C6AF0FED-846D-E745-8022-697302C722DF}"/>
              </a:ext>
            </a:extLst>
          </p:cNvPr>
          <p:cNvSpPr/>
          <p:nvPr/>
        </p:nvSpPr>
        <p:spPr>
          <a:xfrm>
            <a:off x="2391157" y="4847686"/>
            <a:ext cx="2848663" cy="977761"/>
          </a:xfrm>
          <a:custGeom>
            <a:avLst/>
            <a:gdLst>
              <a:gd name="connsiteX0" fmla="*/ 2725373 w 2725373"/>
              <a:gd name="connsiteY0" fmla="*/ 474327 h 977761"/>
              <a:gd name="connsiteX1" fmla="*/ 1122605 w 2725373"/>
              <a:gd name="connsiteY1" fmla="*/ 1716 h 977761"/>
              <a:gd name="connsiteX2" fmla="*/ 156834 w 2725373"/>
              <a:gd name="connsiteY2" fmla="*/ 340763 h 977761"/>
              <a:gd name="connsiteX3" fmla="*/ 12996 w 2725373"/>
              <a:gd name="connsiteY3" fmla="*/ 977761 h 977761"/>
            </a:gdLst>
            <a:ahLst/>
            <a:cxnLst>
              <a:cxn ang="0">
                <a:pos x="connsiteX0" y="connsiteY0"/>
              </a:cxn>
              <a:cxn ang="0">
                <a:pos x="connsiteX1" y="connsiteY1"/>
              </a:cxn>
              <a:cxn ang="0">
                <a:pos x="connsiteX2" y="connsiteY2"/>
              </a:cxn>
              <a:cxn ang="0">
                <a:pos x="connsiteX3" y="connsiteY3"/>
              </a:cxn>
            </a:cxnLst>
            <a:rect l="l" t="t" r="r" b="b"/>
            <a:pathLst>
              <a:path w="2725373" h="977761">
                <a:moveTo>
                  <a:pt x="2725373" y="474327"/>
                </a:moveTo>
                <a:cubicBezTo>
                  <a:pt x="2138034" y="249152"/>
                  <a:pt x="1550695" y="23977"/>
                  <a:pt x="1122605" y="1716"/>
                </a:cubicBezTo>
                <a:cubicBezTo>
                  <a:pt x="694515" y="-20545"/>
                  <a:pt x="341769" y="178089"/>
                  <a:pt x="156834" y="340763"/>
                </a:cubicBezTo>
                <a:cubicBezTo>
                  <a:pt x="-28101" y="503437"/>
                  <a:pt x="-7553" y="740599"/>
                  <a:pt x="12996" y="977761"/>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DC88D408-E10E-7A4C-AE84-F2F126103D83}"/>
              </a:ext>
            </a:extLst>
          </p:cNvPr>
          <p:cNvSpPr/>
          <p:nvPr/>
        </p:nvSpPr>
        <p:spPr>
          <a:xfrm>
            <a:off x="134460" y="4539515"/>
            <a:ext cx="5218376" cy="2178710"/>
          </a:xfrm>
          <a:custGeom>
            <a:avLst/>
            <a:gdLst>
              <a:gd name="connsiteX0" fmla="*/ 5218376 w 5218376"/>
              <a:gd name="connsiteY0" fmla="*/ 1152368 h 2178710"/>
              <a:gd name="connsiteX1" fmla="*/ 4098493 w 5218376"/>
              <a:gd name="connsiteY1" fmla="*/ 2077042 h 2178710"/>
              <a:gd name="connsiteX2" fmla="*/ 235410 w 5218376"/>
              <a:gd name="connsiteY2" fmla="*/ 1953752 h 2178710"/>
              <a:gd name="connsiteX3" fmla="*/ 512812 w 5218376"/>
              <a:gd name="connsiteY3" fmla="*/ 289339 h 2178710"/>
              <a:gd name="connsiteX4" fmla="*/ 1232003 w 5218376"/>
              <a:gd name="connsiteY4" fmla="*/ 11937 h 2178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8376" h="2178710">
                <a:moveTo>
                  <a:pt x="5218376" y="1152368"/>
                </a:moveTo>
                <a:cubicBezTo>
                  <a:pt x="5073681" y="1547923"/>
                  <a:pt x="4928987" y="1943478"/>
                  <a:pt x="4098493" y="2077042"/>
                </a:cubicBezTo>
                <a:cubicBezTo>
                  <a:pt x="3267999" y="2210606"/>
                  <a:pt x="833023" y="2251702"/>
                  <a:pt x="235410" y="1953752"/>
                </a:cubicBezTo>
                <a:cubicBezTo>
                  <a:pt x="-362203" y="1655802"/>
                  <a:pt x="346713" y="612975"/>
                  <a:pt x="512812" y="289339"/>
                </a:cubicBezTo>
                <a:cubicBezTo>
                  <a:pt x="678911" y="-34297"/>
                  <a:pt x="955457" y="-11180"/>
                  <a:pt x="1232003" y="11937"/>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A51DE845-0FA1-6D44-AD11-B8C604131E82}"/>
              </a:ext>
            </a:extLst>
          </p:cNvPr>
          <p:cNvCxnSpPr>
            <a:cxnSpLocks/>
          </p:cNvCxnSpPr>
          <p:nvPr/>
        </p:nvCxnSpPr>
        <p:spPr>
          <a:xfrm flipV="1">
            <a:off x="4376790" y="811657"/>
            <a:ext cx="800122" cy="47261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0295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1EF48-A9A6-45F2-926E-B89CA7F3D5BC}"/>
              </a:ext>
            </a:extLst>
          </p:cNvPr>
          <p:cNvSpPr>
            <a:spLocks noGrp="1"/>
          </p:cNvSpPr>
          <p:nvPr>
            <p:ph type="title"/>
          </p:nvPr>
        </p:nvSpPr>
        <p:spPr/>
        <p:txBody>
          <a:bodyPr>
            <a:normAutofit/>
          </a:bodyPr>
          <a:lstStyle/>
          <a:p>
            <a:r>
              <a:rPr lang="en-US" sz="5400" dirty="0"/>
              <a:t>Now - practice</a:t>
            </a:r>
          </a:p>
        </p:txBody>
      </p:sp>
      <p:sp>
        <p:nvSpPr>
          <p:cNvPr id="3" name="Content Placeholder 2">
            <a:extLst>
              <a:ext uri="{FF2B5EF4-FFF2-40B4-BE49-F238E27FC236}">
                <a16:creationId xmlns:a16="http://schemas.microsoft.com/office/drawing/2014/main" id="{DE16BA5C-9D59-4C3D-870C-32F783594F59}"/>
              </a:ext>
            </a:extLst>
          </p:cNvPr>
          <p:cNvSpPr>
            <a:spLocks noGrp="1"/>
          </p:cNvSpPr>
          <p:nvPr>
            <p:ph idx="1"/>
          </p:nvPr>
        </p:nvSpPr>
        <p:spPr/>
        <p:txBody>
          <a:bodyPr>
            <a:normAutofit/>
          </a:bodyPr>
          <a:lstStyle/>
          <a:p>
            <a:r>
              <a:rPr lang="en-US" sz="4000" dirty="0"/>
              <a:t>Back to the hand drawn Quiz Question #2</a:t>
            </a:r>
          </a:p>
          <a:p>
            <a:r>
              <a:rPr lang="en-US" sz="4000" b="1" dirty="0"/>
              <a:t>Generate a digital UML Diagram now using </a:t>
            </a:r>
            <a:r>
              <a:rPr lang="en-US" sz="4000" b="1" dirty="0" err="1"/>
              <a:t>PlantUML</a:t>
            </a:r>
            <a:endParaRPr lang="en-US" sz="4000" b="1" dirty="0"/>
          </a:p>
        </p:txBody>
      </p:sp>
      <p:sp>
        <p:nvSpPr>
          <p:cNvPr id="4" name="Rectangle 3">
            <a:extLst>
              <a:ext uri="{FF2B5EF4-FFF2-40B4-BE49-F238E27FC236}">
                <a16:creationId xmlns:a16="http://schemas.microsoft.com/office/drawing/2014/main" id="{52D3CF8B-8C21-4C71-8C43-C9E6C20AD4D5}"/>
              </a:ext>
            </a:extLst>
          </p:cNvPr>
          <p:cNvSpPr/>
          <p:nvPr/>
        </p:nvSpPr>
        <p:spPr>
          <a:xfrm>
            <a:off x="193431" y="6295292"/>
            <a:ext cx="738554"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Tree>
    <p:extLst>
      <p:ext uri="{BB962C8B-B14F-4D97-AF65-F5344CB8AC3E}">
        <p14:creationId xmlns:p14="http://schemas.microsoft.com/office/powerpoint/2010/main" val="541699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Begin Software Engineering Techniques Part of Today’s Discussion</a:t>
            </a:r>
          </a:p>
        </p:txBody>
      </p:sp>
    </p:spTree>
    <p:extLst>
      <p:ext uri="{BB962C8B-B14F-4D97-AF65-F5344CB8AC3E}">
        <p14:creationId xmlns:p14="http://schemas.microsoft.com/office/powerpoint/2010/main" val="1036517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22498"/>
          </a:xfrm>
        </p:spPr>
        <p:txBody>
          <a:bodyPr/>
          <a:lstStyle/>
          <a:p>
            <a:r>
              <a:rPr lang="en-US" dirty="0"/>
              <a:t>Overview: Principles of Design (for CSSE220)</a:t>
            </a:r>
          </a:p>
        </p:txBody>
      </p:sp>
      <p:sp>
        <p:nvSpPr>
          <p:cNvPr id="3" name="Content Placeholder 2"/>
          <p:cNvSpPr>
            <a:spLocks noGrp="1"/>
          </p:cNvSpPr>
          <p:nvPr>
            <p:ph idx="1"/>
          </p:nvPr>
        </p:nvSpPr>
        <p:spPr>
          <a:xfrm>
            <a:off x="335901" y="1287625"/>
            <a:ext cx="8546841" cy="5570375"/>
          </a:xfrm>
        </p:spPr>
        <p:txBody>
          <a:bodyPr>
            <a:normAutofit fontScale="92500" lnSpcReduction="10000"/>
          </a:bodyPr>
          <a:lstStyle/>
          <a:p>
            <a:pPr marL="457200" indent="-457200" fontAlgn="base">
              <a:buFont typeface="+mj-lt"/>
              <a:buAutoNum type="arabicPeriod"/>
            </a:pPr>
            <a:r>
              <a:rPr lang="en-US" sz="2400" dirty="0">
                <a:highlight>
                  <a:srgbClr val="FFFF00"/>
                </a:highlight>
              </a:rPr>
              <a:t>Make sure your design </a:t>
            </a:r>
            <a:r>
              <a:rPr lang="en-US" sz="2400" b="1" dirty="0">
                <a:highlight>
                  <a:srgbClr val="FFFF00"/>
                </a:highlight>
              </a:rPr>
              <a:t>allows proper functionality</a:t>
            </a:r>
            <a:endParaRPr lang="en-US" sz="2400" dirty="0">
              <a:highlight>
                <a:srgbClr val="FFFF00"/>
              </a:highlight>
            </a:endParaRPr>
          </a:p>
          <a:p>
            <a:pPr marL="685800" lvl="1" indent="-342900" fontAlgn="base">
              <a:buFont typeface="+mj-lt"/>
              <a:buAutoNum type="alphaLcParenR"/>
            </a:pPr>
            <a:r>
              <a:rPr lang="en-US" dirty="0"/>
              <a:t>Must be able to </a:t>
            </a:r>
            <a:r>
              <a:rPr lang="en-US" b="1" dirty="0"/>
              <a:t>store required information</a:t>
            </a:r>
            <a:r>
              <a:rPr lang="en-US" dirty="0"/>
              <a:t> (one/many to one/many relationships)</a:t>
            </a:r>
          </a:p>
          <a:p>
            <a:pPr marL="685800" lvl="1" indent="-342900" fontAlgn="base">
              <a:buFont typeface="+mj-lt"/>
              <a:buAutoNum type="alphaLcParenR"/>
            </a:pPr>
            <a:r>
              <a:rPr lang="en-US" dirty="0"/>
              <a:t>Must be able to </a:t>
            </a:r>
            <a:r>
              <a:rPr lang="en-US" b="1" dirty="0"/>
              <a:t>access the required information</a:t>
            </a:r>
            <a:r>
              <a:rPr lang="en-US" dirty="0"/>
              <a:t> to accomplish tasks</a:t>
            </a:r>
          </a:p>
          <a:p>
            <a:pPr marL="685800" lvl="1" indent="-342900" fontAlgn="base">
              <a:buFont typeface="+mj-lt"/>
              <a:buAutoNum type="alphaLcParenR"/>
            </a:pPr>
            <a:r>
              <a:rPr lang="en-US" dirty="0"/>
              <a:t>Data should </a:t>
            </a:r>
            <a:r>
              <a:rPr lang="en-US" b="1" dirty="0"/>
              <a:t>not be duplicated</a:t>
            </a:r>
            <a:r>
              <a:rPr lang="en-US" dirty="0"/>
              <a:t> (id/identifiers are OK!)</a:t>
            </a:r>
            <a:endParaRPr lang="en-US" sz="2400" dirty="0"/>
          </a:p>
          <a:p>
            <a:pPr marL="457200" indent="-457200">
              <a:buFont typeface="+mj-lt"/>
              <a:buAutoNum type="arabicPeriod"/>
            </a:pPr>
            <a:r>
              <a:rPr lang="en-US" sz="2400" dirty="0">
                <a:highlight>
                  <a:srgbClr val="FFFF00"/>
                </a:highlight>
              </a:rPr>
              <a:t>Structure design </a:t>
            </a:r>
            <a:r>
              <a:rPr lang="en-US" sz="2400" b="1" dirty="0">
                <a:highlight>
                  <a:srgbClr val="FFFF00"/>
                </a:highlight>
              </a:rPr>
              <a:t>around the data</a:t>
            </a:r>
            <a:r>
              <a:rPr lang="en-US" sz="2400" dirty="0">
                <a:highlight>
                  <a:srgbClr val="FFFF00"/>
                </a:highlight>
              </a:rPr>
              <a:t> to be stored</a:t>
            </a:r>
          </a:p>
          <a:p>
            <a:pPr marL="685800" lvl="1" indent="-342900" fontAlgn="base">
              <a:buFont typeface="+mj-lt"/>
              <a:buAutoNum type="alphaLcParenR"/>
            </a:pPr>
            <a:r>
              <a:rPr lang="en-US" b="1" dirty="0"/>
              <a:t>Nouns should become classes</a:t>
            </a:r>
            <a:endParaRPr lang="en-US" dirty="0"/>
          </a:p>
          <a:p>
            <a:pPr marL="685800" lvl="1" indent="-342900" fontAlgn="base">
              <a:buFont typeface="+mj-lt"/>
              <a:buAutoNum type="alphaLcParenR"/>
            </a:pPr>
            <a:r>
              <a:rPr lang="en-US" b="1" dirty="0"/>
              <a:t>Classes should have intelligent behaviors</a:t>
            </a:r>
            <a:r>
              <a:rPr lang="en-US" dirty="0"/>
              <a:t> (methods) </a:t>
            </a:r>
            <a:r>
              <a:rPr lang="en-US" b="1" dirty="0"/>
              <a:t>that may operate on their data</a:t>
            </a:r>
            <a:endParaRPr lang="en-US" dirty="0"/>
          </a:p>
          <a:p>
            <a:pPr marL="457200" indent="-457200" fontAlgn="base">
              <a:buFont typeface="+mj-lt"/>
              <a:buAutoNum type="arabicPeriod"/>
            </a:pPr>
            <a:r>
              <a:rPr lang="en-US" sz="2400" dirty="0"/>
              <a:t>Functionality should be </a:t>
            </a:r>
            <a:r>
              <a:rPr lang="en-US" sz="2400" b="1" dirty="0"/>
              <a:t>distributed efficiently</a:t>
            </a:r>
            <a:endParaRPr lang="en-US" sz="2400" dirty="0"/>
          </a:p>
          <a:p>
            <a:pPr marL="685800" lvl="1" indent="-342900" fontAlgn="base">
              <a:buFont typeface="+mj-lt"/>
              <a:buAutoNum type="alphaLcParenR"/>
            </a:pPr>
            <a:r>
              <a:rPr lang="en-US" b="1" dirty="0"/>
              <a:t>No class/part should get too large</a:t>
            </a:r>
          </a:p>
          <a:p>
            <a:pPr marL="685800" lvl="1" indent="-342900" fontAlgn="base">
              <a:buFont typeface="+mj-lt"/>
              <a:buAutoNum type="alphaLcParenR"/>
            </a:pPr>
            <a:r>
              <a:rPr lang="en-US" b="1" dirty="0"/>
              <a:t>Each class should have a single responsibility</a:t>
            </a:r>
            <a:r>
              <a:rPr lang="en-US" dirty="0"/>
              <a:t> it accomplishes</a:t>
            </a:r>
          </a:p>
          <a:p>
            <a:pPr marL="457200" indent="-457200" fontAlgn="base">
              <a:buFont typeface="+mj-lt"/>
              <a:buAutoNum type="arabicPeriod"/>
            </a:pPr>
            <a:r>
              <a:rPr lang="en-US" sz="2400" b="1" dirty="0"/>
              <a:t>Minimize dependencies</a:t>
            </a:r>
            <a:r>
              <a:rPr lang="en-US" sz="2400" dirty="0"/>
              <a:t> between objects when it does not disrupt usability or extendibility</a:t>
            </a:r>
          </a:p>
          <a:p>
            <a:pPr marL="685800" lvl="1" indent="-342900" fontAlgn="base">
              <a:buFont typeface="+mj-lt"/>
              <a:buAutoNum type="alphaLcParenR"/>
            </a:pPr>
            <a:r>
              <a:rPr lang="en-US" dirty="0"/>
              <a:t>Tell don't ask</a:t>
            </a:r>
          </a:p>
          <a:p>
            <a:pPr marL="685800" lvl="1" indent="-342900" fontAlgn="base">
              <a:buFont typeface="+mj-lt"/>
              <a:buAutoNum type="alphaLcParenR"/>
            </a:pPr>
            <a:r>
              <a:rPr lang="en-US" dirty="0"/>
              <a:t>Don't have message chains</a:t>
            </a:r>
          </a:p>
          <a:p>
            <a:pPr marL="457200" indent="-457200" fontAlgn="base">
              <a:buFont typeface="+mj-lt"/>
              <a:buAutoNum type="arabicPeriod"/>
            </a:pPr>
            <a:r>
              <a:rPr lang="en-US" sz="2400" b="1" dirty="0"/>
              <a:t>Don't duplicate</a:t>
            </a:r>
            <a:r>
              <a:rPr lang="en-US" sz="2400" dirty="0"/>
              <a:t> code</a:t>
            </a:r>
          </a:p>
          <a:p>
            <a:pPr marL="685800" lvl="1" indent="-342900" fontAlgn="base">
              <a:buFont typeface="+mj-lt"/>
              <a:buAutoNum type="alphaLcParenR"/>
            </a:pPr>
            <a:r>
              <a:rPr lang="en-US" dirty="0"/>
              <a:t>Similar "chunks" of code should be </a:t>
            </a:r>
            <a:r>
              <a:rPr lang="en-US" b="1" dirty="0"/>
              <a:t>unified into functions</a:t>
            </a:r>
            <a:endParaRPr lang="en-US" dirty="0"/>
          </a:p>
          <a:p>
            <a:pPr marL="685800" lvl="1" indent="-342900" fontAlgn="base">
              <a:buFont typeface="+mj-lt"/>
              <a:buAutoNum type="alphaLcParenR"/>
            </a:pPr>
            <a:r>
              <a:rPr lang="en-US" dirty="0"/>
              <a:t>Classes with similar features should be given </a:t>
            </a:r>
            <a:r>
              <a:rPr lang="en-US" b="1" dirty="0"/>
              <a:t>common interfaces</a:t>
            </a:r>
            <a:endParaRPr lang="en-US" dirty="0"/>
          </a:p>
          <a:p>
            <a:pPr marL="685800" lvl="1" indent="-342900">
              <a:buFont typeface="+mj-lt"/>
              <a:buAutoNum type="alphaLcParenR"/>
            </a:pPr>
            <a:r>
              <a:rPr lang="en-US" dirty="0"/>
              <a:t>Classes with similar internals should be simplified using </a:t>
            </a:r>
            <a:r>
              <a:rPr lang="en-US" b="1" dirty="0"/>
              <a:t>inheritance</a:t>
            </a:r>
          </a:p>
          <a:p>
            <a:pPr marL="685800" lvl="1" indent="-342900">
              <a:buFont typeface="+mj-lt"/>
              <a:buAutoNum type="alphaLcParenR"/>
            </a:pPr>
            <a:r>
              <a:rPr lang="en-US" dirty="0"/>
              <a:t>Avoid all type-predicated code by using </a:t>
            </a:r>
            <a:r>
              <a:rPr lang="en-US" b="1" dirty="0"/>
              <a:t>inheritance</a:t>
            </a:r>
            <a:endParaRPr lang="en-US" strike="sngStrike" dirty="0"/>
          </a:p>
        </p:txBody>
      </p:sp>
    </p:spTree>
    <p:extLst>
      <p:ext uri="{BB962C8B-B14F-4D97-AF65-F5344CB8AC3E}">
        <p14:creationId xmlns:p14="http://schemas.microsoft.com/office/powerpoint/2010/main" val="3813012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57200"/>
            <a:ext cx="8977745" cy="4351338"/>
          </a:xfrm>
        </p:spPr>
        <p:txBody>
          <a:bodyPr>
            <a:noAutofit/>
          </a:bodyPr>
          <a:lstStyle/>
          <a:p>
            <a:pPr marL="0" indent="0" fontAlgn="base">
              <a:buNone/>
            </a:pPr>
            <a:r>
              <a:rPr lang="en-US" sz="3200" dirty="0"/>
              <a:t>1. Make sure your design </a:t>
            </a:r>
            <a:r>
              <a:rPr lang="en-US" sz="3200" b="1" dirty="0"/>
              <a:t>allows proper functionality</a:t>
            </a:r>
            <a:endParaRPr lang="en-US" sz="3200" dirty="0"/>
          </a:p>
          <a:p>
            <a:pPr marL="800100" lvl="1" indent="-457200" fontAlgn="base">
              <a:buFont typeface="+mj-lt"/>
              <a:buAutoNum type="alphaLcParenR"/>
            </a:pPr>
            <a:r>
              <a:rPr lang="en-US" sz="2400" dirty="0"/>
              <a:t>Must be able to </a:t>
            </a:r>
            <a:r>
              <a:rPr lang="en-US" sz="2400" b="1" dirty="0"/>
              <a:t>store required information</a:t>
            </a:r>
            <a:r>
              <a:rPr lang="en-US" sz="2400" dirty="0"/>
              <a:t> (one/many to one/many relationships)</a:t>
            </a:r>
          </a:p>
          <a:p>
            <a:pPr marL="800100" lvl="1" indent="-457200" fontAlgn="base">
              <a:buFont typeface="+mj-lt"/>
              <a:buAutoNum type="alphaLcParenR"/>
            </a:pPr>
            <a:r>
              <a:rPr lang="en-US" sz="2400" dirty="0"/>
              <a:t>Must be able to </a:t>
            </a:r>
            <a:r>
              <a:rPr lang="en-US" sz="2400" b="1" dirty="0"/>
              <a:t>access the required information</a:t>
            </a:r>
            <a:r>
              <a:rPr lang="en-US" sz="2400" dirty="0"/>
              <a:t> to accomplish tasks</a:t>
            </a:r>
          </a:p>
          <a:p>
            <a:pPr marL="800100" lvl="1" indent="-457200" fontAlgn="base">
              <a:buFont typeface="+mj-lt"/>
              <a:buAutoNum type="alphaLcParenR"/>
            </a:pPr>
            <a:r>
              <a:rPr lang="en-US" sz="2400" dirty="0"/>
              <a:t>Data should </a:t>
            </a:r>
            <a:r>
              <a:rPr lang="en-US" sz="2400" b="1" dirty="0"/>
              <a:t>not be duplicated</a:t>
            </a:r>
            <a:r>
              <a:rPr lang="en-US" sz="2400" dirty="0"/>
              <a:t> (id/identifiers are OK!)</a:t>
            </a:r>
            <a:endParaRPr lang="en-US" sz="3200" dirty="0"/>
          </a:p>
        </p:txBody>
      </p:sp>
    </p:spTree>
    <p:extLst>
      <p:ext uri="{BB962C8B-B14F-4D97-AF65-F5344CB8AC3E}">
        <p14:creationId xmlns:p14="http://schemas.microsoft.com/office/powerpoint/2010/main" val="3413767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An object oriented design must work!</a:t>
            </a:r>
          </a:p>
        </p:txBody>
      </p:sp>
      <p:sp>
        <p:nvSpPr>
          <p:cNvPr id="3" name="Content Placeholder 2"/>
          <p:cNvSpPr>
            <a:spLocks noGrp="1"/>
          </p:cNvSpPr>
          <p:nvPr>
            <p:ph idx="1"/>
          </p:nvPr>
        </p:nvSpPr>
        <p:spPr/>
        <p:txBody>
          <a:bodyPr>
            <a:normAutofit/>
          </a:bodyPr>
          <a:lstStyle/>
          <a:p>
            <a:pPr marL="0" indent="0" fontAlgn="base">
              <a:buNone/>
            </a:pPr>
            <a:r>
              <a:rPr lang="en-US" sz="3200" dirty="0"/>
              <a:t>Make sure all the data that you need is stored somewhere</a:t>
            </a:r>
          </a:p>
          <a:p>
            <a:pPr lvl="1" fontAlgn="base"/>
            <a:r>
              <a:rPr lang="en-US" sz="2900" dirty="0"/>
              <a:t> Think as a client programmer: Can you access all the necessary data from the new Class? </a:t>
            </a:r>
            <a:br>
              <a:rPr lang="en-US" sz="2900" dirty="0"/>
            </a:br>
            <a:r>
              <a:rPr lang="en-US" sz="2900" dirty="0"/>
              <a:t>If not, then the design of the new class “doesn’t work”</a:t>
            </a:r>
          </a:p>
          <a:p>
            <a:pPr lvl="1" fontAlgn="base"/>
            <a:r>
              <a:rPr lang="en-US" sz="2900" dirty="0"/>
              <a:t>The solution is not to keep 2 copies of the same data, one in the client and one in the new Class, change the new Class</a:t>
            </a:r>
          </a:p>
          <a:p>
            <a:endParaRPr lang="en-US" sz="3200" dirty="0"/>
          </a:p>
        </p:txBody>
      </p:sp>
    </p:spTree>
    <p:extLst>
      <p:ext uri="{BB962C8B-B14F-4D97-AF65-F5344CB8AC3E}">
        <p14:creationId xmlns:p14="http://schemas.microsoft.com/office/powerpoint/2010/main" val="32445352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6214" y="441845"/>
            <a:ext cx="8302914" cy="4351338"/>
          </a:xfrm>
        </p:spPr>
        <p:txBody>
          <a:bodyPr>
            <a:noAutofit/>
          </a:bodyPr>
          <a:lstStyle/>
          <a:p>
            <a:pPr marL="0" indent="0">
              <a:buNone/>
            </a:pPr>
            <a:r>
              <a:rPr lang="en-US" sz="3200" dirty="0"/>
              <a:t>2. Structure design </a:t>
            </a:r>
            <a:r>
              <a:rPr lang="en-US" sz="3200" b="1" dirty="0"/>
              <a:t>around the data</a:t>
            </a:r>
            <a:r>
              <a:rPr lang="en-US" sz="3200" dirty="0"/>
              <a:t> to be stored</a:t>
            </a:r>
          </a:p>
          <a:p>
            <a:pPr marL="800100" lvl="1" indent="-457200" fontAlgn="base">
              <a:buFont typeface="+mj-lt"/>
              <a:buAutoNum type="alphaLcParenR"/>
            </a:pPr>
            <a:r>
              <a:rPr lang="en-US" sz="2400" b="1" dirty="0"/>
              <a:t>Nouns should become classes</a:t>
            </a:r>
            <a:endParaRPr lang="en-US" sz="2400" dirty="0"/>
          </a:p>
          <a:p>
            <a:pPr marL="800100" lvl="1" indent="-457200" fontAlgn="base">
              <a:buFont typeface="+mj-lt"/>
              <a:buAutoNum type="alphaLcParenR"/>
            </a:pPr>
            <a:r>
              <a:rPr lang="en-US" sz="2400" b="1" dirty="0"/>
              <a:t>Classes should have intelligent behaviors</a:t>
            </a:r>
            <a:r>
              <a:rPr lang="en-US" sz="2400" dirty="0"/>
              <a:t> (methods) </a:t>
            </a:r>
            <a:r>
              <a:rPr lang="en-US" sz="2400" b="1" dirty="0"/>
              <a:t>that may operate on their data</a:t>
            </a:r>
            <a:endParaRPr lang="en-US" sz="2400" dirty="0"/>
          </a:p>
        </p:txBody>
      </p:sp>
    </p:spTree>
    <p:extLst>
      <p:ext uri="{BB962C8B-B14F-4D97-AF65-F5344CB8AC3E}">
        <p14:creationId xmlns:p14="http://schemas.microsoft.com/office/powerpoint/2010/main" val="1350875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good object oriented design is structured around the data</a:t>
            </a:r>
          </a:p>
        </p:txBody>
      </p:sp>
      <p:sp>
        <p:nvSpPr>
          <p:cNvPr id="3" name="Content Placeholder 2"/>
          <p:cNvSpPr>
            <a:spLocks noGrp="1"/>
          </p:cNvSpPr>
          <p:nvPr>
            <p:ph idx="1"/>
          </p:nvPr>
        </p:nvSpPr>
        <p:spPr>
          <a:xfrm>
            <a:off x="628650" y="1825624"/>
            <a:ext cx="7886700" cy="4667249"/>
          </a:xfrm>
        </p:spPr>
        <p:txBody>
          <a:bodyPr>
            <a:normAutofit lnSpcReduction="10000"/>
          </a:bodyPr>
          <a:lstStyle/>
          <a:p>
            <a:r>
              <a:rPr lang="en-US" sz="3200" dirty="0"/>
              <a:t>Look for the nouns in your problem, consider making each of them a Class</a:t>
            </a:r>
          </a:p>
          <a:p>
            <a:pPr lvl="1"/>
            <a:r>
              <a:rPr lang="is-IS" sz="2900" dirty="0"/>
              <a:t>…i</a:t>
            </a:r>
            <a:r>
              <a:rPr lang="en-US" sz="2900" dirty="0"/>
              <a:t>f work related to that now is complex enough</a:t>
            </a:r>
          </a:p>
          <a:p>
            <a:r>
              <a:rPr lang="en-US" sz="3200" dirty="0"/>
              <a:t>Put the data stored as fields in the Class</a:t>
            </a:r>
          </a:p>
          <a:p>
            <a:r>
              <a:rPr lang="en-US" sz="3200" dirty="0"/>
              <a:t>Add operations to the Class to accomplish what your need, i.e., manipulate the internal class fields </a:t>
            </a:r>
          </a:p>
          <a:p>
            <a:r>
              <a:rPr lang="en-US" sz="3200" dirty="0"/>
              <a:t>Avoid Plural Nouns – i.e., Class name singular and know that client can always make multiple object instances of this class</a:t>
            </a:r>
          </a:p>
        </p:txBody>
      </p:sp>
    </p:spTree>
    <p:extLst>
      <p:ext uri="{BB962C8B-B14F-4D97-AF65-F5344CB8AC3E}">
        <p14:creationId xmlns:p14="http://schemas.microsoft.com/office/powerpoint/2010/main" val="441876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Learning to Design</a:t>
            </a:r>
          </a:p>
        </p:txBody>
      </p:sp>
      <p:sp>
        <p:nvSpPr>
          <p:cNvPr id="3" name="Content Placeholder 2"/>
          <p:cNvSpPr>
            <a:spLocks noGrp="1"/>
          </p:cNvSpPr>
          <p:nvPr>
            <p:ph idx="1"/>
          </p:nvPr>
        </p:nvSpPr>
        <p:spPr/>
        <p:txBody>
          <a:bodyPr/>
          <a:lstStyle/>
          <a:p>
            <a:r>
              <a:rPr lang="en-US" dirty="0"/>
              <a:t>You will be given “story problem” for a program(s) that you need to imagine coding</a:t>
            </a:r>
          </a:p>
          <a:p>
            <a:r>
              <a:rPr lang="en-US" dirty="0"/>
              <a:t>The story problem provides a list of requirements for necessary features that you will need to provide</a:t>
            </a:r>
          </a:p>
          <a:p>
            <a:r>
              <a:rPr lang="en-US" dirty="0"/>
              <a:t>You will practice designing in two ways:</a:t>
            </a:r>
          </a:p>
          <a:p>
            <a:pPr lvl="1"/>
            <a:r>
              <a:rPr lang="en-US" dirty="0"/>
              <a:t>1) Identifying problems with designs we give you (Red popups)</a:t>
            </a:r>
          </a:p>
          <a:p>
            <a:pPr lvl="1"/>
            <a:r>
              <a:rPr lang="en-US" dirty="0"/>
              <a:t>2) Developing your own design for problems (Blue popups)</a:t>
            </a:r>
          </a:p>
          <a:p>
            <a:r>
              <a:rPr lang="en-US" dirty="0"/>
              <a:t>You will have a number of opportunities to do practice designing:</a:t>
            </a:r>
          </a:p>
          <a:p>
            <a:pPr lvl="1"/>
            <a:r>
              <a:rPr lang="en-US" dirty="0"/>
              <a:t>In-class exercises/ daily quizzes (many!)</a:t>
            </a:r>
          </a:p>
          <a:p>
            <a:pPr lvl="1"/>
            <a:r>
              <a:rPr lang="en-US" dirty="0"/>
              <a:t>Homework Assignments (5)</a:t>
            </a:r>
          </a:p>
          <a:p>
            <a:pPr lvl="1"/>
            <a:r>
              <a:rPr lang="en-US" dirty="0"/>
              <a:t>Exam Questions (1+ on each exam)</a:t>
            </a:r>
          </a:p>
          <a:p>
            <a:pPr lvl="1"/>
            <a:r>
              <a:rPr lang="en-US" dirty="0"/>
              <a:t>Final Project Design (design from scratch)</a:t>
            </a:r>
          </a:p>
          <a:p>
            <a:pPr lvl="1"/>
            <a:endParaRPr lang="en-US" dirty="0"/>
          </a:p>
        </p:txBody>
      </p:sp>
      <p:sp>
        <p:nvSpPr>
          <p:cNvPr id="4" name="Rounded Rectangle 3">
            <a:extLst>
              <a:ext uri="{FF2B5EF4-FFF2-40B4-BE49-F238E27FC236}">
                <a16:creationId xmlns:a16="http://schemas.microsoft.com/office/drawing/2014/main" id="{61072DDE-CD95-6542-8078-93938020E0DA}"/>
              </a:ext>
            </a:extLst>
          </p:cNvPr>
          <p:cNvSpPr/>
          <p:nvPr/>
        </p:nvSpPr>
        <p:spPr>
          <a:xfrm>
            <a:off x="4264920" y="5810693"/>
            <a:ext cx="4708479"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5-10 minutes!</a:t>
            </a:r>
          </a:p>
          <a:p>
            <a:r>
              <a:rPr lang="en-US" dirty="0"/>
              <a:t>Try to make your own improved design </a:t>
            </a:r>
          </a:p>
          <a:p>
            <a:r>
              <a:rPr lang="en-US" dirty="0"/>
              <a:t>Either paper or using </a:t>
            </a:r>
            <a:r>
              <a:rPr lang="en-US" dirty="0" err="1"/>
              <a:t>plantuml</a:t>
            </a:r>
            <a:r>
              <a:rPr lang="en-US" dirty="0"/>
              <a:t> is OK!</a:t>
            </a:r>
          </a:p>
        </p:txBody>
      </p:sp>
      <p:sp>
        <p:nvSpPr>
          <p:cNvPr id="5" name="Rounded Rectangle 4">
            <a:extLst>
              <a:ext uri="{FF2B5EF4-FFF2-40B4-BE49-F238E27FC236}">
                <a16:creationId xmlns:a16="http://schemas.microsoft.com/office/drawing/2014/main" id="{A7DC9D0D-1F39-2D4B-A7E4-2540A6A120C7}"/>
              </a:ext>
            </a:extLst>
          </p:cNvPr>
          <p:cNvSpPr/>
          <p:nvPr/>
        </p:nvSpPr>
        <p:spPr>
          <a:xfrm>
            <a:off x="4189859" y="523064"/>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a couple minutes!</a:t>
            </a:r>
          </a:p>
          <a:p>
            <a:r>
              <a:rPr lang="en-US" dirty="0"/>
              <a:t>Try to see what you can think might be wrong</a:t>
            </a:r>
          </a:p>
          <a:p>
            <a:r>
              <a:rPr lang="en-US" dirty="0"/>
              <a:t>When you have an idea, then continue</a:t>
            </a:r>
          </a:p>
        </p:txBody>
      </p:sp>
    </p:spTree>
    <p:extLst>
      <p:ext uri="{BB962C8B-B14F-4D97-AF65-F5344CB8AC3E}">
        <p14:creationId xmlns:p14="http://schemas.microsoft.com/office/powerpoint/2010/main" val="161023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30977" y="0"/>
            <a:ext cx="4816186" cy="1325563"/>
          </a:xfrm>
        </p:spPr>
        <p:txBody>
          <a:bodyPr>
            <a:normAutofit/>
          </a:bodyPr>
          <a:lstStyle/>
          <a:p>
            <a:r>
              <a:rPr lang="en-US" sz="4800" b="1" dirty="0"/>
              <a:t>Designing </a:t>
            </a:r>
            <a:r>
              <a:rPr lang="en-US" sz="5400" b="1" dirty="0"/>
              <a:t>Classes</a:t>
            </a:r>
            <a:endParaRPr lang="en-US" sz="4800" b="1" dirty="0"/>
          </a:p>
        </p:txBody>
      </p:sp>
      <p:sp>
        <p:nvSpPr>
          <p:cNvPr id="2" name="Content Placeholder 1"/>
          <p:cNvSpPr>
            <a:spLocks noGrp="1"/>
          </p:cNvSpPr>
          <p:nvPr>
            <p:ph idx="1"/>
          </p:nvPr>
        </p:nvSpPr>
        <p:spPr>
          <a:xfrm>
            <a:off x="0" y="1482870"/>
            <a:ext cx="9144000" cy="5010004"/>
          </a:xfrm>
        </p:spPr>
        <p:txBody>
          <a:bodyPr>
            <a:normAutofit fontScale="92500" lnSpcReduction="10000"/>
          </a:bodyPr>
          <a:lstStyle/>
          <a:p>
            <a:pPr>
              <a:buFont typeface="Arial" panose="020B0604020202020204" pitchFamily="34" charset="0"/>
              <a:buChar char="•"/>
            </a:pPr>
            <a:r>
              <a:rPr lang="en-US" sz="3200" dirty="0"/>
              <a:t>We propose designs, then iteratively refine them into something workable</a:t>
            </a:r>
          </a:p>
          <a:p>
            <a:pPr lvl="1">
              <a:buFont typeface="Arial" panose="020B0604020202020204" pitchFamily="34" charset="0"/>
              <a:buChar char="•"/>
            </a:pPr>
            <a:r>
              <a:rPr lang="en-US" sz="2800" b="1" dirty="0"/>
              <a:t>Many bad ideas in the process</a:t>
            </a:r>
          </a:p>
          <a:p>
            <a:pPr lvl="2"/>
            <a:r>
              <a:rPr lang="en-US" sz="2000" dirty="0"/>
              <a:t>as we iteratively define the design, we’ll end up tossing them out</a:t>
            </a:r>
          </a:p>
          <a:p>
            <a:pPr lvl="1">
              <a:buFont typeface="Arial" panose="020B0604020202020204" pitchFamily="34" charset="0"/>
              <a:buChar char="•"/>
            </a:pPr>
            <a:r>
              <a:rPr lang="en-US" sz="2800" b="1" dirty="0"/>
              <a:t>We don’t want to implementing bad ideas in code! </a:t>
            </a:r>
          </a:p>
          <a:p>
            <a:pPr lvl="2"/>
            <a:r>
              <a:rPr lang="en-US" sz="2000" dirty="0"/>
              <a:t>It’s too time and resource costly!</a:t>
            </a:r>
          </a:p>
          <a:p>
            <a:pPr lvl="2"/>
            <a:r>
              <a:rPr lang="en-US" sz="2000" dirty="0"/>
              <a:t>Need better way to determine if it’s an incomplete/inconsistent solution</a:t>
            </a:r>
          </a:p>
          <a:p>
            <a:pPr lvl="1">
              <a:buFont typeface="Arial" panose="020B0604020202020204" pitchFamily="34" charset="0"/>
              <a:buChar char="•"/>
            </a:pPr>
            <a:r>
              <a:rPr lang="en-US" sz="2800" b="1" dirty="0"/>
              <a:t>We need a way to communicate/think concretely </a:t>
            </a:r>
            <a:r>
              <a:rPr lang="en-US" sz="2800" dirty="0"/>
              <a:t>about these half-baked program approaches</a:t>
            </a:r>
          </a:p>
          <a:p>
            <a:pPr>
              <a:buFont typeface="Arial" panose="020B0604020202020204" pitchFamily="34" charset="0"/>
              <a:buChar char="•"/>
            </a:pPr>
            <a:r>
              <a:rPr lang="en-US" sz="3200" b="1" dirty="0"/>
              <a:t>We need a diagram language</a:t>
            </a:r>
            <a:r>
              <a:rPr lang="en-US" sz="3200" dirty="0"/>
              <a:t>!</a:t>
            </a:r>
          </a:p>
          <a:p>
            <a:pPr lvl="1"/>
            <a:r>
              <a:rPr lang="en-US" sz="2800" dirty="0"/>
              <a:t>Can be put together with reasonable cost (time/energy)</a:t>
            </a:r>
          </a:p>
          <a:p>
            <a:pPr lvl="1"/>
            <a:r>
              <a:rPr lang="en-US" sz="2800" b="1" dirty="0"/>
              <a:t>We can test out idea for solutions</a:t>
            </a:r>
          </a:p>
          <a:p>
            <a:pPr lvl="2"/>
            <a:r>
              <a:rPr lang="en-US" sz="2000" dirty="0"/>
              <a:t>Helps us </a:t>
            </a:r>
            <a:r>
              <a:rPr lang="en-US" sz="2000" b="1" dirty="0"/>
              <a:t>eliminate the incomplete/inconsistent approaches early</a:t>
            </a:r>
            <a:endParaRPr lang="en-US" sz="2000" dirty="0"/>
          </a:p>
        </p:txBody>
      </p:sp>
    </p:spTree>
    <p:extLst>
      <p:ext uri="{BB962C8B-B14F-4D97-AF65-F5344CB8AC3E}">
        <p14:creationId xmlns:p14="http://schemas.microsoft.com/office/powerpoint/2010/main" val="42639889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471AE-887C-4849-9602-3E01EB62372E}"/>
              </a:ext>
            </a:extLst>
          </p:cNvPr>
          <p:cNvSpPr>
            <a:spLocks noGrp="1"/>
          </p:cNvSpPr>
          <p:nvPr>
            <p:ph type="title"/>
          </p:nvPr>
        </p:nvSpPr>
        <p:spPr/>
        <p:txBody>
          <a:bodyPr/>
          <a:lstStyle/>
          <a:p>
            <a:pPr algn="ctr"/>
            <a:r>
              <a:rPr lang="en-US" dirty="0"/>
              <a:t>Design Problem – Track Books</a:t>
            </a:r>
          </a:p>
        </p:txBody>
      </p:sp>
      <p:sp>
        <p:nvSpPr>
          <p:cNvPr id="3" name="TextBox 2">
            <a:extLst>
              <a:ext uri="{FF2B5EF4-FFF2-40B4-BE49-F238E27FC236}">
                <a16:creationId xmlns:a16="http://schemas.microsoft.com/office/drawing/2014/main" id="{2DE4C536-6FD7-434B-A197-5BB72B11D74F}"/>
              </a:ext>
            </a:extLst>
          </p:cNvPr>
          <p:cNvSpPr txBox="1"/>
          <p:nvPr/>
        </p:nvSpPr>
        <p:spPr>
          <a:xfrm>
            <a:off x="244929" y="1690689"/>
            <a:ext cx="8899071" cy="330859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100" dirty="0">
              <a:latin typeface="Arial"/>
              <a:cs typeface="Arial"/>
            </a:endParaRPr>
          </a:p>
          <a:p>
            <a:r>
              <a:rPr lang="en-US" dirty="0"/>
              <a:t>On the next slide is a </a:t>
            </a:r>
            <a:r>
              <a:rPr lang="en-US" i="1" dirty="0"/>
              <a:t>story problem</a:t>
            </a:r>
          </a:p>
          <a:p>
            <a:endParaRPr lang="en-US" i="1" dirty="0"/>
          </a:p>
          <a:p>
            <a:r>
              <a:rPr lang="en-US" i="1" dirty="0"/>
              <a:t>To be successful at solving these types of problems you must first read the story problem and do the following “To </a:t>
            </a:r>
            <a:r>
              <a:rPr lang="en-US" i="1" dirty="0" err="1"/>
              <a:t>Do”s</a:t>
            </a:r>
            <a:endParaRPr lang="en-US" i="1" dirty="0"/>
          </a:p>
          <a:p>
            <a:endParaRPr lang="en-US" dirty="0"/>
          </a:p>
          <a:p>
            <a:endParaRPr lang="en-US" dirty="0"/>
          </a:p>
          <a:p>
            <a:r>
              <a:rPr lang="en-US" b="1" dirty="0"/>
              <a:t>To Do #1 - </a:t>
            </a:r>
            <a:r>
              <a:rPr lang="en-US" dirty="0"/>
              <a:t>Identify all the </a:t>
            </a:r>
            <a:r>
              <a:rPr lang="en-US" i="1" dirty="0"/>
              <a:t>primary nouns</a:t>
            </a:r>
            <a:endParaRPr lang="en-US" dirty="0"/>
          </a:p>
          <a:p>
            <a:r>
              <a:rPr lang="en-US" b="1" dirty="0"/>
              <a:t>To Do #2 - </a:t>
            </a:r>
            <a:r>
              <a:rPr lang="en-US" dirty="0"/>
              <a:t>Identify the associated </a:t>
            </a:r>
            <a:r>
              <a:rPr lang="en-US" i="1" dirty="0"/>
              <a:t>other nouns </a:t>
            </a:r>
            <a:r>
              <a:rPr lang="en-US" dirty="0"/>
              <a:t>that go with the</a:t>
            </a:r>
            <a:r>
              <a:rPr lang="en-US" i="1" dirty="0"/>
              <a:t> primary nouns</a:t>
            </a:r>
            <a:endParaRPr lang="en-US" dirty="0"/>
          </a:p>
          <a:p>
            <a:r>
              <a:rPr lang="en-US" b="1" dirty="0"/>
              <a:t>To Do #3 - </a:t>
            </a:r>
            <a:r>
              <a:rPr lang="en-US" dirty="0"/>
              <a:t>Identify all the </a:t>
            </a:r>
            <a:r>
              <a:rPr lang="en-US" i="1" dirty="0"/>
              <a:t>verbs</a:t>
            </a:r>
            <a:endParaRPr lang="en-US" dirty="0"/>
          </a:p>
          <a:p>
            <a:r>
              <a:rPr lang="en-US" b="1" dirty="0"/>
              <a:t>To Do #4 - </a:t>
            </a:r>
            <a:r>
              <a:rPr lang="en-US" dirty="0"/>
              <a:t>For each verb identify all the </a:t>
            </a:r>
            <a:r>
              <a:rPr lang="en-US" i="1" dirty="0"/>
              <a:t>nouns </a:t>
            </a:r>
            <a:r>
              <a:rPr lang="en-US" dirty="0"/>
              <a:t>that the verb works on </a:t>
            </a:r>
          </a:p>
          <a:p>
            <a:r>
              <a:rPr lang="en-US" b="1" dirty="0"/>
              <a:t>To Do #5</a:t>
            </a:r>
            <a:r>
              <a:rPr lang="en-US" dirty="0"/>
              <a:t> – Analyze at the proposed Solution A and Solution B for their problems</a:t>
            </a:r>
          </a:p>
        </p:txBody>
      </p:sp>
    </p:spTree>
    <p:extLst>
      <p:ext uri="{BB962C8B-B14F-4D97-AF65-F5344CB8AC3E}">
        <p14:creationId xmlns:p14="http://schemas.microsoft.com/office/powerpoint/2010/main" val="16880435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4658706-3BB1-4481-B7F7-E5BDCC1E5552}"/>
              </a:ext>
            </a:extLst>
          </p:cNvPr>
          <p:cNvSpPr txBox="1"/>
          <p:nvPr/>
        </p:nvSpPr>
        <p:spPr>
          <a:xfrm>
            <a:off x="523299" y="4999798"/>
            <a:ext cx="7728333" cy="1477328"/>
          </a:xfrm>
          <a:prstGeom prst="rect">
            <a:avLst/>
          </a:prstGeom>
          <a:noFill/>
        </p:spPr>
        <p:txBody>
          <a:bodyPr wrap="square">
            <a:spAutoFit/>
          </a:bodyPr>
          <a:lstStyle/>
          <a:p>
            <a:r>
              <a:rPr lang="en-US" b="1" dirty="0"/>
              <a:t>To Do #1 - </a:t>
            </a:r>
            <a:r>
              <a:rPr lang="en-US" dirty="0"/>
              <a:t>Identify all the </a:t>
            </a:r>
            <a:r>
              <a:rPr lang="en-US" i="1" dirty="0"/>
              <a:t>primary nouns</a:t>
            </a:r>
            <a:endParaRPr lang="en-US" dirty="0"/>
          </a:p>
          <a:p>
            <a:r>
              <a:rPr lang="en-US" b="1" dirty="0"/>
              <a:t>To Do #2 - </a:t>
            </a:r>
            <a:r>
              <a:rPr lang="en-US" dirty="0"/>
              <a:t>Identify the associated </a:t>
            </a:r>
            <a:r>
              <a:rPr lang="en-US" i="1" dirty="0"/>
              <a:t>other nouns </a:t>
            </a:r>
            <a:r>
              <a:rPr lang="en-US" dirty="0"/>
              <a:t>that go with the</a:t>
            </a:r>
            <a:r>
              <a:rPr lang="en-US" i="1" dirty="0"/>
              <a:t> primary nouns</a:t>
            </a:r>
            <a:endParaRPr lang="en-US" dirty="0"/>
          </a:p>
          <a:p>
            <a:r>
              <a:rPr lang="en-US" b="1" dirty="0"/>
              <a:t>To Do #3 - </a:t>
            </a:r>
            <a:r>
              <a:rPr lang="en-US" dirty="0"/>
              <a:t>Identify all the </a:t>
            </a:r>
            <a:r>
              <a:rPr lang="en-US" i="1" dirty="0"/>
              <a:t>verbs</a:t>
            </a:r>
            <a:endParaRPr lang="en-US" dirty="0"/>
          </a:p>
          <a:p>
            <a:r>
              <a:rPr lang="en-US" b="1" dirty="0"/>
              <a:t>To Do #4 - </a:t>
            </a:r>
            <a:r>
              <a:rPr lang="en-US" dirty="0"/>
              <a:t>For each verb identify all the </a:t>
            </a:r>
            <a:r>
              <a:rPr lang="en-US" i="1" dirty="0"/>
              <a:t>nouns </a:t>
            </a:r>
            <a:r>
              <a:rPr lang="en-US" dirty="0"/>
              <a:t>that the verb works on </a:t>
            </a:r>
          </a:p>
          <a:p>
            <a:r>
              <a:rPr lang="en-US" b="1" dirty="0"/>
              <a:t>To Do #5</a:t>
            </a:r>
            <a:r>
              <a:rPr lang="en-US" dirty="0"/>
              <a:t> – Analyze at the proposed Solution A and Solution B for their problems</a:t>
            </a:r>
          </a:p>
        </p:txBody>
      </p:sp>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A website tracks books and the kids that read them.  For each book the system stores the name and author.  For each kid the system stores name and grade level.  The teacher enters when a kid reads a particular book.  It should be possible to print a report on a book that includes all kids who have read a particular book (with their grade level).  It should be possible to print a report on a kid that includes the books (with authors) a particular kid has read.</a:t>
            </a:r>
          </a:p>
        </p:txBody>
      </p:sp>
    </p:spTree>
    <p:extLst>
      <p:ext uri="{BB962C8B-B14F-4D97-AF65-F5344CB8AC3E}">
        <p14:creationId xmlns:p14="http://schemas.microsoft.com/office/powerpoint/2010/main" val="13814910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4658706-3BB1-4481-B7F7-E5BDCC1E5552}"/>
              </a:ext>
            </a:extLst>
          </p:cNvPr>
          <p:cNvSpPr txBox="1"/>
          <p:nvPr/>
        </p:nvSpPr>
        <p:spPr>
          <a:xfrm>
            <a:off x="523299" y="4999798"/>
            <a:ext cx="7728333" cy="1477328"/>
          </a:xfrm>
          <a:prstGeom prst="rect">
            <a:avLst/>
          </a:prstGeom>
          <a:noFill/>
        </p:spPr>
        <p:txBody>
          <a:bodyPr wrap="square">
            <a:spAutoFit/>
          </a:bodyPr>
          <a:lstStyle/>
          <a:p>
            <a:r>
              <a:rPr lang="en-US" b="1" dirty="0"/>
              <a:t>To Do #1 - </a:t>
            </a:r>
            <a:r>
              <a:rPr lang="en-US" dirty="0"/>
              <a:t>Identify all the </a:t>
            </a:r>
            <a:r>
              <a:rPr lang="en-US" i="1" dirty="0">
                <a:highlight>
                  <a:srgbClr val="FFFF00"/>
                </a:highlight>
              </a:rPr>
              <a:t>primary nouns</a:t>
            </a:r>
            <a:endParaRPr lang="en-US" dirty="0">
              <a:highlight>
                <a:srgbClr val="FFFF00"/>
              </a:highlight>
            </a:endParaRPr>
          </a:p>
          <a:p>
            <a:r>
              <a:rPr lang="en-US" b="1" dirty="0"/>
              <a:t>To Do #2 - </a:t>
            </a:r>
            <a:r>
              <a:rPr lang="en-US" dirty="0"/>
              <a:t>Identify the associated </a:t>
            </a:r>
            <a:r>
              <a:rPr lang="en-US" i="1" dirty="0">
                <a:highlight>
                  <a:srgbClr val="00FF00"/>
                </a:highlight>
              </a:rPr>
              <a:t>other nouns </a:t>
            </a:r>
            <a:r>
              <a:rPr lang="en-US" dirty="0"/>
              <a:t>that go with the</a:t>
            </a:r>
            <a:r>
              <a:rPr lang="en-US" i="1" dirty="0"/>
              <a:t> primary nouns</a:t>
            </a:r>
            <a:endParaRPr lang="en-US" dirty="0"/>
          </a:p>
          <a:p>
            <a:r>
              <a:rPr lang="en-US" b="1" dirty="0"/>
              <a:t>To Do #3 - </a:t>
            </a:r>
            <a:r>
              <a:rPr lang="en-US" dirty="0"/>
              <a:t>Identify all the </a:t>
            </a:r>
            <a:r>
              <a:rPr lang="en-US" i="1" dirty="0">
                <a:highlight>
                  <a:srgbClr val="00FFFF"/>
                </a:highlight>
              </a:rPr>
              <a:t>verbs</a:t>
            </a:r>
            <a:endParaRPr lang="en-US" dirty="0">
              <a:highlight>
                <a:srgbClr val="00FFFF"/>
              </a:highlight>
            </a:endParaRPr>
          </a:p>
          <a:p>
            <a:r>
              <a:rPr lang="en-US" b="1" dirty="0"/>
              <a:t>To Do #4 - </a:t>
            </a:r>
            <a:r>
              <a:rPr lang="en-US" dirty="0"/>
              <a:t>For each verb identify all the </a:t>
            </a:r>
            <a:r>
              <a:rPr lang="en-US" i="1" dirty="0"/>
              <a:t>nouns </a:t>
            </a:r>
            <a:r>
              <a:rPr lang="en-US" dirty="0"/>
              <a:t>that the verb works on </a:t>
            </a:r>
          </a:p>
          <a:p>
            <a:r>
              <a:rPr lang="en-US" b="1" dirty="0"/>
              <a:t>To Do #5</a:t>
            </a:r>
            <a:r>
              <a:rPr lang="en-US" dirty="0"/>
              <a:t> – Analyze at the proposed Solution A and Solution B for their problems</a:t>
            </a:r>
          </a:p>
        </p:txBody>
      </p:sp>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A </a:t>
            </a:r>
            <a:r>
              <a:rPr lang="en-US" sz="3200" dirty="0">
                <a:highlight>
                  <a:srgbClr val="FFFF00"/>
                </a:highlight>
              </a:rPr>
              <a:t>website</a:t>
            </a:r>
            <a:r>
              <a:rPr lang="en-US" sz="3200" dirty="0"/>
              <a:t> tracks </a:t>
            </a:r>
            <a:r>
              <a:rPr lang="en-US" sz="3200" dirty="0">
                <a:highlight>
                  <a:srgbClr val="FFFF00"/>
                </a:highlight>
              </a:rPr>
              <a:t>books</a:t>
            </a:r>
            <a:r>
              <a:rPr lang="en-US" sz="3200" dirty="0"/>
              <a:t> and the </a:t>
            </a:r>
            <a:r>
              <a:rPr lang="en-US" sz="3200" dirty="0">
                <a:highlight>
                  <a:srgbClr val="FFFF00"/>
                </a:highlight>
              </a:rPr>
              <a:t>kids</a:t>
            </a:r>
            <a:r>
              <a:rPr lang="en-US" sz="3200" dirty="0"/>
              <a:t> that read them.  For each </a:t>
            </a:r>
            <a:r>
              <a:rPr lang="en-US" sz="3200" dirty="0">
                <a:highlight>
                  <a:srgbClr val="FFFF00"/>
                </a:highlight>
              </a:rPr>
              <a:t>book</a:t>
            </a:r>
            <a:r>
              <a:rPr lang="en-US" sz="3200" dirty="0"/>
              <a:t> the </a:t>
            </a:r>
            <a:r>
              <a:rPr lang="en-US" sz="3200" dirty="0">
                <a:highlight>
                  <a:srgbClr val="FFFF00"/>
                </a:highlight>
              </a:rPr>
              <a:t>system</a:t>
            </a:r>
            <a:r>
              <a:rPr lang="en-US" sz="3200" dirty="0"/>
              <a:t> stores the name and author.  For each </a:t>
            </a:r>
            <a:r>
              <a:rPr lang="en-US" sz="3200" dirty="0">
                <a:highlight>
                  <a:srgbClr val="FFFF00"/>
                </a:highlight>
              </a:rPr>
              <a:t>kid</a:t>
            </a:r>
            <a:r>
              <a:rPr lang="en-US" sz="3200" dirty="0"/>
              <a:t> the </a:t>
            </a:r>
            <a:r>
              <a:rPr lang="en-US" sz="3200" dirty="0">
                <a:highlight>
                  <a:srgbClr val="FFFF00"/>
                </a:highlight>
              </a:rPr>
              <a:t>system</a:t>
            </a:r>
            <a:r>
              <a:rPr lang="en-US" sz="3200" dirty="0"/>
              <a:t> stores name and grade level.  The teacher enters when a </a:t>
            </a:r>
            <a:r>
              <a:rPr lang="en-US" sz="3200" dirty="0">
                <a:highlight>
                  <a:srgbClr val="FFFF00"/>
                </a:highlight>
              </a:rPr>
              <a:t>kid</a:t>
            </a:r>
            <a:r>
              <a:rPr lang="en-US" sz="3200" dirty="0"/>
              <a:t> reads a particular </a:t>
            </a:r>
            <a:r>
              <a:rPr lang="en-US" sz="3200" dirty="0">
                <a:highlight>
                  <a:srgbClr val="FFFF00"/>
                </a:highlight>
              </a:rPr>
              <a:t>book</a:t>
            </a:r>
            <a:r>
              <a:rPr lang="en-US" sz="3200" dirty="0"/>
              <a:t>.  It should be possible to print a report on a </a:t>
            </a:r>
            <a:r>
              <a:rPr lang="en-US" sz="3200" dirty="0">
                <a:highlight>
                  <a:srgbClr val="FFFF00"/>
                </a:highlight>
              </a:rPr>
              <a:t>book</a:t>
            </a:r>
            <a:r>
              <a:rPr lang="en-US" sz="3200" dirty="0"/>
              <a:t> that includes all </a:t>
            </a:r>
            <a:r>
              <a:rPr lang="en-US" sz="3200" dirty="0">
                <a:highlight>
                  <a:srgbClr val="FFFF00"/>
                </a:highlight>
              </a:rPr>
              <a:t>kids</a:t>
            </a:r>
            <a:r>
              <a:rPr lang="en-US" sz="3200" dirty="0"/>
              <a:t> who have read a particular </a:t>
            </a:r>
            <a:r>
              <a:rPr lang="en-US" sz="3200" dirty="0">
                <a:highlight>
                  <a:srgbClr val="FFFF00"/>
                </a:highlight>
              </a:rPr>
              <a:t>book</a:t>
            </a:r>
            <a:r>
              <a:rPr lang="en-US" sz="3200" dirty="0"/>
              <a:t> (with their grade level).  It should be possible to print a report on a </a:t>
            </a:r>
            <a:r>
              <a:rPr lang="en-US" sz="3200" dirty="0">
                <a:highlight>
                  <a:srgbClr val="FFFF00"/>
                </a:highlight>
              </a:rPr>
              <a:t>kid</a:t>
            </a:r>
            <a:r>
              <a:rPr lang="en-US" sz="3200" dirty="0"/>
              <a:t> that includes the </a:t>
            </a:r>
            <a:r>
              <a:rPr lang="en-US" sz="3200" dirty="0">
                <a:highlight>
                  <a:srgbClr val="FFFF00"/>
                </a:highlight>
              </a:rPr>
              <a:t>books</a:t>
            </a:r>
            <a:r>
              <a:rPr lang="en-US" sz="3200" dirty="0"/>
              <a:t> (with authors) a particular </a:t>
            </a:r>
            <a:r>
              <a:rPr lang="en-US" sz="3200" dirty="0">
                <a:highlight>
                  <a:srgbClr val="FFFF00"/>
                </a:highlight>
              </a:rPr>
              <a:t>kid</a:t>
            </a:r>
            <a:r>
              <a:rPr lang="en-US" sz="3200" dirty="0"/>
              <a:t> has read.</a:t>
            </a:r>
          </a:p>
        </p:txBody>
      </p:sp>
    </p:spTree>
    <p:extLst>
      <p:ext uri="{BB962C8B-B14F-4D97-AF65-F5344CB8AC3E}">
        <p14:creationId xmlns:p14="http://schemas.microsoft.com/office/powerpoint/2010/main" val="35241497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4658706-3BB1-4481-B7F7-E5BDCC1E5552}"/>
              </a:ext>
            </a:extLst>
          </p:cNvPr>
          <p:cNvSpPr txBox="1"/>
          <p:nvPr/>
        </p:nvSpPr>
        <p:spPr>
          <a:xfrm>
            <a:off x="523299" y="4999798"/>
            <a:ext cx="7728333" cy="1477328"/>
          </a:xfrm>
          <a:prstGeom prst="rect">
            <a:avLst/>
          </a:prstGeom>
          <a:noFill/>
        </p:spPr>
        <p:txBody>
          <a:bodyPr wrap="square">
            <a:spAutoFit/>
          </a:bodyPr>
          <a:lstStyle/>
          <a:p>
            <a:r>
              <a:rPr lang="en-US" b="1" dirty="0"/>
              <a:t>To Do #1 - </a:t>
            </a:r>
            <a:r>
              <a:rPr lang="en-US" dirty="0"/>
              <a:t>Identify all the </a:t>
            </a:r>
            <a:r>
              <a:rPr lang="en-US" i="1" dirty="0">
                <a:highlight>
                  <a:srgbClr val="FFFF00"/>
                </a:highlight>
              </a:rPr>
              <a:t>primary nouns</a:t>
            </a:r>
            <a:endParaRPr lang="en-US" dirty="0">
              <a:highlight>
                <a:srgbClr val="FFFF00"/>
              </a:highlight>
            </a:endParaRPr>
          </a:p>
          <a:p>
            <a:r>
              <a:rPr lang="en-US" b="1" dirty="0"/>
              <a:t>To Do #2 - </a:t>
            </a:r>
            <a:r>
              <a:rPr lang="en-US" dirty="0"/>
              <a:t>Identify the associated </a:t>
            </a:r>
            <a:r>
              <a:rPr lang="en-US" i="1" dirty="0">
                <a:highlight>
                  <a:srgbClr val="00FF00"/>
                </a:highlight>
              </a:rPr>
              <a:t>other nouns </a:t>
            </a:r>
            <a:r>
              <a:rPr lang="en-US" dirty="0"/>
              <a:t>that go with the</a:t>
            </a:r>
            <a:r>
              <a:rPr lang="en-US" i="1" dirty="0"/>
              <a:t> primary nouns</a:t>
            </a:r>
            <a:endParaRPr lang="en-US" dirty="0"/>
          </a:p>
          <a:p>
            <a:r>
              <a:rPr lang="en-US" b="1" dirty="0"/>
              <a:t>To Do #3 - </a:t>
            </a:r>
            <a:r>
              <a:rPr lang="en-US" dirty="0"/>
              <a:t>Identify all the </a:t>
            </a:r>
            <a:r>
              <a:rPr lang="en-US" i="1" dirty="0">
                <a:highlight>
                  <a:srgbClr val="00FFFF"/>
                </a:highlight>
              </a:rPr>
              <a:t>verbs</a:t>
            </a:r>
            <a:endParaRPr lang="en-US" dirty="0">
              <a:highlight>
                <a:srgbClr val="00FFFF"/>
              </a:highlight>
            </a:endParaRPr>
          </a:p>
          <a:p>
            <a:r>
              <a:rPr lang="en-US" b="1" dirty="0"/>
              <a:t>To Do #4 - </a:t>
            </a:r>
            <a:r>
              <a:rPr lang="en-US" dirty="0"/>
              <a:t>For each verb identify all the </a:t>
            </a:r>
            <a:r>
              <a:rPr lang="en-US" i="1" dirty="0"/>
              <a:t>nouns </a:t>
            </a:r>
            <a:r>
              <a:rPr lang="en-US" dirty="0"/>
              <a:t>that the verb works on </a:t>
            </a:r>
          </a:p>
          <a:p>
            <a:r>
              <a:rPr lang="en-US" b="1" dirty="0"/>
              <a:t>To Do #5</a:t>
            </a:r>
            <a:r>
              <a:rPr lang="en-US" dirty="0"/>
              <a:t> – Analyze at the proposed Solution A and Solution B for their problems</a:t>
            </a:r>
          </a:p>
        </p:txBody>
      </p:sp>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A website tracks </a:t>
            </a:r>
            <a:r>
              <a:rPr lang="en-US" sz="3200" dirty="0">
                <a:highlight>
                  <a:srgbClr val="00FF00"/>
                </a:highlight>
              </a:rPr>
              <a:t>books</a:t>
            </a:r>
            <a:r>
              <a:rPr lang="en-US" sz="3200" dirty="0"/>
              <a:t> and the </a:t>
            </a:r>
            <a:r>
              <a:rPr lang="en-US" sz="3200" dirty="0">
                <a:highlight>
                  <a:srgbClr val="00FF00"/>
                </a:highlight>
              </a:rPr>
              <a:t>kids</a:t>
            </a:r>
            <a:r>
              <a:rPr lang="en-US" sz="3200" dirty="0"/>
              <a:t> that read them.  For each </a:t>
            </a:r>
            <a:r>
              <a:rPr lang="en-US" sz="3200" dirty="0">
                <a:highlight>
                  <a:srgbClr val="00FF00"/>
                </a:highlight>
              </a:rPr>
              <a:t>book</a:t>
            </a:r>
            <a:r>
              <a:rPr lang="en-US" sz="3200" dirty="0"/>
              <a:t> the system stores the </a:t>
            </a:r>
            <a:r>
              <a:rPr lang="en-US" sz="3200" dirty="0">
                <a:highlight>
                  <a:srgbClr val="00FF00"/>
                </a:highlight>
              </a:rPr>
              <a:t>name</a:t>
            </a:r>
            <a:r>
              <a:rPr lang="en-US" sz="3200" dirty="0"/>
              <a:t> and </a:t>
            </a:r>
            <a:r>
              <a:rPr lang="en-US" sz="3200" dirty="0">
                <a:highlight>
                  <a:srgbClr val="00FF00"/>
                </a:highlight>
              </a:rPr>
              <a:t>author</a:t>
            </a:r>
            <a:r>
              <a:rPr lang="en-US" sz="3200" dirty="0"/>
              <a:t>.  For each </a:t>
            </a:r>
            <a:r>
              <a:rPr lang="en-US" sz="3200" dirty="0">
                <a:highlight>
                  <a:srgbClr val="00FF00"/>
                </a:highlight>
              </a:rPr>
              <a:t>kid</a:t>
            </a:r>
            <a:r>
              <a:rPr lang="en-US" sz="3200" dirty="0"/>
              <a:t> the system stores </a:t>
            </a:r>
            <a:r>
              <a:rPr lang="en-US" sz="3200" dirty="0">
                <a:highlight>
                  <a:srgbClr val="00FF00"/>
                </a:highlight>
              </a:rPr>
              <a:t>name</a:t>
            </a:r>
            <a:r>
              <a:rPr lang="en-US" sz="3200" dirty="0"/>
              <a:t> and </a:t>
            </a:r>
            <a:r>
              <a:rPr lang="en-US" sz="3200" dirty="0">
                <a:highlight>
                  <a:srgbClr val="00FF00"/>
                </a:highlight>
              </a:rPr>
              <a:t>grade level</a:t>
            </a:r>
            <a:r>
              <a:rPr lang="en-US" sz="3200" dirty="0"/>
              <a:t>.  The teacher enters when a </a:t>
            </a:r>
            <a:r>
              <a:rPr lang="en-US" sz="3200" dirty="0">
                <a:highlight>
                  <a:srgbClr val="00FF00"/>
                </a:highlight>
              </a:rPr>
              <a:t>kid</a:t>
            </a:r>
            <a:r>
              <a:rPr lang="en-US" sz="3200" dirty="0"/>
              <a:t> reads a particular </a:t>
            </a:r>
            <a:r>
              <a:rPr lang="en-US" sz="3200" dirty="0">
                <a:highlight>
                  <a:srgbClr val="00FF00"/>
                </a:highlight>
              </a:rPr>
              <a:t>book</a:t>
            </a:r>
            <a:r>
              <a:rPr lang="en-US" sz="3200" dirty="0"/>
              <a:t>.  It should be possible to print a </a:t>
            </a:r>
            <a:r>
              <a:rPr lang="en-US" sz="3200" dirty="0">
                <a:highlight>
                  <a:srgbClr val="00FF00"/>
                </a:highlight>
              </a:rPr>
              <a:t>report</a:t>
            </a:r>
            <a:r>
              <a:rPr lang="en-US" sz="3200" dirty="0"/>
              <a:t> on a </a:t>
            </a:r>
            <a:r>
              <a:rPr lang="en-US" sz="3200" dirty="0">
                <a:highlight>
                  <a:srgbClr val="00FF00"/>
                </a:highlight>
              </a:rPr>
              <a:t>book</a:t>
            </a:r>
            <a:r>
              <a:rPr lang="en-US" sz="3200" dirty="0"/>
              <a:t> that includes all </a:t>
            </a:r>
            <a:r>
              <a:rPr lang="en-US" sz="3200" dirty="0">
                <a:highlight>
                  <a:srgbClr val="00FF00"/>
                </a:highlight>
              </a:rPr>
              <a:t>kids</a:t>
            </a:r>
            <a:r>
              <a:rPr lang="en-US" sz="3200" dirty="0"/>
              <a:t> who have read a particular </a:t>
            </a:r>
            <a:r>
              <a:rPr lang="en-US" sz="3200" dirty="0">
                <a:highlight>
                  <a:srgbClr val="00FF00"/>
                </a:highlight>
              </a:rPr>
              <a:t>book</a:t>
            </a:r>
            <a:r>
              <a:rPr lang="en-US" sz="3200" dirty="0"/>
              <a:t> (with their </a:t>
            </a:r>
            <a:r>
              <a:rPr lang="en-US" sz="3200" dirty="0">
                <a:highlight>
                  <a:srgbClr val="00FF00"/>
                </a:highlight>
              </a:rPr>
              <a:t>grade level</a:t>
            </a:r>
            <a:r>
              <a:rPr lang="en-US" sz="3200" dirty="0"/>
              <a:t>).  It should be possible to print a </a:t>
            </a:r>
            <a:r>
              <a:rPr lang="en-US" sz="3200" dirty="0">
                <a:highlight>
                  <a:srgbClr val="00FF00"/>
                </a:highlight>
              </a:rPr>
              <a:t>report</a:t>
            </a:r>
            <a:r>
              <a:rPr lang="en-US" sz="3200" dirty="0"/>
              <a:t> on a </a:t>
            </a:r>
            <a:r>
              <a:rPr lang="en-US" sz="3200" dirty="0">
                <a:highlight>
                  <a:srgbClr val="00FF00"/>
                </a:highlight>
              </a:rPr>
              <a:t>kid</a:t>
            </a:r>
            <a:r>
              <a:rPr lang="en-US" sz="3200" dirty="0"/>
              <a:t> that includes the </a:t>
            </a:r>
            <a:r>
              <a:rPr lang="en-US" sz="3200" dirty="0">
                <a:highlight>
                  <a:srgbClr val="00FF00"/>
                </a:highlight>
              </a:rPr>
              <a:t>books</a:t>
            </a:r>
            <a:r>
              <a:rPr lang="en-US" sz="3200" dirty="0"/>
              <a:t> (with </a:t>
            </a:r>
            <a:r>
              <a:rPr lang="en-US" sz="3200" dirty="0">
                <a:highlight>
                  <a:srgbClr val="00FF00"/>
                </a:highlight>
              </a:rPr>
              <a:t>authors</a:t>
            </a:r>
            <a:r>
              <a:rPr lang="en-US" sz="3200" dirty="0"/>
              <a:t>) a particular </a:t>
            </a:r>
            <a:r>
              <a:rPr lang="en-US" sz="3200" dirty="0">
                <a:highlight>
                  <a:srgbClr val="00FF00"/>
                </a:highlight>
              </a:rPr>
              <a:t>kid</a:t>
            </a:r>
            <a:r>
              <a:rPr lang="en-US" sz="3200" dirty="0"/>
              <a:t> has read.</a:t>
            </a:r>
          </a:p>
        </p:txBody>
      </p:sp>
    </p:spTree>
    <p:extLst>
      <p:ext uri="{BB962C8B-B14F-4D97-AF65-F5344CB8AC3E}">
        <p14:creationId xmlns:p14="http://schemas.microsoft.com/office/powerpoint/2010/main" val="2976463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4658706-3BB1-4481-B7F7-E5BDCC1E5552}"/>
              </a:ext>
            </a:extLst>
          </p:cNvPr>
          <p:cNvSpPr txBox="1"/>
          <p:nvPr/>
        </p:nvSpPr>
        <p:spPr>
          <a:xfrm>
            <a:off x="523299" y="4999798"/>
            <a:ext cx="7728333" cy="1477328"/>
          </a:xfrm>
          <a:prstGeom prst="rect">
            <a:avLst/>
          </a:prstGeom>
          <a:noFill/>
        </p:spPr>
        <p:txBody>
          <a:bodyPr wrap="square">
            <a:spAutoFit/>
          </a:bodyPr>
          <a:lstStyle/>
          <a:p>
            <a:r>
              <a:rPr lang="en-US" b="1" dirty="0"/>
              <a:t>To Do #1 - </a:t>
            </a:r>
            <a:r>
              <a:rPr lang="en-US" dirty="0"/>
              <a:t>Identify all the </a:t>
            </a:r>
            <a:r>
              <a:rPr lang="en-US" i="1" dirty="0">
                <a:highlight>
                  <a:srgbClr val="FFFF00"/>
                </a:highlight>
              </a:rPr>
              <a:t>primary nouns</a:t>
            </a:r>
            <a:endParaRPr lang="en-US" dirty="0">
              <a:highlight>
                <a:srgbClr val="FFFF00"/>
              </a:highlight>
            </a:endParaRPr>
          </a:p>
          <a:p>
            <a:r>
              <a:rPr lang="en-US" b="1" dirty="0"/>
              <a:t>To Do #2 - </a:t>
            </a:r>
            <a:r>
              <a:rPr lang="en-US" dirty="0"/>
              <a:t>Identify the associated </a:t>
            </a:r>
            <a:r>
              <a:rPr lang="en-US" i="1" dirty="0">
                <a:highlight>
                  <a:srgbClr val="00FF00"/>
                </a:highlight>
              </a:rPr>
              <a:t>other nouns </a:t>
            </a:r>
            <a:r>
              <a:rPr lang="en-US" dirty="0"/>
              <a:t>that go with the</a:t>
            </a:r>
            <a:r>
              <a:rPr lang="en-US" i="1" dirty="0"/>
              <a:t> primary nouns</a:t>
            </a:r>
            <a:endParaRPr lang="en-US" dirty="0"/>
          </a:p>
          <a:p>
            <a:r>
              <a:rPr lang="en-US" b="1" dirty="0"/>
              <a:t>To Do #3 - </a:t>
            </a:r>
            <a:r>
              <a:rPr lang="en-US" dirty="0"/>
              <a:t>Identify all the </a:t>
            </a:r>
            <a:r>
              <a:rPr lang="en-US" i="1" dirty="0">
                <a:highlight>
                  <a:srgbClr val="00FFFF"/>
                </a:highlight>
              </a:rPr>
              <a:t>verbs</a:t>
            </a:r>
            <a:endParaRPr lang="en-US" dirty="0">
              <a:highlight>
                <a:srgbClr val="00FFFF"/>
              </a:highlight>
            </a:endParaRPr>
          </a:p>
          <a:p>
            <a:r>
              <a:rPr lang="en-US" b="1" dirty="0"/>
              <a:t>To Do #4 - </a:t>
            </a:r>
            <a:r>
              <a:rPr lang="en-US" dirty="0"/>
              <a:t>For each verb identify all the </a:t>
            </a:r>
            <a:r>
              <a:rPr lang="en-US" i="1" dirty="0"/>
              <a:t>nouns </a:t>
            </a:r>
            <a:r>
              <a:rPr lang="en-US" dirty="0"/>
              <a:t>that the verb works on </a:t>
            </a:r>
          </a:p>
          <a:p>
            <a:r>
              <a:rPr lang="en-US" b="1" dirty="0"/>
              <a:t>To Do #5</a:t>
            </a:r>
            <a:r>
              <a:rPr lang="en-US" dirty="0"/>
              <a:t> – Analyze at the proposed Solution A and Solution B for their problems</a:t>
            </a:r>
          </a:p>
        </p:txBody>
      </p:sp>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A website </a:t>
            </a:r>
            <a:r>
              <a:rPr lang="en-US" sz="3200" dirty="0">
                <a:highlight>
                  <a:srgbClr val="00FFFF"/>
                </a:highlight>
              </a:rPr>
              <a:t>tracks</a:t>
            </a:r>
            <a:r>
              <a:rPr lang="en-US" sz="3200" dirty="0"/>
              <a:t> books and the kids that </a:t>
            </a:r>
            <a:r>
              <a:rPr lang="en-US" sz="3200" dirty="0">
                <a:highlight>
                  <a:srgbClr val="00FFFF"/>
                </a:highlight>
              </a:rPr>
              <a:t>read</a:t>
            </a:r>
            <a:r>
              <a:rPr lang="en-US" sz="3200" dirty="0"/>
              <a:t> them.  For each book the system </a:t>
            </a:r>
            <a:r>
              <a:rPr lang="en-US" sz="3200" dirty="0">
                <a:highlight>
                  <a:srgbClr val="00FFFF"/>
                </a:highlight>
              </a:rPr>
              <a:t>stores</a:t>
            </a:r>
            <a:r>
              <a:rPr lang="en-US" sz="3200" dirty="0"/>
              <a:t> the name and author.  For each kid the system </a:t>
            </a:r>
            <a:r>
              <a:rPr lang="en-US" sz="3200" dirty="0">
                <a:highlight>
                  <a:srgbClr val="00FFFF"/>
                </a:highlight>
              </a:rPr>
              <a:t>stores</a:t>
            </a:r>
            <a:r>
              <a:rPr lang="en-US" sz="3200" dirty="0"/>
              <a:t> name and grade level.  The teacher </a:t>
            </a:r>
            <a:r>
              <a:rPr lang="en-US" sz="3200" dirty="0">
                <a:highlight>
                  <a:srgbClr val="00FFFF"/>
                </a:highlight>
              </a:rPr>
              <a:t>enters</a:t>
            </a:r>
            <a:r>
              <a:rPr lang="en-US" sz="3200" dirty="0"/>
              <a:t> when a kid </a:t>
            </a:r>
            <a:r>
              <a:rPr lang="en-US" sz="3200" dirty="0">
                <a:highlight>
                  <a:srgbClr val="00FFFF"/>
                </a:highlight>
              </a:rPr>
              <a:t>reads</a:t>
            </a:r>
            <a:r>
              <a:rPr lang="en-US" sz="3200" dirty="0"/>
              <a:t> a particular book.  It should be possible to </a:t>
            </a:r>
            <a:r>
              <a:rPr lang="en-US" sz="3200" dirty="0">
                <a:highlight>
                  <a:srgbClr val="00FFFF"/>
                </a:highlight>
              </a:rPr>
              <a:t>print</a:t>
            </a:r>
            <a:r>
              <a:rPr lang="en-US" sz="3200" dirty="0"/>
              <a:t> a report on a book that </a:t>
            </a:r>
            <a:r>
              <a:rPr lang="en-US" sz="3200" dirty="0">
                <a:highlight>
                  <a:srgbClr val="00FFFF"/>
                </a:highlight>
              </a:rPr>
              <a:t>includes</a:t>
            </a:r>
            <a:r>
              <a:rPr lang="en-US" sz="3200" dirty="0"/>
              <a:t> all kids who have </a:t>
            </a:r>
            <a:r>
              <a:rPr lang="en-US" sz="3200" dirty="0">
                <a:highlight>
                  <a:srgbClr val="00FFFF"/>
                </a:highlight>
              </a:rPr>
              <a:t>read</a:t>
            </a:r>
            <a:r>
              <a:rPr lang="en-US" sz="3200" dirty="0"/>
              <a:t> a particular book (with their grade level).  It should be possible to </a:t>
            </a:r>
            <a:r>
              <a:rPr lang="en-US" sz="3200" dirty="0">
                <a:highlight>
                  <a:srgbClr val="00FFFF"/>
                </a:highlight>
              </a:rPr>
              <a:t>print</a:t>
            </a:r>
            <a:r>
              <a:rPr lang="en-US" sz="3200" dirty="0"/>
              <a:t> a report on a kid that </a:t>
            </a:r>
            <a:r>
              <a:rPr lang="en-US" sz="3200" dirty="0">
                <a:highlight>
                  <a:srgbClr val="00FFFF"/>
                </a:highlight>
              </a:rPr>
              <a:t>includes</a:t>
            </a:r>
            <a:r>
              <a:rPr lang="en-US" sz="3200" dirty="0"/>
              <a:t> the books (with authors) a particular kid has </a:t>
            </a:r>
            <a:r>
              <a:rPr lang="en-US" sz="3200" dirty="0">
                <a:highlight>
                  <a:srgbClr val="00FFFF"/>
                </a:highlight>
              </a:rPr>
              <a:t>read</a:t>
            </a:r>
            <a:r>
              <a:rPr lang="en-US" sz="3200" dirty="0"/>
              <a:t>.</a:t>
            </a:r>
          </a:p>
        </p:txBody>
      </p:sp>
    </p:spTree>
    <p:extLst>
      <p:ext uri="{BB962C8B-B14F-4D97-AF65-F5344CB8AC3E}">
        <p14:creationId xmlns:p14="http://schemas.microsoft.com/office/powerpoint/2010/main" val="31855232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9039" y="2063557"/>
            <a:ext cx="2092239" cy="523220"/>
          </a:xfrm>
          <a:prstGeom prst="rect">
            <a:avLst/>
          </a:prstGeom>
          <a:noFill/>
        </p:spPr>
        <p:txBody>
          <a:bodyPr wrap="none" rtlCol="0">
            <a:spAutoFit/>
          </a:bodyPr>
          <a:lstStyle/>
          <a:p>
            <a:r>
              <a:rPr lang="en-US" sz="2800" dirty="0"/>
              <a:t>Bad Design A</a:t>
            </a:r>
            <a:endParaRPr lang="en-US" dirty="0"/>
          </a:p>
        </p:txBody>
      </p:sp>
      <p:sp>
        <p:nvSpPr>
          <p:cNvPr id="8" name="TextBox 7">
            <a:extLst>
              <a:ext uri="{FF2B5EF4-FFF2-40B4-BE49-F238E27FC236}">
                <a16:creationId xmlns:a16="http://schemas.microsoft.com/office/drawing/2014/main" id="{B59FA005-C3EF-40E7-B128-43C07DBBC66C}"/>
              </a:ext>
            </a:extLst>
          </p:cNvPr>
          <p:cNvSpPr txBox="1"/>
          <p:nvPr/>
        </p:nvSpPr>
        <p:spPr>
          <a:xfrm>
            <a:off x="123392" y="70139"/>
            <a:ext cx="8832272" cy="17543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 website tracks books and the kids that read them.  For each book the system stores the name and author.  For each kid the system stores name and grade level.  The teacher enters when a kid reads a particular book.  It should be possible to print a report on a book that includes all kids who have read a particular book (with their grade level).  It should be possible to print a report on a kid that includes the books (with authors) a particular kid has read.</a:t>
            </a:r>
          </a:p>
        </p:txBody>
      </p:sp>
      <p:pic>
        <p:nvPicPr>
          <p:cNvPr id="2" name="Picture 2" descr="A screenshot of a cell phone&#10;&#10;Description generated with very high confidence">
            <a:extLst>
              <a:ext uri="{FF2B5EF4-FFF2-40B4-BE49-F238E27FC236}">
                <a16:creationId xmlns:a16="http://schemas.microsoft.com/office/drawing/2014/main" id="{C30AE8A5-582E-41E2-A715-A60B289F94BE}"/>
              </a:ext>
            </a:extLst>
          </p:cNvPr>
          <p:cNvPicPr>
            <a:picLocks noChangeAspect="1"/>
          </p:cNvPicPr>
          <p:nvPr/>
        </p:nvPicPr>
        <p:blipFill>
          <a:blip r:embed="rId3"/>
          <a:stretch>
            <a:fillRect/>
          </a:stretch>
        </p:blipFill>
        <p:spPr>
          <a:xfrm>
            <a:off x="451441" y="2515929"/>
            <a:ext cx="8187955" cy="1746397"/>
          </a:xfrm>
          <a:prstGeom prst="rect">
            <a:avLst/>
          </a:prstGeom>
        </p:spPr>
      </p:pic>
    </p:spTree>
    <p:extLst>
      <p:ext uri="{BB962C8B-B14F-4D97-AF65-F5344CB8AC3E}">
        <p14:creationId xmlns:p14="http://schemas.microsoft.com/office/powerpoint/2010/main" val="23429244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94628"/>
            <a:ext cx="8229600" cy="722889"/>
          </a:xfrm>
        </p:spPr>
        <p:txBody>
          <a:bodyPr>
            <a:normAutofit/>
          </a:bodyPr>
          <a:lstStyle/>
          <a:p>
            <a:r>
              <a:rPr lang="en-US"/>
              <a:t>Good parts of the design - Main class</a:t>
            </a:r>
          </a:p>
        </p:txBody>
      </p:sp>
      <p:sp>
        <p:nvSpPr>
          <p:cNvPr id="2" name="Content Placeholder 1"/>
          <p:cNvSpPr>
            <a:spLocks noGrp="1"/>
          </p:cNvSpPr>
          <p:nvPr>
            <p:ph idx="1"/>
          </p:nvPr>
        </p:nvSpPr>
        <p:spPr>
          <a:xfrm>
            <a:off x="360045" y="3958429"/>
            <a:ext cx="8423910" cy="2609772"/>
          </a:xfrm>
        </p:spPr>
        <p:txBody>
          <a:bodyPr vert="horz" lIns="91440" tIns="45720" rIns="91440" bIns="45720" rtlCol="0" anchor="t">
            <a:normAutofit/>
          </a:bodyPr>
          <a:lstStyle/>
          <a:p>
            <a:r>
              <a:rPr lang="en-US" sz="2000" dirty="0"/>
              <a:t>Every program </a:t>
            </a:r>
            <a:r>
              <a:rPr lang="en-US" sz="2000" dirty="0">
                <a:cs typeface="Calibri"/>
              </a:rPr>
              <a:t>starts somewhere, and any design should make clear where the starting point is.  In our class, we will name the starting point class </a:t>
            </a:r>
            <a:r>
              <a:rPr lang="en-US" sz="2000" dirty="0" err="1">
                <a:cs typeface="Calibri"/>
              </a:rPr>
              <a:t>Something</a:t>
            </a:r>
            <a:r>
              <a:rPr lang="en-US" sz="2000" dirty="0" err="1">
                <a:highlight>
                  <a:srgbClr val="FFFF00"/>
                </a:highlight>
                <a:cs typeface="Calibri"/>
              </a:rPr>
              <a:t>Main</a:t>
            </a:r>
            <a:endParaRPr lang="en-US" sz="2000" dirty="0">
              <a:highlight>
                <a:srgbClr val="FFFF00"/>
              </a:highlight>
              <a:cs typeface="Calibri"/>
            </a:endParaRPr>
          </a:p>
          <a:p>
            <a:endParaRPr lang="en-US" dirty="0"/>
          </a:p>
        </p:txBody>
      </p:sp>
      <p:sp>
        <p:nvSpPr>
          <p:cNvPr id="8" name="Rounded Rectangle 7"/>
          <p:cNvSpPr/>
          <p:nvPr/>
        </p:nvSpPr>
        <p:spPr>
          <a:xfrm>
            <a:off x="2108498" y="4943390"/>
            <a:ext cx="3636085" cy="132319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solidFill>
                  <a:schemeClr val="tx1"/>
                </a:solidFill>
              </a:rPr>
              <a:t>We </a:t>
            </a:r>
            <a:r>
              <a:rPr lang="en-US" b="1" i="1">
                <a:solidFill>
                  <a:schemeClr val="tx1"/>
                </a:solidFill>
              </a:rPr>
              <a:t>implicitly</a:t>
            </a:r>
            <a:r>
              <a:rPr lang="en-US">
                <a:solidFill>
                  <a:schemeClr val="tx1"/>
                </a:solidFill>
              </a:rPr>
              <a:t> assume there exists:</a:t>
            </a:r>
          </a:p>
          <a:p>
            <a:pPr algn="ctr"/>
            <a:r>
              <a:rPr lang="en-US">
                <a:solidFill>
                  <a:schemeClr val="tx1"/>
                </a:solidFill>
              </a:rPr>
              <a:t>constructors as needed</a:t>
            </a:r>
          </a:p>
          <a:p>
            <a:pPr algn="ctr"/>
            <a:r>
              <a:rPr lang="en-US">
                <a:solidFill>
                  <a:schemeClr val="tx1"/>
                </a:solidFill>
              </a:rPr>
              <a:t>getters and setters as needed</a:t>
            </a:r>
          </a:p>
        </p:txBody>
      </p:sp>
      <p:cxnSp>
        <p:nvCxnSpPr>
          <p:cNvPr id="16" name="Straight Arrow Connector 15">
            <a:extLst>
              <a:ext uri="{FF2B5EF4-FFF2-40B4-BE49-F238E27FC236}">
                <a16:creationId xmlns:a16="http://schemas.microsoft.com/office/drawing/2014/main" id="{64515D22-5699-4CF0-8804-5E762EB2B61A}"/>
              </a:ext>
            </a:extLst>
          </p:cNvPr>
          <p:cNvCxnSpPr>
            <a:cxnSpLocks/>
          </p:cNvCxnSpPr>
          <p:nvPr/>
        </p:nvCxnSpPr>
        <p:spPr>
          <a:xfrm flipV="1">
            <a:off x="3812716" y="2592750"/>
            <a:ext cx="2047066" cy="2536942"/>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pic>
        <p:nvPicPr>
          <p:cNvPr id="10" name="Picture 2" descr="A screenshot of a cell phone&#10;&#10;Description generated with very high confidence">
            <a:extLst>
              <a:ext uri="{FF2B5EF4-FFF2-40B4-BE49-F238E27FC236}">
                <a16:creationId xmlns:a16="http://schemas.microsoft.com/office/drawing/2014/main" id="{4E6D5B42-E8E2-4B6A-AB89-AE9EA63DB5E4}"/>
              </a:ext>
            </a:extLst>
          </p:cNvPr>
          <p:cNvPicPr>
            <a:picLocks noChangeAspect="1"/>
          </p:cNvPicPr>
          <p:nvPr/>
        </p:nvPicPr>
        <p:blipFill>
          <a:blip r:embed="rId3"/>
          <a:stretch>
            <a:fillRect/>
          </a:stretch>
        </p:blipFill>
        <p:spPr>
          <a:xfrm>
            <a:off x="605791" y="846353"/>
            <a:ext cx="8187955" cy="1746397"/>
          </a:xfrm>
          <a:prstGeom prst="rect">
            <a:avLst/>
          </a:prstGeom>
        </p:spPr>
      </p:pic>
      <p:sp>
        <p:nvSpPr>
          <p:cNvPr id="5" name="Rectangle: Rounded Corners 4">
            <a:extLst>
              <a:ext uri="{FF2B5EF4-FFF2-40B4-BE49-F238E27FC236}">
                <a16:creationId xmlns:a16="http://schemas.microsoft.com/office/drawing/2014/main" id="{08004D7E-2D9F-4ACD-BFA7-3D42E6847293}"/>
              </a:ext>
            </a:extLst>
          </p:cNvPr>
          <p:cNvSpPr/>
          <p:nvPr/>
        </p:nvSpPr>
        <p:spPr>
          <a:xfrm>
            <a:off x="605791" y="917517"/>
            <a:ext cx="4149090" cy="160534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64515D22-5699-4CF0-8804-5E762EB2B61A}"/>
              </a:ext>
            </a:extLst>
          </p:cNvPr>
          <p:cNvCxnSpPr>
            <a:cxnSpLocks/>
          </p:cNvCxnSpPr>
          <p:nvPr/>
        </p:nvCxnSpPr>
        <p:spPr>
          <a:xfrm flipV="1">
            <a:off x="3109913" y="2353084"/>
            <a:ext cx="0" cy="1605346"/>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67060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A screenshot of a cell phone&#10;&#10;Description generated with very high confidence">
            <a:extLst>
              <a:ext uri="{FF2B5EF4-FFF2-40B4-BE49-F238E27FC236}">
                <a16:creationId xmlns:a16="http://schemas.microsoft.com/office/drawing/2014/main" id="{A41A93D2-63AE-414E-AD3C-3E9358B73B96}"/>
              </a:ext>
            </a:extLst>
          </p:cNvPr>
          <p:cNvPicPr>
            <a:picLocks noChangeAspect="1"/>
          </p:cNvPicPr>
          <p:nvPr/>
        </p:nvPicPr>
        <p:blipFill>
          <a:blip r:embed="rId3"/>
          <a:stretch>
            <a:fillRect/>
          </a:stretch>
        </p:blipFill>
        <p:spPr>
          <a:xfrm>
            <a:off x="605791" y="846353"/>
            <a:ext cx="8187955" cy="1746397"/>
          </a:xfrm>
          <a:prstGeom prst="rect">
            <a:avLst/>
          </a:prstGeom>
        </p:spPr>
      </p:pic>
      <p:sp>
        <p:nvSpPr>
          <p:cNvPr id="3" name="Title 2"/>
          <p:cNvSpPr>
            <a:spLocks noGrp="1"/>
          </p:cNvSpPr>
          <p:nvPr>
            <p:ph type="title"/>
          </p:nvPr>
        </p:nvSpPr>
        <p:spPr>
          <a:xfrm>
            <a:off x="457200" y="194628"/>
            <a:ext cx="8229600" cy="722889"/>
          </a:xfrm>
        </p:spPr>
        <p:txBody>
          <a:bodyPr>
            <a:normAutofit/>
          </a:bodyPr>
          <a:lstStyle/>
          <a:p>
            <a:r>
              <a:rPr lang="en-US"/>
              <a:t>Good parts of the design – “handle” methods</a:t>
            </a:r>
          </a:p>
        </p:txBody>
      </p:sp>
      <p:sp>
        <p:nvSpPr>
          <p:cNvPr id="2" name="Content Placeholder 1"/>
          <p:cNvSpPr>
            <a:spLocks noGrp="1"/>
          </p:cNvSpPr>
          <p:nvPr>
            <p:ph idx="1"/>
          </p:nvPr>
        </p:nvSpPr>
        <p:spPr>
          <a:xfrm>
            <a:off x="360045" y="3958429"/>
            <a:ext cx="8423910" cy="2609772"/>
          </a:xfrm>
        </p:spPr>
        <p:txBody>
          <a:bodyPr vert="horz" lIns="91440" tIns="45720" rIns="91440" bIns="45720" rtlCol="0" anchor="t">
            <a:normAutofit/>
          </a:bodyPr>
          <a:lstStyle/>
          <a:p>
            <a:r>
              <a:rPr lang="en-US" sz="2000" dirty="0"/>
              <a:t>In our very simple designs, this class also deals with user input</a:t>
            </a:r>
          </a:p>
          <a:p>
            <a:r>
              <a:rPr lang="en-US" sz="2000" i="1" dirty="0"/>
              <a:t>handle</a:t>
            </a:r>
            <a:r>
              <a:rPr lang="en-US" sz="2000" dirty="0">
                <a:cs typeface="Calibri"/>
              </a:rPr>
              <a:t> methods will have special meaning for us, as they will represent places where user commands enter the system</a:t>
            </a:r>
          </a:p>
          <a:p>
            <a:r>
              <a:rPr lang="en-US" sz="2000" dirty="0">
                <a:highlight>
                  <a:srgbClr val="FFFF00"/>
                </a:highlight>
                <a:cs typeface="Calibri"/>
              </a:rPr>
              <a:t>Examine the UML diagram and use your analysis skills in order to determine:</a:t>
            </a:r>
          </a:p>
          <a:p>
            <a:pPr marL="685800" lvl="1" indent="-342900">
              <a:buFont typeface="+mj-lt"/>
              <a:buAutoNum type="arabicPeriod"/>
            </a:pPr>
            <a:r>
              <a:rPr lang="en-US" sz="1700" dirty="0">
                <a:cs typeface="Calibri"/>
              </a:rPr>
              <a:t>If what is required by the </a:t>
            </a:r>
            <a:r>
              <a:rPr lang="en-US" sz="1700" i="1" dirty="0">
                <a:cs typeface="Calibri"/>
              </a:rPr>
              <a:t>story problem </a:t>
            </a:r>
            <a:r>
              <a:rPr lang="en-US" sz="1700" dirty="0">
                <a:cs typeface="Calibri"/>
              </a:rPr>
              <a:t>can be stored by the design presented in the UML diagram</a:t>
            </a:r>
          </a:p>
          <a:p>
            <a:pPr marL="685800" lvl="1" indent="-342900">
              <a:buFont typeface="+mj-lt"/>
              <a:buAutoNum type="arabicPeriod"/>
            </a:pPr>
            <a:r>
              <a:rPr lang="en-US" sz="1700" dirty="0">
                <a:cs typeface="Calibri"/>
              </a:rPr>
              <a:t>If you can implement the </a:t>
            </a:r>
            <a:r>
              <a:rPr lang="en-US" sz="1700" i="1" dirty="0">
                <a:cs typeface="Calibri"/>
              </a:rPr>
              <a:t>handle </a:t>
            </a:r>
            <a:r>
              <a:rPr lang="en-US" sz="1700" dirty="0">
                <a:cs typeface="Calibri"/>
              </a:rPr>
              <a:t>methods in the UML </a:t>
            </a:r>
            <a:r>
              <a:rPr lang="en-US" sz="1700" i="1" dirty="0">
                <a:cs typeface="Calibri"/>
              </a:rPr>
              <a:t>Main</a:t>
            </a:r>
            <a:r>
              <a:rPr lang="en-US" sz="1700" dirty="0">
                <a:cs typeface="Calibri"/>
              </a:rPr>
              <a:t> class given the data stored in the different UML class diagram</a:t>
            </a:r>
          </a:p>
          <a:p>
            <a:endParaRPr lang="en-US" dirty="0"/>
          </a:p>
        </p:txBody>
      </p:sp>
      <p:cxnSp>
        <p:nvCxnSpPr>
          <p:cNvPr id="7" name="Straight Arrow Connector 6">
            <a:extLst>
              <a:ext uri="{FF2B5EF4-FFF2-40B4-BE49-F238E27FC236}">
                <a16:creationId xmlns:a16="http://schemas.microsoft.com/office/drawing/2014/main" id="{64515D22-5699-4CF0-8804-5E762EB2B61A}"/>
              </a:ext>
            </a:extLst>
          </p:cNvPr>
          <p:cNvCxnSpPr>
            <a:cxnSpLocks/>
          </p:cNvCxnSpPr>
          <p:nvPr/>
        </p:nvCxnSpPr>
        <p:spPr>
          <a:xfrm flipV="1">
            <a:off x="1315403" y="2424545"/>
            <a:ext cx="832052" cy="1495237"/>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10" name="Rectangle: Rounded Corners 9">
            <a:extLst>
              <a:ext uri="{FF2B5EF4-FFF2-40B4-BE49-F238E27FC236}">
                <a16:creationId xmlns:a16="http://schemas.microsoft.com/office/drawing/2014/main" id="{F4E063BE-CBCC-4DC2-9C99-CBA5FBD21613}"/>
              </a:ext>
            </a:extLst>
          </p:cNvPr>
          <p:cNvSpPr/>
          <p:nvPr/>
        </p:nvSpPr>
        <p:spPr>
          <a:xfrm>
            <a:off x="605791" y="1510148"/>
            <a:ext cx="4174027" cy="91439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6701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8" descr="A screenshot of a cell phone&#10;&#10;Description generated with very high confidence">
            <a:extLst>
              <a:ext uri="{FF2B5EF4-FFF2-40B4-BE49-F238E27FC236}">
                <a16:creationId xmlns:a16="http://schemas.microsoft.com/office/drawing/2014/main" id="{D288754E-1D61-494B-894C-22312A1C08BA}"/>
              </a:ext>
            </a:extLst>
          </p:cNvPr>
          <p:cNvPicPr>
            <a:picLocks noChangeAspect="1"/>
          </p:cNvPicPr>
          <p:nvPr/>
        </p:nvPicPr>
        <p:blipFill>
          <a:blip r:embed="rId3"/>
          <a:stretch>
            <a:fillRect/>
          </a:stretch>
        </p:blipFill>
        <p:spPr>
          <a:xfrm>
            <a:off x="637842" y="4345172"/>
            <a:ext cx="7974640" cy="2566876"/>
          </a:xfrm>
          <a:prstGeom prst="rect">
            <a:avLst/>
          </a:prstGeom>
        </p:spPr>
      </p:pic>
      <p:sp>
        <p:nvSpPr>
          <p:cNvPr id="4" name="TextBox 3"/>
          <p:cNvSpPr txBox="1"/>
          <p:nvPr/>
        </p:nvSpPr>
        <p:spPr>
          <a:xfrm>
            <a:off x="169039" y="2063557"/>
            <a:ext cx="2092239" cy="523220"/>
          </a:xfrm>
          <a:prstGeom prst="rect">
            <a:avLst/>
          </a:prstGeom>
          <a:noFill/>
        </p:spPr>
        <p:txBody>
          <a:bodyPr wrap="none" rtlCol="0">
            <a:spAutoFit/>
          </a:bodyPr>
          <a:lstStyle/>
          <a:p>
            <a:r>
              <a:rPr lang="en-US" sz="2800" dirty="0"/>
              <a:t>Bad Design A</a:t>
            </a:r>
          </a:p>
        </p:txBody>
      </p:sp>
      <p:sp>
        <p:nvSpPr>
          <p:cNvPr id="7" name="TextBox 6"/>
          <p:cNvSpPr txBox="1"/>
          <p:nvPr/>
        </p:nvSpPr>
        <p:spPr>
          <a:xfrm>
            <a:off x="167884" y="4424552"/>
            <a:ext cx="2092239" cy="523220"/>
          </a:xfrm>
          <a:prstGeom prst="rect">
            <a:avLst/>
          </a:prstGeom>
          <a:noFill/>
        </p:spPr>
        <p:txBody>
          <a:bodyPr wrap="none" rtlCol="0">
            <a:spAutoFit/>
          </a:bodyPr>
          <a:lstStyle/>
          <a:p>
            <a:r>
              <a:rPr lang="en-US" sz="2800" dirty="0"/>
              <a:t>Bad Design B</a:t>
            </a:r>
          </a:p>
        </p:txBody>
      </p:sp>
      <p:sp>
        <p:nvSpPr>
          <p:cNvPr id="8" name="TextBox 7">
            <a:extLst>
              <a:ext uri="{FF2B5EF4-FFF2-40B4-BE49-F238E27FC236}">
                <a16:creationId xmlns:a16="http://schemas.microsoft.com/office/drawing/2014/main" id="{B59FA005-C3EF-40E7-B128-43C07DBBC66C}"/>
              </a:ext>
            </a:extLst>
          </p:cNvPr>
          <p:cNvSpPr txBox="1"/>
          <p:nvPr/>
        </p:nvSpPr>
        <p:spPr>
          <a:xfrm>
            <a:off x="123392" y="70139"/>
            <a:ext cx="8832272" cy="17543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 website tracks books and the kids that read them.  For each book the system stores the name and author.  For each kid the system stores name and grade level.  The teacher enters when a kid reads a particular book.  It should be possible to print a report on a book that includes all kids who have read a particular book (with their grade level).  It should be possible to print a report on a kid that includes the books (with authors) a particular kid has read.</a:t>
            </a:r>
          </a:p>
        </p:txBody>
      </p:sp>
      <p:pic>
        <p:nvPicPr>
          <p:cNvPr id="2" name="Picture 2" descr="A screenshot of a cell phone&#10;&#10;Description generated with very high confidence">
            <a:extLst>
              <a:ext uri="{FF2B5EF4-FFF2-40B4-BE49-F238E27FC236}">
                <a16:creationId xmlns:a16="http://schemas.microsoft.com/office/drawing/2014/main" id="{C30AE8A5-582E-41E2-A715-A60B289F94BE}"/>
              </a:ext>
            </a:extLst>
          </p:cNvPr>
          <p:cNvPicPr>
            <a:picLocks noChangeAspect="1"/>
          </p:cNvPicPr>
          <p:nvPr/>
        </p:nvPicPr>
        <p:blipFill>
          <a:blip r:embed="rId4"/>
          <a:stretch>
            <a:fillRect/>
          </a:stretch>
        </p:blipFill>
        <p:spPr>
          <a:xfrm>
            <a:off x="451441" y="2515929"/>
            <a:ext cx="8187955" cy="1746397"/>
          </a:xfrm>
          <a:prstGeom prst="rect">
            <a:avLst/>
          </a:prstGeom>
        </p:spPr>
      </p:pic>
      <p:sp>
        <p:nvSpPr>
          <p:cNvPr id="3" name="Rectangle 2">
            <a:extLst>
              <a:ext uri="{FF2B5EF4-FFF2-40B4-BE49-F238E27FC236}">
                <a16:creationId xmlns:a16="http://schemas.microsoft.com/office/drawing/2014/main" id="{2A10AC4C-8C82-4E9E-9FEE-D78D88FB7E02}"/>
              </a:ext>
            </a:extLst>
          </p:cNvPr>
          <p:cNvSpPr/>
          <p:nvPr/>
        </p:nvSpPr>
        <p:spPr>
          <a:xfrm>
            <a:off x="123371" y="6146798"/>
            <a:ext cx="524330" cy="397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3-5</a:t>
            </a:r>
          </a:p>
        </p:txBody>
      </p:sp>
      <p:sp>
        <p:nvSpPr>
          <p:cNvPr id="10" name="Rounded Rectangle 9"/>
          <p:cNvSpPr/>
          <p:nvPr/>
        </p:nvSpPr>
        <p:spPr>
          <a:xfrm>
            <a:off x="4072000" y="1558714"/>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a couple minutes!</a:t>
            </a:r>
          </a:p>
          <a:p>
            <a:r>
              <a:rPr lang="en-US" dirty="0"/>
              <a:t>Try to see what you can think might be wrong</a:t>
            </a:r>
          </a:p>
          <a:p>
            <a:r>
              <a:rPr lang="en-US" dirty="0"/>
              <a:t>When you have an idea, then continue</a:t>
            </a:r>
          </a:p>
        </p:txBody>
      </p:sp>
    </p:spTree>
    <p:extLst>
      <p:ext uri="{BB962C8B-B14F-4D97-AF65-F5344CB8AC3E}">
        <p14:creationId xmlns:p14="http://schemas.microsoft.com/office/powerpoint/2010/main" val="102209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9317-74D8-4C3A-A7D6-A42680E57E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D05192-45A4-42B2-8658-26781BA64DD6}"/>
              </a:ext>
            </a:extLst>
          </p:cNvPr>
          <p:cNvSpPr>
            <a:spLocks noGrp="1"/>
          </p:cNvSpPr>
          <p:nvPr>
            <p:ph idx="1"/>
          </p:nvPr>
        </p:nvSpPr>
        <p:spPr>
          <a:xfrm>
            <a:off x="628650" y="2472606"/>
            <a:ext cx="7886700" cy="3704357"/>
          </a:xfrm>
        </p:spPr>
        <p:txBody>
          <a:bodyPr vert="horz" lIns="91440" tIns="45720" rIns="91440" bIns="45720" rtlCol="0" anchor="t">
            <a:normAutofit/>
          </a:bodyPr>
          <a:lstStyle/>
          <a:p>
            <a:pPr marL="0" indent="0">
              <a:buNone/>
            </a:pPr>
            <a:r>
              <a:rPr lang="en-US">
                <a:cs typeface="Calibri"/>
              </a:rPr>
              <a:t>This design does not function.  There is no (sane) way to look up a book for printing a report or for associating with a Kid.</a:t>
            </a:r>
          </a:p>
        </p:txBody>
      </p:sp>
      <p:pic>
        <p:nvPicPr>
          <p:cNvPr id="5" name="Picture 2" descr="A screenshot of a cell phone&#10;&#10;Description generated with very high confidence">
            <a:extLst>
              <a:ext uri="{FF2B5EF4-FFF2-40B4-BE49-F238E27FC236}">
                <a16:creationId xmlns:a16="http://schemas.microsoft.com/office/drawing/2014/main" id="{7D4179C7-A4B5-4E8F-8CD3-B10ECA74599C}"/>
              </a:ext>
            </a:extLst>
          </p:cNvPr>
          <p:cNvPicPr>
            <a:picLocks noChangeAspect="1"/>
          </p:cNvPicPr>
          <p:nvPr/>
        </p:nvPicPr>
        <p:blipFill>
          <a:blip r:embed="rId3"/>
          <a:stretch>
            <a:fillRect/>
          </a:stretch>
        </p:blipFill>
        <p:spPr>
          <a:xfrm>
            <a:off x="465818" y="574986"/>
            <a:ext cx="8187955" cy="1746397"/>
          </a:xfrm>
          <a:prstGeom prst="rect">
            <a:avLst/>
          </a:prstGeom>
        </p:spPr>
      </p:pic>
    </p:spTree>
    <p:extLst>
      <p:ext uri="{BB962C8B-B14F-4D97-AF65-F5344CB8AC3E}">
        <p14:creationId xmlns:p14="http://schemas.microsoft.com/office/powerpoint/2010/main" val="1215226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400" b="1" dirty="0"/>
              <a:t>Tools of the Trade - Diagramming</a:t>
            </a:r>
          </a:p>
        </p:txBody>
      </p:sp>
      <p:sp>
        <p:nvSpPr>
          <p:cNvPr id="2" name="Content Placeholder 1"/>
          <p:cNvSpPr>
            <a:spLocks noGrp="1"/>
          </p:cNvSpPr>
          <p:nvPr>
            <p:ph idx="1"/>
          </p:nvPr>
        </p:nvSpPr>
        <p:spPr/>
        <p:txBody>
          <a:bodyPr>
            <a:normAutofit/>
          </a:bodyPr>
          <a:lstStyle/>
          <a:p>
            <a:r>
              <a:rPr lang="en-US" sz="4000" dirty="0"/>
              <a:t>Class Diagrams (UML)</a:t>
            </a:r>
          </a:p>
          <a:p>
            <a:r>
              <a:rPr lang="en-US" sz="4000" dirty="0"/>
              <a:t>UML – Unified Modeling Language</a:t>
            </a:r>
          </a:p>
          <a:p>
            <a:pPr lvl="1"/>
            <a:r>
              <a:rPr lang="en-US" sz="4000" dirty="0"/>
              <a:t>Language </a:t>
            </a:r>
            <a:r>
              <a:rPr lang="en-US" sz="4000" dirty="0">
                <a:solidFill>
                  <a:srgbClr val="FF0000"/>
                </a:solidFill>
              </a:rPr>
              <a:t>un</a:t>
            </a:r>
            <a:r>
              <a:rPr lang="en-US" sz="4000" dirty="0"/>
              <a:t>specific</a:t>
            </a:r>
          </a:p>
          <a:p>
            <a:pPr lvl="1"/>
            <a:r>
              <a:rPr lang="en-US" sz="4000" dirty="0"/>
              <a:t>Has a lot of different diagrams it provides specifications for – but the class diagram language is the most widely used</a:t>
            </a:r>
          </a:p>
        </p:txBody>
      </p:sp>
    </p:spTree>
    <p:extLst>
      <p:ext uri="{BB962C8B-B14F-4D97-AF65-F5344CB8AC3E}">
        <p14:creationId xmlns:p14="http://schemas.microsoft.com/office/powerpoint/2010/main" val="36715725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D05192-45A4-42B2-8658-26781BA64DD6}"/>
              </a:ext>
            </a:extLst>
          </p:cNvPr>
          <p:cNvSpPr>
            <a:spLocks noGrp="1"/>
          </p:cNvSpPr>
          <p:nvPr>
            <p:ph idx="1"/>
          </p:nvPr>
        </p:nvSpPr>
        <p:spPr>
          <a:xfrm>
            <a:off x="700537" y="3550907"/>
            <a:ext cx="7886700" cy="3014245"/>
          </a:xfrm>
        </p:spPr>
        <p:txBody>
          <a:bodyPr vert="horz" lIns="91440" tIns="45720" rIns="91440" bIns="45720" rtlCol="0" anchor="t">
            <a:normAutofit/>
          </a:bodyPr>
          <a:lstStyle/>
          <a:p>
            <a:pPr marL="0" indent="0">
              <a:buNone/>
            </a:pPr>
            <a:r>
              <a:rPr lang="en-US" dirty="0">
                <a:cs typeface="Calibri"/>
              </a:rPr>
              <a:t>This design functions but there is a very large amount of duplication – which in general we want to avoid.  </a:t>
            </a:r>
          </a:p>
          <a:p>
            <a:pPr marL="0" indent="0">
              <a:buNone/>
            </a:pPr>
            <a:endParaRPr lang="en-US" dirty="0">
              <a:cs typeface="Calibri"/>
            </a:endParaRPr>
          </a:p>
          <a:p>
            <a:pPr marL="0" indent="0">
              <a:buNone/>
            </a:pPr>
            <a:r>
              <a:rPr lang="en-US" dirty="0">
                <a:cs typeface="Calibri"/>
              </a:rPr>
              <a:t>In particular, the author/title information in the kid is duplicated and the name/grade level information in the book is duplicated.</a:t>
            </a:r>
          </a:p>
        </p:txBody>
      </p:sp>
      <p:pic>
        <p:nvPicPr>
          <p:cNvPr id="4" name="Picture 5" descr="A screenshot of a cell phone&#10;&#10;Description generated with very high confidence">
            <a:extLst>
              <a:ext uri="{FF2B5EF4-FFF2-40B4-BE49-F238E27FC236}">
                <a16:creationId xmlns:a16="http://schemas.microsoft.com/office/drawing/2014/main" id="{58E745EF-6BFC-4266-9A29-219BAE2DA8FA}"/>
              </a:ext>
            </a:extLst>
          </p:cNvPr>
          <p:cNvPicPr>
            <a:picLocks noChangeAspect="1"/>
          </p:cNvPicPr>
          <p:nvPr/>
        </p:nvPicPr>
        <p:blipFill>
          <a:blip r:embed="rId3"/>
          <a:stretch>
            <a:fillRect/>
          </a:stretch>
        </p:blipFill>
        <p:spPr>
          <a:xfrm>
            <a:off x="629818" y="520460"/>
            <a:ext cx="7568061" cy="2438400"/>
          </a:xfrm>
          <a:prstGeom prst="rect">
            <a:avLst/>
          </a:prstGeom>
        </p:spPr>
      </p:pic>
    </p:spTree>
    <p:extLst>
      <p:ext uri="{BB962C8B-B14F-4D97-AF65-F5344CB8AC3E}">
        <p14:creationId xmlns:p14="http://schemas.microsoft.com/office/powerpoint/2010/main" val="32722282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883" y="88710"/>
            <a:ext cx="7886700" cy="876109"/>
          </a:xfrm>
        </p:spPr>
        <p:txBody>
          <a:bodyPr/>
          <a:lstStyle/>
          <a:p>
            <a:r>
              <a:rPr lang="en-US" dirty="0"/>
              <a:t>What would be a better design?</a:t>
            </a:r>
          </a:p>
        </p:txBody>
      </p:sp>
      <p:sp>
        <p:nvSpPr>
          <p:cNvPr id="5" name="TextBox 4">
            <a:extLst>
              <a:ext uri="{FF2B5EF4-FFF2-40B4-BE49-F238E27FC236}">
                <a16:creationId xmlns:a16="http://schemas.microsoft.com/office/drawing/2014/main" id="{B59FA005-C3EF-40E7-B128-43C07DBBC66C}"/>
              </a:ext>
            </a:extLst>
          </p:cNvPr>
          <p:cNvSpPr txBox="1"/>
          <p:nvPr/>
        </p:nvSpPr>
        <p:spPr>
          <a:xfrm>
            <a:off x="457991" y="1594449"/>
            <a:ext cx="7635360" cy="230832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 website tracks books and the kids that read them.  For each book the system stores the name and author.  For each kid the system stores name and grade level.  The teacher enters when a kid reads a particular book.  It should be possible to print a report on a book that includes all kids who have read a particular book (with their grade level).  It should be possible to print a report on a kid that includes the books (with authors) a particular kid has read.</a:t>
            </a:r>
          </a:p>
          <a:p>
            <a:endParaRPr lang="en-US" dirty="0"/>
          </a:p>
          <a:p>
            <a:r>
              <a:rPr lang="en-US" dirty="0"/>
              <a:t>Problematic designs for reference:</a:t>
            </a:r>
          </a:p>
        </p:txBody>
      </p:sp>
      <p:pic>
        <p:nvPicPr>
          <p:cNvPr id="6" name="Picture 8" descr="A screenshot of a cell phone&#10;&#10;Description generated with very high confidence">
            <a:extLst>
              <a:ext uri="{FF2B5EF4-FFF2-40B4-BE49-F238E27FC236}">
                <a16:creationId xmlns:a16="http://schemas.microsoft.com/office/drawing/2014/main" id="{D288754E-1D61-494B-894C-22312A1C08BA}"/>
              </a:ext>
            </a:extLst>
          </p:cNvPr>
          <p:cNvPicPr>
            <a:picLocks noChangeAspect="1"/>
          </p:cNvPicPr>
          <p:nvPr/>
        </p:nvPicPr>
        <p:blipFill>
          <a:blip r:embed="rId2"/>
          <a:stretch>
            <a:fillRect/>
          </a:stretch>
        </p:blipFill>
        <p:spPr>
          <a:xfrm>
            <a:off x="3656841" y="4840062"/>
            <a:ext cx="4810742" cy="1548481"/>
          </a:xfrm>
          <a:prstGeom prst="rect">
            <a:avLst/>
          </a:prstGeom>
        </p:spPr>
      </p:pic>
      <p:pic>
        <p:nvPicPr>
          <p:cNvPr id="7" name="Picture 2" descr="A screenshot of a cell phone&#10;&#10;Description generated with very high confidence">
            <a:extLst>
              <a:ext uri="{FF2B5EF4-FFF2-40B4-BE49-F238E27FC236}">
                <a16:creationId xmlns:a16="http://schemas.microsoft.com/office/drawing/2014/main" id="{C30AE8A5-582E-41E2-A715-A60B289F94BE}"/>
              </a:ext>
            </a:extLst>
          </p:cNvPr>
          <p:cNvPicPr>
            <a:picLocks noChangeAspect="1"/>
          </p:cNvPicPr>
          <p:nvPr/>
        </p:nvPicPr>
        <p:blipFill>
          <a:blip r:embed="rId3"/>
          <a:stretch>
            <a:fillRect/>
          </a:stretch>
        </p:blipFill>
        <p:spPr>
          <a:xfrm>
            <a:off x="3528158" y="3786539"/>
            <a:ext cx="4939425" cy="1053523"/>
          </a:xfrm>
          <a:prstGeom prst="rect">
            <a:avLst/>
          </a:prstGeom>
        </p:spPr>
      </p:pic>
      <p:sp>
        <p:nvSpPr>
          <p:cNvPr id="8" name="Rounded Rectangle 7"/>
          <p:cNvSpPr/>
          <p:nvPr/>
        </p:nvSpPr>
        <p:spPr>
          <a:xfrm>
            <a:off x="4112327" y="803748"/>
            <a:ext cx="4708479"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5-10 minutes!</a:t>
            </a:r>
          </a:p>
          <a:p>
            <a:r>
              <a:rPr lang="en-US" dirty="0"/>
              <a:t>Try to make your own improved design </a:t>
            </a:r>
          </a:p>
          <a:p>
            <a:r>
              <a:rPr lang="en-US" dirty="0"/>
              <a:t>Either paper or using </a:t>
            </a:r>
            <a:r>
              <a:rPr lang="en-US" dirty="0" err="1"/>
              <a:t>plantuml</a:t>
            </a:r>
            <a:r>
              <a:rPr lang="en-US" dirty="0"/>
              <a:t> is OK!</a:t>
            </a:r>
          </a:p>
        </p:txBody>
      </p:sp>
      <p:sp>
        <p:nvSpPr>
          <p:cNvPr id="10" name="TextBox 9">
            <a:extLst>
              <a:ext uri="{FF2B5EF4-FFF2-40B4-BE49-F238E27FC236}">
                <a16:creationId xmlns:a16="http://schemas.microsoft.com/office/drawing/2014/main" id="{3DD55A05-DB3B-9540-9877-A3A13863D874}"/>
              </a:ext>
            </a:extLst>
          </p:cNvPr>
          <p:cNvSpPr txBox="1"/>
          <p:nvPr/>
        </p:nvSpPr>
        <p:spPr>
          <a:xfrm rot="19623622">
            <a:off x="2086654" y="4204987"/>
            <a:ext cx="1598238" cy="369332"/>
          </a:xfrm>
          <a:prstGeom prst="rect">
            <a:avLst/>
          </a:prstGeom>
          <a:noFill/>
        </p:spPr>
        <p:txBody>
          <a:bodyPr wrap="square" rtlCol="0">
            <a:spAutoFit/>
          </a:bodyPr>
          <a:lstStyle/>
          <a:p>
            <a:r>
              <a:rPr lang="en-US" b="1" dirty="0">
                <a:solidFill>
                  <a:srgbClr val="FF0000"/>
                </a:solidFill>
              </a:rPr>
              <a:t>Bad Design A</a:t>
            </a:r>
          </a:p>
        </p:txBody>
      </p:sp>
      <p:sp>
        <p:nvSpPr>
          <p:cNvPr id="11" name="TextBox 10">
            <a:extLst>
              <a:ext uri="{FF2B5EF4-FFF2-40B4-BE49-F238E27FC236}">
                <a16:creationId xmlns:a16="http://schemas.microsoft.com/office/drawing/2014/main" id="{8CA531FA-0CFD-48E9-A6F1-6F5439FD0A91}"/>
              </a:ext>
            </a:extLst>
          </p:cNvPr>
          <p:cNvSpPr txBox="1"/>
          <p:nvPr/>
        </p:nvSpPr>
        <p:spPr>
          <a:xfrm rot="19623622">
            <a:off x="2327189" y="5551070"/>
            <a:ext cx="1598238" cy="369332"/>
          </a:xfrm>
          <a:prstGeom prst="rect">
            <a:avLst/>
          </a:prstGeom>
          <a:noFill/>
        </p:spPr>
        <p:txBody>
          <a:bodyPr wrap="square" rtlCol="0">
            <a:spAutoFit/>
          </a:bodyPr>
          <a:lstStyle/>
          <a:p>
            <a:r>
              <a:rPr lang="en-US" b="1" dirty="0">
                <a:solidFill>
                  <a:srgbClr val="FF0000"/>
                </a:solidFill>
              </a:rPr>
              <a:t>Bad Design B</a:t>
            </a:r>
          </a:p>
        </p:txBody>
      </p:sp>
    </p:spTree>
    <p:extLst>
      <p:ext uri="{BB962C8B-B14F-4D97-AF65-F5344CB8AC3E}">
        <p14:creationId xmlns:p14="http://schemas.microsoft.com/office/powerpoint/2010/main" val="1396335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4407E-1218-4CC3-A42B-482025AF2767}"/>
              </a:ext>
            </a:extLst>
          </p:cNvPr>
          <p:cNvSpPr>
            <a:spLocks noGrp="1"/>
          </p:cNvSpPr>
          <p:nvPr>
            <p:ph type="title"/>
          </p:nvPr>
        </p:nvSpPr>
        <p:spPr/>
        <p:txBody>
          <a:bodyPr/>
          <a:lstStyle/>
          <a:p>
            <a:r>
              <a:rPr lang="en-US" dirty="0"/>
              <a:t>A Potential Solution</a:t>
            </a:r>
          </a:p>
        </p:txBody>
      </p:sp>
      <p:pic>
        <p:nvPicPr>
          <p:cNvPr id="4" name="Picture 4" descr="A screenshot of a cell phone&#10;&#10;Description generated with very high confidence">
            <a:extLst>
              <a:ext uri="{FF2B5EF4-FFF2-40B4-BE49-F238E27FC236}">
                <a16:creationId xmlns:a16="http://schemas.microsoft.com/office/drawing/2014/main" id="{B81ADEB9-9D5F-40F6-8E64-D2FBC8D4702E}"/>
              </a:ext>
            </a:extLst>
          </p:cNvPr>
          <p:cNvPicPr>
            <a:picLocks noGrp="1" noChangeAspect="1"/>
          </p:cNvPicPr>
          <p:nvPr>
            <p:ph idx="1"/>
          </p:nvPr>
        </p:nvPicPr>
        <p:blipFill>
          <a:blip r:embed="rId2"/>
          <a:stretch>
            <a:fillRect/>
          </a:stretch>
        </p:blipFill>
        <p:spPr>
          <a:xfrm>
            <a:off x="578683" y="1947329"/>
            <a:ext cx="7449486" cy="2171700"/>
          </a:xfrm>
          <a:prstGeom prst="rect">
            <a:avLst/>
          </a:prstGeom>
        </p:spPr>
      </p:pic>
    </p:spTree>
    <p:extLst>
      <p:ext uri="{BB962C8B-B14F-4D97-AF65-F5344CB8AC3E}">
        <p14:creationId xmlns:p14="http://schemas.microsoft.com/office/powerpoint/2010/main" val="11165233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489" y="365126"/>
            <a:ext cx="8747393" cy="1325563"/>
          </a:xfrm>
        </p:spPr>
        <p:txBody>
          <a:bodyPr/>
          <a:lstStyle/>
          <a:p>
            <a:r>
              <a:rPr lang="en-US" dirty="0"/>
              <a:t>In most cases non-workable design is caused by…</a:t>
            </a:r>
          </a:p>
        </p:txBody>
      </p:sp>
      <p:sp>
        <p:nvSpPr>
          <p:cNvPr id="3" name="Content Placeholder 2"/>
          <p:cNvSpPr>
            <a:spLocks noGrp="1"/>
          </p:cNvSpPr>
          <p:nvPr>
            <p:ph idx="1"/>
          </p:nvPr>
        </p:nvSpPr>
        <p:spPr/>
        <p:txBody>
          <a:bodyPr>
            <a:normAutofit lnSpcReduction="10000"/>
          </a:bodyPr>
          <a:lstStyle/>
          <a:p>
            <a:r>
              <a:rPr lang="en-US" sz="2800" dirty="0"/>
              <a:t>Not carefully analyzing the story problem.</a:t>
            </a:r>
          </a:p>
          <a:p>
            <a:r>
              <a:rPr lang="en-US" sz="2800" dirty="0"/>
              <a:t>Not carefully mapping the story problem to the proposed design (e.g., not noticing that each kid reads several books, not just one)</a:t>
            </a:r>
          </a:p>
          <a:p>
            <a:r>
              <a:rPr lang="en-US" sz="2800" dirty="0"/>
              <a:t>Not thinking about how specific required features might be implemented (e.g., how can we print a book report if we don’t have access to the book objects?)</a:t>
            </a:r>
          </a:p>
          <a:p>
            <a:r>
              <a:rPr lang="en-US" sz="2800" dirty="0"/>
              <a:t>Duplicating data (e.g., what does it matter if we store a copy of the author and title for every kid that reads the book)</a:t>
            </a:r>
          </a:p>
        </p:txBody>
      </p:sp>
    </p:spTree>
    <p:extLst>
      <p:ext uri="{BB962C8B-B14F-4D97-AF65-F5344CB8AC3E}">
        <p14:creationId xmlns:p14="http://schemas.microsoft.com/office/powerpoint/2010/main" val="39809484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471AE-887C-4849-9602-3E01EB62372E}"/>
              </a:ext>
            </a:extLst>
          </p:cNvPr>
          <p:cNvSpPr>
            <a:spLocks noGrp="1"/>
          </p:cNvSpPr>
          <p:nvPr>
            <p:ph type="title"/>
          </p:nvPr>
        </p:nvSpPr>
        <p:spPr/>
        <p:txBody>
          <a:bodyPr/>
          <a:lstStyle/>
          <a:p>
            <a:pPr algn="ctr"/>
            <a:r>
              <a:rPr lang="en-US" dirty="0"/>
              <a:t>Design Problem – Company Accounts</a:t>
            </a:r>
          </a:p>
        </p:txBody>
      </p:sp>
    </p:spTree>
    <p:extLst>
      <p:ext uri="{BB962C8B-B14F-4D97-AF65-F5344CB8AC3E}">
        <p14:creationId xmlns:p14="http://schemas.microsoft.com/office/powerpoint/2010/main" val="13986408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61CDA-10D9-4E16-94B4-CFF5CFDAD515}"/>
              </a:ext>
            </a:extLst>
          </p:cNvPr>
          <p:cNvSpPr>
            <a:spLocks noGrp="1"/>
          </p:cNvSpPr>
          <p:nvPr>
            <p:ph type="title"/>
          </p:nvPr>
        </p:nvSpPr>
        <p:spPr>
          <a:xfrm>
            <a:off x="628650" y="22860"/>
            <a:ext cx="7886700" cy="1071987"/>
          </a:xfrm>
        </p:spPr>
        <p:txBody>
          <a:bodyPr>
            <a:normAutofit/>
          </a:bodyPr>
          <a:lstStyle/>
          <a:p>
            <a:r>
              <a:rPr lang="en-US"/>
              <a:t>Do the in-class activity </a:t>
            </a:r>
            <a:br>
              <a:rPr lang="en-US"/>
            </a:br>
            <a:r>
              <a:rPr lang="en-US"/>
              <a:t>     </a:t>
            </a:r>
          </a:p>
        </p:txBody>
      </p:sp>
      <p:sp>
        <p:nvSpPr>
          <p:cNvPr id="6" name="TextBox 5">
            <a:extLst>
              <a:ext uri="{FF2B5EF4-FFF2-40B4-BE49-F238E27FC236}">
                <a16:creationId xmlns:a16="http://schemas.microsoft.com/office/drawing/2014/main" id="{30FCF57C-A08C-4EA4-A46B-CF86C6E10D83}"/>
              </a:ext>
            </a:extLst>
          </p:cNvPr>
          <p:cNvSpPr txBox="1"/>
          <p:nvPr/>
        </p:nvSpPr>
        <p:spPr>
          <a:xfrm>
            <a:off x="244929" y="643222"/>
            <a:ext cx="8899071" cy="58015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A particular company keeps a variety of different accounts for its projects. Each account has an account number and a balance.  When a deposit or withdrawal occurs, the transaction occurs immediately, and the current balance should be updated. The system should support getting the current balance.  </a:t>
            </a:r>
          </a:p>
          <a:p>
            <a:endParaRPr lang="en-US" dirty="0">
              <a:latin typeface="Arial"/>
              <a:cs typeface="Arial"/>
            </a:endParaRPr>
          </a:p>
          <a:p>
            <a:r>
              <a:rPr lang="en-US" dirty="0">
                <a:latin typeface="Arial"/>
                <a:cs typeface="Arial"/>
              </a:rPr>
              <a:t>The system should also support getting the balance as it existed at any date/time in the past.  Note the input historical date/time may not correspond to a particular transaction time - e.g., if the system had a balance of $1 at 1 p.m. and then was changed to $2 at 3 p.m., a request for the balance at 2 p.m. should return $1</a:t>
            </a:r>
            <a:r>
              <a:rPr lang="en-US" sz="1100" dirty="0">
                <a:latin typeface="Arial"/>
                <a:cs typeface="Arial"/>
              </a:rPr>
              <a:t>.</a:t>
            </a:r>
          </a:p>
          <a:p>
            <a:endParaRPr lang="en-US" sz="1100" dirty="0">
              <a:latin typeface="Arial"/>
              <a:cs typeface="Arial"/>
            </a:endParaRPr>
          </a:p>
          <a:p>
            <a:r>
              <a:rPr lang="en-US" b="1" dirty="0"/>
              <a:t>To Do #1</a:t>
            </a:r>
            <a:endParaRPr lang="en-US" dirty="0"/>
          </a:p>
          <a:p>
            <a:r>
              <a:rPr lang="en-US" dirty="0"/>
              <a:t>Identify all the </a:t>
            </a:r>
            <a:r>
              <a:rPr lang="en-US" i="1" dirty="0"/>
              <a:t>primary nouns</a:t>
            </a:r>
            <a:r>
              <a:rPr lang="en-US" dirty="0"/>
              <a:t> in the Problem Statement (above). A primary noun </a:t>
            </a:r>
            <a:r>
              <a:rPr lang="en-US" i="1" dirty="0"/>
              <a:t>has</a:t>
            </a:r>
            <a:r>
              <a:rPr lang="en-US" dirty="0"/>
              <a:t> other nouns associated with it</a:t>
            </a:r>
            <a:r>
              <a:rPr lang="en-US" i="1" dirty="0"/>
              <a:t>.</a:t>
            </a:r>
            <a:r>
              <a:rPr lang="en-US" dirty="0"/>
              <a:t> </a:t>
            </a:r>
          </a:p>
          <a:p>
            <a:r>
              <a:rPr lang="en-US" b="1" dirty="0"/>
              <a:t>To Do #2</a:t>
            </a:r>
            <a:endParaRPr lang="en-US" dirty="0"/>
          </a:p>
          <a:p>
            <a:r>
              <a:rPr lang="en-US" dirty="0"/>
              <a:t>For each primary noun listed in To Do #1 (above), write down its associated </a:t>
            </a:r>
            <a:r>
              <a:rPr lang="en-US" i="1" dirty="0"/>
              <a:t>other nouns</a:t>
            </a:r>
            <a:r>
              <a:rPr lang="en-US" dirty="0"/>
              <a:t> - write these down in the second column above next to the corresponding primary noun. </a:t>
            </a:r>
          </a:p>
          <a:p>
            <a:r>
              <a:rPr lang="en-US" b="1" dirty="0"/>
              <a:t>To Do #3</a:t>
            </a:r>
            <a:endParaRPr lang="en-US" dirty="0"/>
          </a:p>
          <a:p>
            <a:r>
              <a:rPr lang="en-US" dirty="0"/>
              <a:t>Identify all the </a:t>
            </a:r>
            <a:r>
              <a:rPr lang="en-US" i="1" dirty="0"/>
              <a:t>verbs</a:t>
            </a:r>
            <a:r>
              <a:rPr lang="en-US" dirty="0"/>
              <a:t> in the Problem Statement. </a:t>
            </a:r>
          </a:p>
          <a:p>
            <a:r>
              <a:rPr lang="en-US" b="1" dirty="0"/>
              <a:t>To Do #4</a:t>
            </a:r>
            <a:endParaRPr lang="en-US" dirty="0"/>
          </a:p>
          <a:p>
            <a:r>
              <a:rPr lang="en-US" dirty="0"/>
              <a:t>For each verb in To Do #3, identify all the </a:t>
            </a:r>
            <a:r>
              <a:rPr lang="en-US" i="1" dirty="0"/>
              <a:t>nouns (Primary and/or other)</a:t>
            </a:r>
            <a:r>
              <a:rPr lang="en-US" dirty="0"/>
              <a:t> in the Problem Statement that the verb works on </a:t>
            </a:r>
          </a:p>
        </p:txBody>
      </p:sp>
    </p:spTree>
    <p:extLst>
      <p:ext uri="{BB962C8B-B14F-4D97-AF65-F5344CB8AC3E}">
        <p14:creationId xmlns:p14="http://schemas.microsoft.com/office/powerpoint/2010/main" val="34918728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61CDA-10D9-4E16-94B4-CFF5CFDAD515}"/>
              </a:ext>
            </a:extLst>
          </p:cNvPr>
          <p:cNvSpPr>
            <a:spLocks noGrp="1"/>
          </p:cNvSpPr>
          <p:nvPr>
            <p:ph type="title"/>
          </p:nvPr>
        </p:nvSpPr>
        <p:spPr>
          <a:xfrm>
            <a:off x="628650" y="22860"/>
            <a:ext cx="7886700" cy="1071987"/>
          </a:xfrm>
        </p:spPr>
        <p:txBody>
          <a:bodyPr>
            <a:normAutofit/>
          </a:bodyPr>
          <a:lstStyle/>
          <a:p>
            <a:r>
              <a:rPr lang="en-US" dirty="0"/>
              <a:t>What is wrong with this design? </a:t>
            </a:r>
            <a:br>
              <a:rPr lang="en-US" dirty="0"/>
            </a:br>
            <a:r>
              <a:rPr lang="en-US" dirty="0"/>
              <a:t>This design?</a:t>
            </a:r>
          </a:p>
        </p:txBody>
      </p:sp>
      <p:sp>
        <p:nvSpPr>
          <p:cNvPr id="6" name="TextBox 5">
            <a:extLst>
              <a:ext uri="{FF2B5EF4-FFF2-40B4-BE49-F238E27FC236}">
                <a16:creationId xmlns:a16="http://schemas.microsoft.com/office/drawing/2014/main" id="{30FCF57C-A08C-4EA4-A46B-CF86C6E10D83}"/>
              </a:ext>
            </a:extLst>
          </p:cNvPr>
          <p:cNvSpPr txBox="1"/>
          <p:nvPr/>
        </p:nvSpPr>
        <p:spPr>
          <a:xfrm>
            <a:off x="181429" y="1095284"/>
            <a:ext cx="8899071" cy="258532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A particular company keeps a variety of different accounts for its projects. Each account has an account number and a balance.  When a deposit or withdrawal occurs, the transaction occurs immediately and the current balance should be updated. The system should support getting the current balance.  </a:t>
            </a:r>
          </a:p>
          <a:p>
            <a:endParaRPr lang="en-US" dirty="0">
              <a:latin typeface="Arial"/>
              <a:cs typeface="Arial"/>
            </a:endParaRPr>
          </a:p>
          <a:p>
            <a:r>
              <a:rPr lang="en-US" dirty="0">
                <a:latin typeface="Arial"/>
                <a:cs typeface="Arial"/>
              </a:rPr>
              <a:t>The system should also support getting the balance as it existed at any date/time in the past.  Note the input historical date/time may not correspond to a particular transaction time - e.g. if the system had a balance of $1 at 1 pm and then was changed to $2 at 3 pm, a request for the balance at 2 pm should return $1</a:t>
            </a:r>
            <a:r>
              <a:rPr lang="en-US" sz="1100" dirty="0">
                <a:latin typeface="Arial"/>
                <a:cs typeface="Arial"/>
              </a:rPr>
              <a:t>.</a:t>
            </a:r>
            <a:endParaRPr lang="en-US" dirty="0"/>
          </a:p>
        </p:txBody>
      </p:sp>
      <p:pic>
        <p:nvPicPr>
          <p:cNvPr id="3" name="Picture 9" descr="A screenshot of a cell phone&#10;&#10;Description generated with very high confidence">
            <a:extLst>
              <a:ext uri="{FF2B5EF4-FFF2-40B4-BE49-F238E27FC236}">
                <a16:creationId xmlns:a16="http://schemas.microsoft.com/office/drawing/2014/main" id="{F57B4DBD-E392-40C8-9B7C-9681654904AB}"/>
              </a:ext>
            </a:extLst>
          </p:cNvPr>
          <p:cNvPicPr>
            <a:picLocks noChangeAspect="1"/>
          </p:cNvPicPr>
          <p:nvPr/>
        </p:nvPicPr>
        <p:blipFill>
          <a:blip r:embed="rId3"/>
          <a:stretch>
            <a:fillRect/>
          </a:stretch>
        </p:blipFill>
        <p:spPr>
          <a:xfrm>
            <a:off x="1078052" y="3658184"/>
            <a:ext cx="6409911" cy="3136587"/>
          </a:xfrm>
          <a:prstGeom prst="rect">
            <a:avLst/>
          </a:prstGeom>
        </p:spPr>
      </p:pic>
      <p:sp>
        <p:nvSpPr>
          <p:cNvPr id="9" name="Rectangle 8">
            <a:extLst>
              <a:ext uri="{FF2B5EF4-FFF2-40B4-BE49-F238E27FC236}">
                <a16:creationId xmlns:a16="http://schemas.microsoft.com/office/drawing/2014/main" id="{8BECC089-86A3-4F50-A38E-2BF71649161E}"/>
              </a:ext>
            </a:extLst>
          </p:cNvPr>
          <p:cNvSpPr/>
          <p:nvPr/>
        </p:nvSpPr>
        <p:spPr>
          <a:xfrm>
            <a:off x="8178800" y="6056084"/>
            <a:ext cx="351973" cy="397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1" name="Title 1">
            <a:extLst>
              <a:ext uri="{FF2B5EF4-FFF2-40B4-BE49-F238E27FC236}">
                <a16:creationId xmlns:a16="http://schemas.microsoft.com/office/drawing/2014/main" id="{8B1B9767-DCEB-4694-9E9F-686D465E8397}"/>
              </a:ext>
            </a:extLst>
          </p:cNvPr>
          <p:cNvSpPr txBox="1">
            <a:spLocks/>
          </p:cNvSpPr>
          <p:nvPr/>
        </p:nvSpPr>
        <p:spPr>
          <a:xfrm>
            <a:off x="7541282" y="4690729"/>
            <a:ext cx="1539218" cy="1071987"/>
          </a:xfrm>
          <a:prstGeom prst="rect">
            <a:avLst/>
          </a:prstGeom>
        </p:spPr>
        <p:txBody>
          <a:bodyPr vert="horz" lIns="91440" tIns="45720" rIns="91440" bIns="45720" rtlCol="0" anchor="ctr">
            <a:normAutofit fontScale="850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dirty="0"/>
              <a:t>Quiz question</a:t>
            </a:r>
          </a:p>
          <a:p>
            <a:pPr algn="ctr"/>
            <a:r>
              <a:rPr lang="en-US" dirty="0"/>
              <a:t>#6</a:t>
            </a:r>
          </a:p>
        </p:txBody>
      </p:sp>
      <p:cxnSp>
        <p:nvCxnSpPr>
          <p:cNvPr id="12" name="Straight Arrow Connector 11">
            <a:extLst>
              <a:ext uri="{FF2B5EF4-FFF2-40B4-BE49-F238E27FC236}">
                <a16:creationId xmlns:a16="http://schemas.microsoft.com/office/drawing/2014/main" id="{91D3AA2A-06F3-4AF3-97C4-2B5674C6CC26}"/>
              </a:ext>
            </a:extLst>
          </p:cNvPr>
          <p:cNvCxnSpPr>
            <a:cxnSpLocks/>
          </p:cNvCxnSpPr>
          <p:nvPr/>
        </p:nvCxnSpPr>
        <p:spPr>
          <a:xfrm>
            <a:off x="8366760" y="5623560"/>
            <a:ext cx="0" cy="432524"/>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13" name="Rounded Rectangle 12"/>
          <p:cNvSpPr/>
          <p:nvPr/>
        </p:nvSpPr>
        <p:spPr>
          <a:xfrm>
            <a:off x="1078052" y="5242865"/>
            <a:ext cx="3838193" cy="132319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solidFill>
                  <a:schemeClr val="tx1"/>
                </a:solidFill>
              </a:rPr>
              <a:t>Note: </a:t>
            </a:r>
          </a:p>
          <a:p>
            <a:r>
              <a:rPr lang="en-US" dirty="0">
                <a:solidFill>
                  <a:schemeClr val="tx1"/>
                </a:solidFill>
              </a:rPr>
              <a:t>Don’t read more into the English text than is there, e.g., “there ought to be a way to create accounts!”  </a:t>
            </a:r>
          </a:p>
        </p:txBody>
      </p:sp>
      <p:sp>
        <p:nvSpPr>
          <p:cNvPr id="10" name="Rounded Rectangle 9"/>
          <p:cNvSpPr/>
          <p:nvPr/>
        </p:nvSpPr>
        <p:spPr>
          <a:xfrm>
            <a:off x="3998548" y="99679"/>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a couple minutes!</a:t>
            </a:r>
          </a:p>
          <a:p>
            <a:r>
              <a:rPr lang="en-US" dirty="0"/>
              <a:t>Try to see what you can think might be wrong</a:t>
            </a:r>
          </a:p>
          <a:p>
            <a:r>
              <a:rPr lang="en-US" dirty="0"/>
              <a:t>When you have an idea, then continue</a:t>
            </a:r>
          </a:p>
        </p:txBody>
      </p:sp>
      <p:sp>
        <p:nvSpPr>
          <p:cNvPr id="14" name="TextBox 13">
            <a:extLst>
              <a:ext uri="{FF2B5EF4-FFF2-40B4-BE49-F238E27FC236}">
                <a16:creationId xmlns:a16="http://schemas.microsoft.com/office/drawing/2014/main" id="{C7BE36DB-912A-964E-BB21-62865BEE7969}"/>
              </a:ext>
            </a:extLst>
          </p:cNvPr>
          <p:cNvSpPr txBox="1"/>
          <p:nvPr/>
        </p:nvSpPr>
        <p:spPr>
          <a:xfrm rot="19623622">
            <a:off x="-140246" y="3776749"/>
            <a:ext cx="1537793" cy="369332"/>
          </a:xfrm>
          <a:prstGeom prst="rect">
            <a:avLst/>
          </a:prstGeom>
          <a:noFill/>
        </p:spPr>
        <p:txBody>
          <a:bodyPr wrap="square" rtlCol="0">
            <a:spAutoFit/>
          </a:bodyPr>
          <a:lstStyle/>
          <a:p>
            <a:r>
              <a:rPr lang="en-US" b="1" dirty="0">
                <a:solidFill>
                  <a:srgbClr val="FF0000"/>
                </a:solidFill>
              </a:rPr>
              <a:t>Bad Design A</a:t>
            </a:r>
          </a:p>
        </p:txBody>
      </p:sp>
    </p:spTree>
    <p:extLst>
      <p:ext uri="{BB962C8B-B14F-4D97-AF65-F5344CB8AC3E}">
        <p14:creationId xmlns:p14="http://schemas.microsoft.com/office/powerpoint/2010/main" val="106221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7A90826-9974-405E-AB6D-11CDB8489DDC}"/>
              </a:ext>
            </a:extLst>
          </p:cNvPr>
          <p:cNvSpPr txBox="1"/>
          <p:nvPr/>
        </p:nvSpPr>
        <p:spPr>
          <a:xfrm>
            <a:off x="787400" y="3481355"/>
            <a:ext cx="7070271" cy="30469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This design does </a:t>
            </a:r>
            <a:r>
              <a:rPr lang="en-US" sz="2400" dirty="0">
                <a:cs typeface="Calibri"/>
              </a:rPr>
              <a:t>not function correctly.  Why?</a:t>
            </a:r>
          </a:p>
          <a:p>
            <a:endParaRPr lang="en-US" sz="2400" dirty="0">
              <a:cs typeface="Calibri"/>
            </a:endParaRPr>
          </a:p>
          <a:p>
            <a:pPr marL="457200" indent="-457200">
              <a:buFont typeface="+mj-lt"/>
              <a:buAutoNum type="arabicPeriod"/>
            </a:pPr>
            <a:r>
              <a:rPr lang="en-US" sz="2400" dirty="0">
                <a:cs typeface="Calibri"/>
              </a:rPr>
              <a:t>Main </a:t>
            </a:r>
            <a:r>
              <a:rPr lang="en-US" sz="2400" dirty="0"/>
              <a:t>has only one account, but the system needs to support many.  How do we know that from this diagram?</a:t>
            </a:r>
          </a:p>
          <a:p>
            <a:pPr marL="457200" indent="-457200">
              <a:buFont typeface="+mj-lt"/>
              <a:buAutoNum type="arabicPeriod"/>
            </a:pPr>
            <a:endParaRPr lang="en-US" sz="2400" dirty="0"/>
          </a:p>
          <a:p>
            <a:pPr marL="457200" indent="-457200">
              <a:buFont typeface="+mj-lt"/>
              <a:buAutoNum type="arabicPeriod"/>
            </a:pPr>
            <a:r>
              <a:rPr lang="en-US" sz="2400" dirty="0"/>
              <a:t>Also, computing the data for historic balances is moderately hard.</a:t>
            </a:r>
          </a:p>
        </p:txBody>
      </p:sp>
      <p:pic>
        <p:nvPicPr>
          <p:cNvPr id="4" name="Picture 9" descr="A screenshot of a cell phone&#10;&#10;Description generated with very high confidence">
            <a:extLst>
              <a:ext uri="{FF2B5EF4-FFF2-40B4-BE49-F238E27FC236}">
                <a16:creationId xmlns:a16="http://schemas.microsoft.com/office/drawing/2014/main" id="{00F70A0B-61FA-43FE-AA64-8F72449FBFA2}"/>
              </a:ext>
            </a:extLst>
          </p:cNvPr>
          <p:cNvPicPr>
            <a:picLocks noChangeAspect="1"/>
          </p:cNvPicPr>
          <p:nvPr/>
        </p:nvPicPr>
        <p:blipFill>
          <a:blip r:embed="rId2"/>
          <a:stretch>
            <a:fillRect/>
          </a:stretch>
        </p:blipFill>
        <p:spPr>
          <a:xfrm>
            <a:off x="1070022" y="202624"/>
            <a:ext cx="6409911" cy="3136587"/>
          </a:xfrm>
          <a:prstGeom prst="rect">
            <a:avLst/>
          </a:prstGeom>
        </p:spPr>
      </p:pic>
    </p:spTree>
    <p:extLst>
      <p:ext uri="{BB962C8B-B14F-4D97-AF65-F5344CB8AC3E}">
        <p14:creationId xmlns:p14="http://schemas.microsoft.com/office/powerpoint/2010/main" val="19980787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FCF57C-A08C-4EA4-A46B-CF86C6E10D83}"/>
              </a:ext>
            </a:extLst>
          </p:cNvPr>
          <p:cNvSpPr txBox="1"/>
          <p:nvPr/>
        </p:nvSpPr>
        <p:spPr>
          <a:xfrm>
            <a:off x="154215" y="392067"/>
            <a:ext cx="8899071" cy="31393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A particular company keeps a variety of different accounts for its projects. Each account has an account number and a balance.  When a deposit or withdrawal occurs, the transaction occurs immediately and the current balance should be updated. The system should support getting the current balance.  </a:t>
            </a:r>
          </a:p>
          <a:p>
            <a:endParaRPr lang="en-US" dirty="0">
              <a:latin typeface="Arial"/>
              <a:cs typeface="Arial"/>
            </a:endParaRPr>
          </a:p>
          <a:p>
            <a:r>
              <a:rPr lang="en-US" dirty="0">
                <a:latin typeface="Arial"/>
                <a:cs typeface="Arial"/>
              </a:rPr>
              <a:t>The system should also support getting the balance as it existed at any date/time in the past.  Note the input historical date/time may not correspond to a particular transaction time - e.g. if the system had a balance of $1 at 1pm and then was changed to $2 at 3pm., a request for the balance at 2pm should return $1.</a:t>
            </a:r>
          </a:p>
          <a:p>
            <a:endParaRPr lang="en-US" dirty="0">
              <a:latin typeface="Arial"/>
              <a:cs typeface="Arial"/>
            </a:endParaRPr>
          </a:p>
          <a:p>
            <a:r>
              <a:rPr lang="en-US" b="1" dirty="0">
                <a:latin typeface="Arial"/>
                <a:cs typeface="Arial"/>
              </a:rPr>
              <a:t>Find the problem with this design</a:t>
            </a:r>
            <a:endParaRPr lang="en-US" b="1" dirty="0"/>
          </a:p>
        </p:txBody>
      </p:sp>
      <p:pic>
        <p:nvPicPr>
          <p:cNvPr id="23" name="Content Placeholder 4" descr="A screenshot of a cell phone&#10;&#10;Description generated with very high confidence">
            <a:extLst>
              <a:ext uri="{FF2B5EF4-FFF2-40B4-BE49-F238E27FC236}">
                <a16:creationId xmlns:a16="http://schemas.microsoft.com/office/drawing/2014/main" id="{3AAE810B-CF04-42BA-93B2-CABD6CF9F2ED}"/>
              </a:ext>
            </a:extLst>
          </p:cNvPr>
          <p:cNvPicPr>
            <a:picLocks noChangeAspect="1"/>
          </p:cNvPicPr>
          <p:nvPr/>
        </p:nvPicPr>
        <p:blipFill>
          <a:blip r:embed="rId2"/>
          <a:stretch>
            <a:fillRect/>
          </a:stretch>
        </p:blipFill>
        <p:spPr>
          <a:xfrm>
            <a:off x="409187" y="3938124"/>
            <a:ext cx="7819529" cy="2179549"/>
          </a:xfrm>
          <a:prstGeom prst="rect">
            <a:avLst/>
          </a:prstGeom>
        </p:spPr>
      </p:pic>
      <p:sp>
        <p:nvSpPr>
          <p:cNvPr id="25" name="Rectangle 24">
            <a:extLst>
              <a:ext uri="{FF2B5EF4-FFF2-40B4-BE49-F238E27FC236}">
                <a16:creationId xmlns:a16="http://schemas.microsoft.com/office/drawing/2014/main" id="{F2216F0E-FA66-4639-93CB-EC8013DA6EA8}"/>
              </a:ext>
            </a:extLst>
          </p:cNvPr>
          <p:cNvSpPr/>
          <p:nvPr/>
        </p:nvSpPr>
        <p:spPr>
          <a:xfrm>
            <a:off x="8015515" y="6056084"/>
            <a:ext cx="515258" cy="397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7-8</a:t>
            </a:r>
          </a:p>
        </p:txBody>
      </p:sp>
      <p:sp>
        <p:nvSpPr>
          <p:cNvPr id="5" name="Title 2">
            <a:extLst>
              <a:ext uri="{FF2B5EF4-FFF2-40B4-BE49-F238E27FC236}">
                <a16:creationId xmlns:a16="http://schemas.microsoft.com/office/drawing/2014/main" id="{9090FC49-9626-4BD9-92A5-8AA4D05B2A58}"/>
              </a:ext>
            </a:extLst>
          </p:cNvPr>
          <p:cNvSpPr>
            <a:spLocks noGrp="1"/>
          </p:cNvSpPr>
          <p:nvPr>
            <p:ph type="title"/>
          </p:nvPr>
        </p:nvSpPr>
        <p:spPr>
          <a:xfrm>
            <a:off x="613227" y="5982094"/>
            <a:ext cx="6130473" cy="722889"/>
          </a:xfrm>
        </p:spPr>
        <p:txBody>
          <a:bodyPr>
            <a:normAutofit/>
          </a:bodyPr>
          <a:lstStyle/>
          <a:p>
            <a:r>
              <a:rPr lang="en-US" dirty="0"/>
              <a:t>Questions #7 &amp; #8 on today’s quiz</a:t>
            </a:r>
          </a:p>
        </p:txBody>
      </p:sp>
      <p:cxnSp>
        <p:nvCxnSpPr>
          <p:cNvPr id="7" name="Straight Arrow Connector 6">
            <a:extLst>
              <a:ext uri="{FF2B5EF4-FFF2-40B4-BE49-F238E27FC236}">
                <a16:creationId xmlns:a16="http://schemas.microsoft.com/office/drawing/2014/main" id="{F84AAA69-8F15-4815-B248-9B1CC6E355C6}"/>
              </a:ext>
            </a:extLst>
          </p:cNvPr>
          <p:cNvCxnSpPr>
            <a:cxnSpLocks/>
          </p:cNvCxnSpPr>
          <p:nvPr/>
        </p:nvCxnSpPr>
        <p:spPr>
          <a:xfrm flipV="1">
            <a:off x="6531451" y="6253251"/>
            <a:ext cx="1355249" cy="90288"/>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8" name="Rounded Rectangle 7"/>
          <p:cNvSpPr/>
          <p:nvPr/>
        </p:nvSpPr>
        <p:spPr>
          <a:xfrm>
            <a:off x="4177211" y="2928439"/>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a couple minutes!</a:t>
            </a:r>
          </a:p>
          <a:p>
            <a:r>
              <a:rPr lang="en-US" dirty="0"/>
              <a:t>Try to see what you can think might be wrong</a:t>
            </a:r>
          </a:p>
          <a:p>
            <a:r>
              <a:rPr lang="en-US" dirty="0"/>
              <a:t>When you have an idea, then continue</a:t>
            </a:r>
          </a:p>
        </p:txBody>
      </p:sp>
      <p:sp>
        <p:nvSpPr>
          <p:cNvPr id="9" name="TextBox 8">
            <a:extLst>
              <a:ext uri="{FF2B5EF4-FFF2-40B4-BE49-F238E27FC236}">
                <a16:creationId xmlns:a16="http://schemas.microsoft.com/office/drawing/2014/main" id="{7DB9BAD8-E9F6-3D4E-9EC9-DC5872558D73}"/>
              </a:ext>
            </a:extLst>
          </p:cNvPr>
          <p:cNvSpPr txBox="1"/>
          <p:nvPr/>
        </p:nvSpPr>
        <p:spPr>
          <a:xfrm rot="19623622">
            <a:off x="-20493" y="3682599"/>
            <a:ext cx="1504205" cy="369332"/>
          </a:xfrm>
          <a:prstGeom prst="rect">
            <a:avLst/>
          </a:prstGeom>
          <a:noFill/>
        </p:spPr>
        <p:txBody>
          <a:bodyPr wrap="square" rtlCol="0">
            <a:spAutoFit/>
          </a:bodyPr>
          <a:lstStyle/>
          <a:p>
            <a:r>
              <a:rPr lang="en-US" b="1" dirty="0">
                <a:solidFill>
                  <a:srgbClr val="FF0000"/>
                </a:solidFill>
              </a:rPr>
              <a:t>Bad Design B</a:t>
            </a:r>
          </a:p>
        </p:txBody>
      </p:sp>
    </p:spTree>
    <p:extLst>
      <p:ext uri="{BB962C8B-B14F-4D97-AF65-F5344CB8AC3E}">
        <p14:creationId xmlns:p14="http://schemas.microsoft.com/office/powerpoint/2010/main" val="3164699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generated with very high confidence">
            <a:extLst>
              <a:ext uri="{FF2B5EF4-FFF2-40B4-BE49-F238E27FC236}">
                <a16:creationId xmlns:a16="http://schemas.microsoft.com/office/drawing/2014/main" id="{D0AECE44-7FD7-4DA4-942A-78961EC7733C}"/>
              </a:ext>
            </a:extLst>
          </p:cNvPr>
          <p:cNvPicPr>
            <a:picLocks noGrp="1" noChangeAspect="1"/>
          </p:cNvPicPr>
          <p:nvPr>
            <p:ph idx="1"/>
          </p:nvPr>
        </p:nvPicPr>
        <p:blipFill>
          <a:blip r:embed="rId2"/>
          <a:stretch>
            <a:fillRect/>
          </a:stretch>
        </p:blipFill>
        <p:spPr>
          <a:xfrm>
            <a:off x="504005" y="88521"/>
            <a:ext cx="7819529" cy="2179549"/>
          </a:xfrm>
          <a:prstGeom prst="rect">
            <a:avLst/>
          </a:prstGeom>
        </p:spPr>
      </p:pic>
      <p:sp>
        <p:nvSpPr>
          <p:cNvPr id="6" name="TextBox 5">
            <a:extLst>
              <a:ext uri="{FF2B5EF4-FFF2-40B4-BE49-F238E27FC236}">
                <a16:creationId xmlns:a16="http://schemas.microsoft.com/office/drawing/2014/main" id="{87A90826-9974-405E-AB6D-11CDB8489DDC}"/>
              </a:ext>
            </a:extLst>
          </p:cNvPr>
          <p:cNvSpPr txBox="1"/>
          <p:nvPr/>
        </p:nvSpPr>
        <p:spPr>
          <a:xfrm>
            <a:off x="814614" y="2568225"/>
            <a:ext cx="7070271" cy="267765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This design does </a:t>
            </a:r>
            <a:r>
              <a:rPr lang="en-US" sz="2400" dirty="0">
                <a:cs typeface="Calibri"/>
              </a:rPr>
              <a:t>not function correctly.  </a:t>
            </a:r>
          </a:p>
          <a:p>
            <a:endParaRPr lang="en-US" sz="2400" dirty="0">
              <a:cs typeface="Calibri"/>
            </a:endParaRPr>
          </a:p>
          <a:p>
            <a:r>
              <a:rPr lang="en-US" sz="2400" dirty="0">
                <a:cs typeface="Calibri"/>
              </a:rPr>
              <a:t>Account does not have enough data to make </a:t>
            </a:r>
            <a:r>
              <a:rPr lang="en-US" sz="2400" dirty="0" err="1">
                <a:cs typeface="Calibri"/>
              </a:rPr>
              <a:t>getHistoricalBalance</a:t>
            </a:r>
            <a:r>
              <a:rPr lang="en-US" sz="2400" dirty="0">
                <a:cs typeface="Calibri"/>
              </a:rPr>
              <a:t> work.  </a:t>
            </a:r>
            <a:r>
              <a:rPr lang="en-US" sz="2400" dirty="0" err="1">
                <a:cs typeface="Calibri"/>
              </a:rPr>
              <a:t>oldBalances</a:t>
            </a:r>
            <a:r>
              <a:rPr lang="en-US" sz="2400" dirty="0">
                <a:cs typeface="Calibri"/>
              </a:rPr>
              <a:t> stores perhaps a list of balances?  But the date of the transactions is not stored, so we can't look up the balance on a particular day/time.</a:t>
            </a:r>
            <a:endParaRPr lang="en-US" dirty="0"/>
          </a:p>
        </p:txBody>
      </p:sp>
    </p:spTree>
    <p:extLst>
      <p:ext uri="{BB962C8B-B14F-4D97-AF65-F5344CB8AC3E}">
        <p14:creationId xmlns:p14="http://schemas.microsoft.com/office/powerpoint/2010/main" val="505635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Begin UML Part of Today’s Discussion</a:t>
            </a:r>
          </a:p>
        </p:txBody>
      </p:sp>
    </p:spTree>
    <p:extLst>
      <p:ext uri="{BB962C8B-B14F-4D97-AF65-F5344CB8AC3E}">
        <p14:creationId xmlns:p14="http://schemas.microsoft.com/office/powerpoint/2010/main" val="19949616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FCF57C-A08C-4EA4-A46B-CF86C6E10D83}"/>
              </a:ext>
            </a:extLst>
          </p:cNvPr>
          <p:cNvSpPr txBox="1"/>
          <p:nvPr/>
        </p:nvSpPr>
        <p:spPr>
          <a:xfrm>
            <a:off x="154215" y="392067"/>
            <a:ext cx="8899071" cy="31393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A particular company keeps a variety of different accounts for its projects. Each account has an account number and a balance.  When a deposit or withdrawal occurs, the transaction occurs immediately and the current balance should be updated. The system should support getting the current balance.  </a:t>
            </a:r>
          </a:p>
          <a:p>
            <a:endParaRPr lang="en-US" dirty="0">
              <a:latin typeface="Arial"/>
              <a:cs typeface="Arial"/>
            </a:endParaRPr>
          </a:p>
          <a:p>
            <a:r>
              <a:rPr lang="en-US" dirty="0">
                <a:latin typeface="Arial"/>
                <a:cs typeface="Arial"/>
              </a:rPr>
              <a:t>The system should also support getting the balance as it existed at any date/time in the past.  Note the input historical date/time may not correspond to a particular transaction time - e.g. if the system had a balance of $1 at 1pm and then was changed to $2 at 3pm., a request for the balance at 2pm should return $1.</a:t>
            </a:r>
          </a:p>
          <a:p>
            <a:endParaRPr lang="en-US" dirty="0">
              <a:latin typeface="Arial"/>
              <a:cs typeface="Arial"/>
            </a:endParaRPr>
          </a:p>
          <a:p>
            <a:r>
              <a:rPr lang="en-US" b="1" dirty="0">
                <a:latin typeface="Arial"/>
                <a:cs typeface="Arial"/>
              </a:rPr>
              <a:t>Propose your own design</a:t>
            </a:r>
            <a:endParaRPr lang="en-US" b="1" dirty="0"/>
          </a:p>
        </p:txBody>
      </p:sp>
      <p:pic>
        <p:nvPicPr>
          <p:cNvPr id="23" name="Content Placeholder 4" descr="A screenshot of a cell phone&#10;&#10;Description generated with very high confidence">
            <a:extLst>
              <a:ext uri="{FF2B5EF4-FFF2-40B4-BE49-F238E27FC236}">
                <a16:creationId xmlns:a16="http://schemas.microsoft.com/office/drawing/2014/main" id="{3AAE810B-CF04-42BA-93B2-CABD6CF9F2ED}"/>
              </a:ext>
            </a:extLst>
          </p:cNvPr>
          <p:cNvPicPr>
            <a:picLocks noChangeAspect="1"/>
          </p:cNvPicPr>
          <p:nvPr/>
        </p:nvPicPr>
        <p:blipFill>
          <a:blip r:embed="rId2"/>
          <a:stretch>
            <a:fillRect/>
          </a:stretch>
        </p:blipFill>
        <p:spPr>
          <a:xfrm>
            <a:off x="409187" y="3938124"/>
            <a:ext cx="7819529" cy="2179549"/>
          </a:xfrm>
          <a:prstGeom prst="rect">
            <a:avLst/>
          </a:prstGeom>
        </p:spPr>
      </p:pic>
      <p:sp>
        <p:nvSpPr>
          <p:cNvPr id="25" name="Rectangle 24">
            <a:extLst>
              <a:ext uri="{FF2B5EF4-FFF2-40B4-BE49-F238E27FC236}">
                <a16:creationId xmlns:a16="http://schemas.microsoft.com/office/drawing/2014/main" id="{F2216F0E-FA66-4639-93CB-EC8013DA6EA8}"/>
              </a:ext>
            </a:extLst>
          </p:cNvPr>
          <p:cNvSpPr/>
          <p:nvPr/>
        </p:nvSpPr>
        <p:spPr>
          <a:xfrm>
            <a:off x="8015515" y="6056084"/>
            <a:ext cx="515258" cy="397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7-8</a:t>
            </a:r>
          </a:p>
        </p:txBody>
      </p:sp>
      <p:sp>
        <p:nvSpPr>
          <p:cNvPr id="5" name="Title 2">
            <a:extLst>
              <a:ext uri="{FF2B5EF4-FFF2-40B4-BE49-F238E27FC236}">
                <a16:creationId xmlns:a16="http://schemas.microsoft.com/office/drawing/2014/main" id="{9090FC49-9626-4BD9-92A5-8AA4D05B2A58}"/>
              </a:ext>
            </a:extLst>
          </p:cNvPr>
          <p:cNvSpPr>
            <a:spLocks noGrp="1"/>
          </p:cNvSpPr>
          <p:nvPr>
            <p:ph type="title"/>
          </p:nvPr>
        </p:nvSpPr>
        <p:spPr>
          <a:xfrm>
            <a:off x="613227" y="5982094"/>
            <a:ext cx="6130473" cy="722889"/>
          </a:xfrm>
        </p:spPr>
        <p:txBody>
          <a:bodyPr>
            <a:normAutofit/>
          </a:bodyPr>
          <a:lstStyle/>
          <a:p>
            <a:r>
              <a:rPr lang="en-US" dirty="0"/>
              <a:t>Questions #7 &amp; #8 on today’s quiz</a:t>
            </a:r>
          </a:p>
        </p:txBody>
      </p:sp>
      <p:cxnSp>
        <p:nvCxnSpPr>
          <p:cNvPr id="7" name="Straight Arrow Connector 6">
            <a:extLst>
              <a:ext uri="{FF2B5EF4-FFF2-40B4-BE49-F238E27FC236}">
                <a16:creationId xmlns:a16="http://schemas.microsoft.com/office/drawing/2014/main" id="{F84AAA69-8F15-4815-B248-9B1CC6E355C6}"/>
              </a:ext>
            </a:extLst>
          </p:cNvPr>
          <p:cNvCxnSpPr>
            <a:cxnSpLocks/>
          </p:cNvCxnSpPr>
          <p:nvPr/>
        </p:nvCxnSpPr>
        <p:spPr>
          <a:xfrm flipV="1">
            <a:off x="6531451" y="6253251"/>
            <a:ext cx="1355249" cy="90288"/>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8" name="Rounded Rectangle 7"/>
          <p:cNvSpPr/>
          <p:nvPr/>
        </p:nvSpPr>
        <p:spPr>
          <a:xfrm>
            <a:off x="409187" y="3511785"/>
            <a:ext cx="4708479"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5-10 minutes!</a:t>
            </a:r>
          </a:p>
          <a:p>
            <a:r>
              <a:rPr lang="en-US" dirty="0"/>
              <a:t>Try to make your own improved design </a:t>
            </a:r>
          </a:p>
          <a:p>
            <a:r>
              <a:rPr lang="en-US" dirty="0"/>
              <a:t>Either paper or using </a:t>
            </a:r>
            <a:r>
              <a:rPr lang="en-US" dirty="0" err="1"/>
              <a:t>plantuml</a:t>
            </a:r>
            <a:r>
              <a:rPr lang="en-US" dirty="0"/>
              <a:t> is OK!</a:t>
            </a:r>
          </a:p>
        </p:txBody>
      </p:sp>
    </p:spTree>
    <p:extLst>
      <p:ext uri="{BB962C8B-B14F-4D97-AF65-F5344CB8AC3E}">
        <p14:creationId xmlns:p14="http://schemas.microsoft.com/office/powerpoint/2010/main" val="52673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EEE1-F581-4196-894B-CB79A58ACEF3}"/>
              </a:ext>
            </a:extLst>
          </p:cNvPr>
          <p:cNvSpPr>
            <a:spLocks noGrp="1"/>
          </p:cNvSpPr>
          <p:nvPr>
            <p:ph type="title"/>
          </p:nvPr>
        </p:nvSpPr>
        <p:spPr/>
        <p:txBody>
          <a:bodyPr/>
          <a:lstStyle/>
          <a:p>
            <a:r>
              <a:rPr lang="en-US" dirty="0"/>
              <a:t>Here is a potential solution</a:t>
            </a:r>
          </a:p>
        </p:txBody>
      </p:sp>
      <p:pic>
        <p:nvPicPr>
          <p:cNvPr id="4" name="Picture 4" descr="A screenshot of a cell phone&#10;&#10;Description generated with very high confidence">
            <a:extLst>
              <a:ext uri="{FF2B5EF4-FFF2-40B4-BE49-F238E27FC236}">
                <a16:creationId xmlns:a16="http://schemas.microsoft.com/office/drawing/2014/main" id="{11CF2D0E-7B25-4F22-A886-D21E61DA2889}"/>
              </a:ext>
            </a:extLst>
          </p:cNvPr>
          <p:cNvPicPr>
            <a:picLocks noChangeAspect="1"/>
          </p:cNvPicPr>
          <p:nvPr/>
        </p:nvPicPr>
        <p:blipFill>
          <a:blip r:embed="rId2"/>
          <a:stretch>
            <a:fillRect/>
          </a:stretch>
        </p:blipFill>
        <p:spPr>
          <a:xfrm>
            <a:off x="287373" y="2139555"/>
            <a:ext cx="8393086" cy="2324568"/>
          </a:xfrm>
          <a:prstGeom prst="rect">
            <a:avLst/>
          </a:prstGeom>
        </p:spPr>
      </p:pic>
    </p:spTree>
    <p:extLst>
      <p:ext uri="{BB962C8B-B14F-4D97-AF65-F5344CB8AC3E}">
        <p14:creationId xmlns:p14="http://schemas.microsoft.com/office/powerpoint/2010/main" val="24533722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EEE1-F581-4196-894B-CB79A58ACEF3}"/>
              </a:ext>
            </a:extLst>
          </p:cNvPr>
          <p:cNvSpPr>
            <a:spLocks noGrp="1"/>
          </p:cNvSpPr>
          <p:nvPr>
            <p:ph type="title"/>
          </p:nvPr>
        </p:nvSpPr>
        <p:spPr/>
        <p:txBody>
          <a:bodyPr/>
          <a:lstStyle/>
          <a:p>
            <a:r>
              <a:rPr lang="en-US" dirty="0"/>
              <a:t>Here is a potential solution</a:t>
            </a:r>
          </a:p>
        </p:txBody>
      </p:sp>
      <p:pic>
        <p:nvPicPr>
          <p:cNvPr id="4" name="Picture 4" descr="A screenshot of a cell phone&#10;&#10;Description generated with very high confidence">
            <a:extLst>
              <a:ext uri="{FF2B5EF4-FFF2-40B4-BE49-F238E27FC236}">
                <a16:creationId xmlns:a16="http://schemas.microsoft.com/office/drawing/2014/main" id="{11CF2D0E-7B25-4F22-A886-D21E61DA2889}"/>
              </a:ext>
            </a:extLst>
          </p:cNvPr>
          <p:cNvPicPr>
            <a:picLocks noChangeAspect="1"/>
          </p:cNvPicPr>
          <p:nvPr/>
        </p:nvPicPr>
        <p:blipFill>
          <a:blip r:embed="rId2"/>
          <a:stretch>
            <a:fillRect/>
          </a:stretch>
        </p:blipFill>
        <p:spPr>
          <a:xfrm>
            <a:off x="287373" y="2139555"/>
            <a:ext cx="8393086" cy="2324568"/>
          </a:xfrm>
          <a:prstGeom prst="rect">
            <a:avLst/>
          </a:prstGeom>
        </p:spPr>
      </p:pic>
      <p:sp>
        <p:nvSpPr>
          <p:cNvPr id="5" name="Rectangle: Rounded Corners 4">
            <a:extLst>
              <a:ext uri="{FF2B5EF4-FFF2-40B4-BE49-F238E27FC236}">
                <a16:creationId xmlns:a16="http://schemas.microsoft.com/office/drawing/2014/main" id="{74B941C2-FB92-4760-B555-777B49D2A57B}"/>
              </a:ext>
            </a:extLst>
          </p:cNvPr>
          <p:cNvSpPr/>
          <p:nvPr/>
        </p:nvSpPr>
        <p:spPr>
          <a:xfrm>
            <a:off x="5589270" y="2868930"/>
            <a:ext cx="2708910" cy="5143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792732CD-72E5-4757-9B45-2F21AF8C2676}"/>
              </a:ext>
            </a:extLst>
          </p:cNvPr>
          <p:cNvSpPr>
            <a:spLocks noGrp="1"/>
          </p:cNvSpPr>
          <p:nvPr>
            <p:ph idx="1"/>
          </p:nvPr>
        </p:nvSpPr>
        <p:spPr>
          <a:xfrm>
            <a:off x="535805" y="4771444"/>
            <a:ext cx="7373755" cy="1316377"/>
          </a:xfrm>
        </p:spPr>
        <p:txBody>
          <a:bodyPr>
            <a:normAutofit/>
          </a:bodyPr>
          <a:lstStyle/>
          <a:p>
            <a:pPr marL="0" indent="0">
              <a:buNone/>
            </a:pPr>
            <a:endParaRPr lang="en-US" sz="1800" dirty="0"/>
          </a:p>
        </p:txBody>
      </p:sp>
      <p:cxnSp>
        <p:nvCxnSpPr>
          <p:cNvPr id="8" name="Straight Arrow Connector 7">
            <a:extLst>
              <a:ext uri="{FF2B5EF4-FFF2-40B4-BE49-F238E27FC236}">
                <a16:creationId xmlns:a16="http://schemas.microsoft.com/office/drawing/2014/main" id="{1371B3F7-E4C0-4155-97D3-7229B14ECAE8}"/>
              </a:ext>
            </a:extLst>
          </p:cNvPr>
          <p:cNvCxnSpPr>
            <a:cxnSpLocks/>
          </p:cNvCxnSpPr>
          <p:nvPr/>
        </p:nvCxnSpPr>
        <p:spPr>
          <a:xfrm flipV="1">
            <a:off x="4572000" y="3429000"/>
            <a:ext cx="960120" cy="1342442"/>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10" name="Rounded Rectangle 9">
            <a:extLst>
              <a:ext uri="{FF2B5EF4-FFF2-40B4-BE49-F238E27FC236}">
                <a16:creationId xmlns:a16="http://schemas.microsoft.com/office/drawing/2014/main" id="{8E2E2E3A-0A1F-CE4D-9ED9-5D15216145F0}"/>
              </a:ext>
            </a:extLst>
          </p:cNvPr>
          <p:cNvSpPr/>
          <p:nvPr/>
        </p:nvSpPr>
        <p:spPr>
          <a:xfrm>
            <a:off x="525107" y="4771442"/>
            <a:ext cx="8166830" cy="180401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solidFill>
                  <a:schemeClr val="tx1"/>
                </a:solidFill>
              </a:rPr>
              <a:t>Note: </a:t>
            </a:r>
            <a:r>
              <a:rPr lang="en-US" i="1" dirty="0">
                <a:solidFill>
                  <a:schemeClr val="tx1"/>
                </a:solidFill>
              </a:rPr>
              <a:t>balances</a:t>
            </a:r>
            <a:r>
              <a:rPr lang="en-US" dirty="0">
                <a:solidFill>
                  <a:schemeClr val="tx1"/>
                </a:solidFill>
              </a:rPr>
              <a:t> &amp; </a:t>
            </a:r>
            <a:r>
              <a:rPr lang="en-US" i="1" dirty="0" err="1">
                <a:solidFill>
                  <a:schemeClr val="tx1"/>
                </a:solidFill>
              </a:rPr>
              <a:t>transactionDateTimes</a:t>
            </a:r>
            <a:r>
              <a:rPr lang="en-US" dirty="0">
                <a:solidFill>
                  <a:schemeClr val="tx1"/>
                </a:solidFill>
              </a:rPr>
              <a:t> – are parallel </a:t>
            </a:r>
            <a:r>
              <a:rPr lang="en-US" dirty="0" err="1">
                <a:solidFill>
                  <a:schemeClr val="tx1"/>
                </a:solidFill>
              </a:rPr>
              <a:t>ArrayLists</a:t>
            </a:r>
            <a:endParaRPr lang="en-US" dirty="0">
              <a:solidFill>
                <a:schemeClr val="tx1"/>
              </a:solidFill>
            </a:endParaRPr>
          </a:p>
          <a:p>
            <a:r>
              <a:rPr lang="en-US" dirty="0">
                <a:solidFill>
                  <a:schemeClr val="tx1"/>
                </a:solidFill>
              </a:rPr>
              <a:t>The 's' at the end of the names </a:t>
            </a:r>
            <a:r>
              <a:rPr lang="en-US" i="1" dirty="0">
                <a:solidFill>
                  <a:schemeClr val="tx1"/>
                </a:solidFill>
              </a:rPr>
              <a:t>balances</a:t>
            </a:r>
            <a:r>
              <a:rPr lang="en-US" dirty="0">
                <a:solidFill>
                  <a:schemeClr val="tx1"/>
                </a:solidFill>
              </a:rPr>
              <a:t> and </a:t>
            </a:r>
            <a:r>
              <a:rPr lang="en-US" i="1" dirty="0" err="1">
                <a:solidFill>
                  <a:schemeClr val="tx1"/>
                </a:solidFill>
              </a:rPr>
              <a:t>transactionDateTimes</a:t>
            </a:r>
            <a:r>
              <a:rPr lang="en-US" i="1" dirty="0">
                <a:solidFill>
                  <a:schemeClr val="tx1"/>
                </a:solidFill>
              </a:rPr>
              <a:t> </a:t>
            </a:r>
            <a:r>
              <a:rPr lang="en-US" dirty="0">
                <a:solidFill>
                  <a:schemeClr val="tx1"/>
                </a:solidFill>
              </a:rPr>
              <a:t>this is an indicator that each stores multiple values – these are really parallel </a:t>
            </a:r>
            <a:r>
              <a:rPr lang="en-US" dirty="0" err="1">
                <a:solidFill>
                  <a:schemeClr val="tx1"/>
                </a:solidFill>
              </a:rPr>
              <a:t>ArrayLists</a:t>
            </a:r>
            <a:endParaRPr lang="en-US" dirty="0">
              <a:solidFill>
                <a:schemeClr val="tx1"/>
              </a:solidFill>
            </a:endParaRPr>
          </a:p>
          <a:p>
            <a:r>
              <a:rPr lang="en-US" b="1" dirty="0">
                <a:solidFill>
                  <a:schemeClr val="tx1"/>
                </a:solidFill>
              </a:rPr>
              <a:t>Alternative to parallel </a:t>
            </a:r>
            <a:r>
              <a:rPr lang="en-US" b="1" dirty="0" err="1">
                <a:solidFill>
                  <a:schemeClr val="tx1"/>
                </a:solidFill>
              </a:rPr>
              <a:t>ArrayLists</a:t>
            </a:r>
            <a:r>
              <a:rPr lang="en-US" b="1" dirty="0">
                <a:solidFill>
                  <a:schemeClr val="tx1"/>
                </a:solidFill>
              </a:rPr>
              <a:t>: Create a single new class to capture </a:t>
            </a:r>
            <a:r>
              <a:rPr lang="en-US" b="1" i="1" dirty="0">
                <a:solidFill>
                  <a:schemeClr val="tx1"/>
                </a:solidFill>
              </a:rPr>
              <a:t>balance</a:t>
            </a:r>
            <a:r>
              <a:rPr lang="en-US" b="1" dirty="0">
                <a:solidFill>
                  <a:schemeClr val="tx1"/>
                </a:solidFill>
              </a:rPr>
              <a:t> and </a:t>
            </a:r>
            <a:r>
              <a:rPr lang="en-US" b="1" i="1" dirty="0" err="1">
                <a:solidFill>
                  <a:schemeClr val="tx1"/>
                </a:solidFill>
              </a:rPr>
              <a:t>transactionDateTime</a:t>
            </a:r>
            <a:r>
              <a:rPr lang="en-US" b="1" dirty="0">
                <a:solidFill>
                  <a:schemeClr val="tx1"/>
                </a:solidFill>
              </a:rPr>
              <a:t>, then create a single </a:t>
            </a:r>
            <a:r>
              <a:rPr lang="en-US" b="1" dirty="0" err="1">
                <a:solidFill>
                  <a:schemeClr val="tx1"/>
                </a:solidFill>
              </a:rPr>
              <a:t>ArrayList</a:t>
            </a:r>
            <a:r>
              <a:rPr lang="en-US" b="1" dirty="0">
                <a:solidFill>
                  <a:schemeClr val="tx1"/>
                </a:solidFill>
              </a:rPr>
              <a:t> of this new class</a:t>
            </a:r>
          </a:p>
        </p:txBody>
      </p:sp>
    </p:spTree>
    <p:extLst>
      <p:ext uri="{BB962C8B-B14F-4D97-AF65-F5344CB8AC3E}">
        <p14:creationId xmlns:p14="http://schemas.microsoft.com/office/powerpoint/2010/main" val="3661656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39C6E-FA7B-43DE-B2E9-DE511E0A0AD7}"/>
              </a:ext>
            </a:extLst>
          </p:cNvPr>
          <p:cNvSpPr>
            <a:spLocks noGrp="1"/>
          </p:cNvSpPr>
          <p:nvPr>
            <p:ph type="title"/>
          </p:nvPr>
        </p:nvSpPr>
        <p:spPr/>
        <p:txBody>
          <a:bodyPr/>
          <a:lstStyle/>
          <a:p>
            <a:r>
              <a:rPr lang="en-US" dirty="0"/>
              <a:t>Here is second potential solution</a:t>
            </a:r>
          </a:p>
        </p:txBody>
      </p:sp>
      <p:pic>
        <p:nvPicPr>
          <p:cNvPr id="4" name="Picture 4" descr="A screenshot of a cell phone&#10;&#10;Description generated with very high confidence">
            <a:extLst>
              <a:ext uri="{FF2B5EF4-FFF2-40B4-BE49-F238E27FC236}">
                <a16:creationId xmlns:a16="http://schemas.microsoft.com/office/drawing/2014/main" id="{962989E2-A54C-4499-A19D-C1DA46592AB7}"/>
              </a:ext>
            </a:extLst>
          </p:cNvPr>
          <p:cNvPicPr>
            <a:picLocks noChangeAspect="1"/>
          </p:cNvPicPr>
          <p:nvPr/>
        </p:nvPicPr>
        <p:blipFill>
          <a:blip r:embed="rId2"/>
          <a:stretch>
            <a:fillRect/>
          </a:stretch>
        </p:blipFill>
        <p:spPr>
          <a:xfrm>
            <a:off x="931342" y="1828488"/>
            <a:ext cx="7443709" cy="3650729"/>
          </a:xfrm>
          <a:prstGeom prst="rect">
            <a:avLst/>
          </a:prstGeom>
        </p:spPr>
      </p:pic>
      <p:sp>
        <p:nvSpPr>
          <p:cNvPr id="5" name="Rounded Rectangle 4"/>
          <p:cNvSpPr/>
          <p:nvPr/>
        </p:nvSpPr>
        <p:spPr>
          <a:xfrm>
            <a:off x="236306" y="4496697"/>
            <a:ext cx="4830547" cy="106296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Technically, this class is just a “dumb” data holder and has no methods that work on the data stored with the objects of this class.</a:t>
            </a:r>
          </a:p>
        </p:txBody>
      </p:sp>
      <p:cxnSp>
        <p:nvCxnSpPr>
          <p:cNvPr id="8" name="Straight Arrow Connector 7">
            <a:extLst>
              <a:ext uri="{FF2B5EF4-FFF2-40B4-BE49-F238E27FC236}">
                <a16:creationId xmlns:a16="http://schemas.microsoft.com/office/drawing/2014/main" id="{64515D22-5699-4CF0-8804-5E762EB2B61A}"/>
              </a:ext>
            </a:extLst>
          </p:cNvPr>
          <p:cNvCxnSpPr>
            <a:cxnSpLocks/>
          </p:cNvCxnSpPr>
          <p:nvPr/>
        </p:nvCxnSpPr>
        <p:spPr>
          <a:xfrm flipV="1">
            <a:off x="4970034" y="4862456"/>
            <a:ext cx="849853" cy="365760"/>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9" name="Rounded Rectangle 4">
            <a:extLst>
              <a:ext uri="{FF2B5EF4-FFF2-40B4-BE49-F238E27FC236}">
                <a16:creationId xmlns:a16="http://schemas.microsoft.com/office/drawing/2014/main" id="{51A7D109-49C0-4E54-B55B-44B27C1FB169}"/>
              </a:ext>
            </a:extLst>
          </p:cNvPr>
          <p:cNvSpPr/>
          <p:nvPr/>
        </p:nvSpPr>
        <p:spPr>
          <a:xfrm>
            <a:off x="4112407" y="5653033"/>
            <a:ext cx="4830547" cy="1062966"/>
          </a:xfrm>
          <a:prstGeom prst="roundRect">
            <a:avLst/>
          </a:prstGeom>
          <a:solidFill>
            <a:schemeClr val="accent1">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i="1" dirty="0">
                <a:solidFill>
                  <a:schemeClr val="tx1"/>
                </a:solidFill>
              </a:rPr>
              <a:t>Consider</a:t>
            </a:r>
            <a:r>
              <a:rPr lang="en-US" i="1" dirty="0">
                <a:solidFill>
                  <a:schemeClr val="tx1"/>
                </a:solidFill>
              </a:rPr>
              <a:t>: is this design more flexible if we get new requirements, like for instance needing a </a:t>
            </a:r>
            <a:r>
              <a:rPr lang="en-US" i="1" dirty="0" err="1">
                <a:solidFill>
                  <a:schemeClr val="tx1"/>
                </a:solidFill>
                <a:latin typeface="Consolas" panose="020B0609020204030204" pitchFamily="49" charset="0"/>
              </a:rPr>
              <a:t>transactionReport</a:t>
            </a:r>
            <a:r>
              <a:rPr lang="en-US" i="1" dirty="0">
                <a:solidFill>
                  <a:schemeClr val="tx1"/>
                </a:solidFill>
                <a:latin typeface="Consolas" panose="020B0609020204030204" pitchFamily="49" charset="0"/>
              </a:rPr>
              <a:t>()</a:t>
            </a:r>
            <a:r>
              <a:rPr lang="en-US" i="1" dirty="0">
                <a:solidFill>
                  <a:schemeClr val="tx1"/>
                </a:solidFill>
              </a:rPr>
              <a:t> method?</a:t>
            </a:r>
          </a:p>
        </p:txBody>
      </p:sp>
    </p:spTree>
    <p:extLst>
      <p:ext uri="{BB962C8B-B14F-4D97-AF65-F5344CB8AC3E}">
        <p14:creationId xmlns:p14="http://schemas.microsoft.com/office/powerpoint/2010/main" val="9724142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Design Problems 1 Homework</a:t>
            </a:r>
          </a:p>
        </p:txBody>
      </p:sp>
      <p:sp>
        <p:nvSpPr>
          <p:cNvPr id="3" name="Content Placeholder 2"/>
          <p:cNvSpPr>
            <a:spLocks noGrp="1"/>
          </p:cNvSpPr>
          <p:nvPr>
            <p:ph idx="1"/>
          </p:nvPr>
        </p:nvSpPr>
        <p:spPr>
          <a:xfrm>
            <a:off x="628649" y="1825625"/>
            <a:ext cx="8372131" cy="4351338"/>
          </a:xfrm>
        </p:spPr>
        <p:txBody>
          <a:bodyPr vert="horz" lIns="91440" tIns="45720" rIns="91440" bIns="45720" rtlCol="0" anchor="t">
            <a:normAutofit/>
          </a:bodyPr>
          <a:lstStyle/>
          <a:p>
            <a:r>
              <a:rPr lang="en-US" dirty="0"/>
              <a:t>Before next class:</a:t>
            </a:r>
          </a:p>
          <a:p>
            <a:r>
              <a:rPr lang="en-US" dirty="0"/>
              <a:t>Solve the Design Problem 1 Homework (Moodle -&gt; </a:t>
            </a:r>
            <a:r>
              <a:rPr lang="en-US" dirty="0" err="1"/>
              <a:t>GradeScope</a:t>
            </a:r>
            <a:r>
              <a:rPr lang="en-US" dirty="0"/>
              <a:t>)</a:t>
            </a:r>
          </a:p>
          <a:p>
            <a:pPr lvl="1"/>
            <a:r>
              <a:rPr lang="en-US" b="1" dirty="0">
                <a:highlight>
                  <a:srgbClr val="FFFF00"/>
                </a:highlight>
              </a:rPr>
              <a:t>These are due the day of next class in the morning at 7:55AM</a:t>
            </a:r>
          </a:p>
          <a:p>
            <a:pPr lvl="1"/>
            <a:r>
              <a:rPr lang="en-US" b="1" dirty="0">
                <a:highlight>
                  <a:srgbClr val="FFFF00"/>
                </a:highlight>
              </a:rPr>
              <a:t>Anything turned in late will be worth zero points</a:t>
            </a:r>
          </a:p>
          <a:p>
            <a:pPr lvl="1"/>
            <a:r>
              <a:rPr lang="en-US" b="1" dirty="0">
                <a:highlight>
                  <a:srgbClr val="FFFF00"/>
                </a:highlight>
              </a:rPr>
              <a:t>We will go over the solution at the start of class</a:t>
            </a:r>
          </a:p>
          <a:p>
            <a:pPr lvl="1"/>
            <a:endParaRPr lang="en-US" dirty="0"/>
          </a:p>
          <a:p>
            <a:r>
              <a:rPr lang="en-US" dirty="0"/>
              <a:t>We’ll discuss more design principles after Exam </a:t>
            </a:r>
            <a:r>
              <a:rPr lang="en-US" dirty="0">
                <a:cs typeface="Calibri"/>
              </a:rPr>
              <a:t>1</a:t>
            </a:r>
          </a:p>
          <a:p>
            <a:endParaRPr lang="en-US" dirty="0">
              <a:cs typeface="Calibri"/>
            </a:endParaRPr>
          </a:p>
          <a:p>
            <a:r>
              <a:rPr lang="en-US" dirty="0">
                <a:cs typeface="Calibri"/>
              </a:rPr>
              <a:t>One more example Design Problem you can practice on your own or with classmates on the slides that follow</a:t>
            </a:r>
          </a:p>
          <a:p>
            <a:endParaRPr lang="en-US" dirty="0"/>
          </a:p>
          <a:p>
            <a:endParaRPr lang="en-US" dirty="0"/>
          </a:p>
        </p:txBody>
      </p:sp>
    </p:spTree>
    <p:extLst>
      <p:ext uri="{BB962C8B-B14F-4D97-AF65-F5344CB8AC3E}">
        <p14:creationId xmlns:p14="http://schemas.microsoft.com/office/powerpoint/2010/main" val="10831826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471AE-887C-4849-9602-3E01EB62372E}"/>
              </a:ext>
            </a:extLst>
          </p:cNvPr>
          <p:cNvSpPr>
            <a:spLocks noGrp="1"/>
          </p:cNvSpPr>
          <p:nvPr>
            <p:ph type="title"/>
          </p:nvPr>
        </p:nvSpPr>
        <p:spPr/>
        <p:txBody>
          <a:bodyPr/>
          <a:lstStyle/>
          <a:p>
            <a:pPr algn="ctr"/>
            <a:r>
              <a:rPr lang="en-US" dirty="0"/>
              <a:t>Design Problem – Card Game</a:t>
            </a:r>
          </a:p>
        </p:txBody>
      </p:sp>
      <p:sp>
        <p:nvSpPr>
          <p:cNvPr id="3" name="TextBox 2">
            <a:extLst>
              <a:ext uri="{FF2B5EF4-FFF2-40B4-BE49-F238E27FC236}">
                <a16:creationId xmlns:a16="http://schemas.microsoft.com/office/drawing/2014/main" id="{2DE4C536-6FD7-434B-A197-5BB72B11D74F}"/>
              </a:ext>
            </a:extLst>
          </p:cNvPr>
          <p:cNvSpPr txBox="1"/>
          <p:nvPr/>
        </p:nvSpPr>
        <p:spPr>
          <a:xfrm>
            <a:off x="244929" y="1690689"/>
            <a:ext cx="8899071" cy="330859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100" dirty="0">
              <a:latin typeface="Arial"/>
              <a:cs typeface="Arial"/>
            </a:endParaRPr>
          </a:p>
          <a:p>
            <a:r>
              <a:rPr lang="en-US" dirty="0"/>
              <a:t>On the next slide is another </a:t>
            </a:r>
            <a:r>
              <a:rPr lang="en-US" i="1" dirty="0"/>
              <a:t>story problem</a:t>
            </a:r>
          </a:p>
          <a:p>
            <a:endParaRPr lang="en-US" i="1" dirty="0"/>
          </a:p>
          <a:p>
            <a:r>
              <a:rPr lang="en-US" i="1" dirty="0"/>
              <a:t>To be successful at solving these types of problems you must first read the story problem and do the following “To </a:t>
            </a:r>
            <a:r>
              <a:rPr lang="en-US" i="1" dirty="0" err="1"/>
              <a:t>Do”s</a:t>
            </a:r>
            <a:endParaRPr lang="en-US" i="1" dirty="0"/>
          </a:p>
          <a:p>
            <a:endParaRPr lang="en-US" dirty="0"/>
          </a:p>
          <a:p>
            <a:endParaRPr lang="en-US" dirty="0"/>
          </a:p>
          <a:p>
            <a:r>
              <a:rPr lang="en-US" b="1" dirty="0"/>
              <a:t>To Do #1 - </a:t>
            </a:r>
            <a:r>
              <a:rPr lang="en-US" dirty="0"/>
              <a:t>Identify all the </a:t>
            </a:r>
            <a:r>
              <a:rPr lang="en-US" i="1" dirty="0"/>
              <a:t>primary nouns</a:t>
            </a:r>
            <a:endParaRPr lang="en-US" dirty="0"/>
          </a:p>
          <a:p>
            <a:r>
              <a:rPr lang="en-US" b="1" dirty="0"/>
              <a:t>To Do #2 - </a:t>
            </a:r>
            <a:r>
              <a:rPr lang="en-US" dirty="0"/>
              <a:t>Identify the associated </a:t>
            </a:r>
            <a:r>
              <a:rPr lang="en-US" i="1" dirty="0"/>
              <a:t>other nouns </a:t>
            </a:r>
            <a:r>
              <a:rPr lang="en-US" dirty="0"/>
              <a:t>that go with the</a:t>
            </a:r>
            <a:r>
              <a:rPr lang="en-US" i="1" dirty="0"/>
              <a:t> primary nouns</a:t>
            </a:r>
            <a:endParaRPr lang="en-US" dirty="0"/>
          </a:p>
          <a:p>
            <a:r>
              <a:rPr lang="en-US" b="1" dirty="0"/>
              <a:t>To Do #3 - </a:t>
            </a:r>
            <a:r>
              <a:rPr lang="en-US" dirty="0"/>
              <a:t>Identify all the </a:t>
            </a:r>
            <a:r>
              <a:rPr lang="en-US" i="1" dirty="0"/>
              <a:t>verbs</a:t>
            </a:r>
            <a:endParaRPr lang="en-US" dirty="0"/>
          </a:p>
          <a:p>
            <a:r>
              <a:rPr lang="en-US" b="1" dirty="0"/>
              <a:t>To Do #4 - </a:t>
            </a:r>
            <a:r>
              <a:rPr lang="en-US" dirty="0"/>
              <a:t>For each verb identify all the </a:t>
            </a:r>
            <a:r>
              <a:rPr lang="en-US" i="1" dirty="0"/>
              <a:t>nouns </a:t>
            </a:r>
            <a:r>
              <a:rPr lang="en-US" dirty="0"/>
              <a:t>that the verb works on </a:t>
            </a:r>
          </a:p>
          <a:p>
            <a:r>
              <a:rPr lang="en-US" b="1" dirty="0"/>
              <a:t>To Do #5</a:t>
            </a:r>
            <a:r>
              <a:rPr lang="en-US" dirty="0"/>
              <a:t> – Analyze at the proposed Solution A and Solution B for their problems</a:t>
            </a:r>
          </a:p>
        </p:txBody>
      </p:sp>
    </p:spTree>
    <p:extLst>
      <p:ext uri="{BB962C8B-B14F-4D97-AF65-F5344CB8AC3E}">
        <p14:creationId xmlns:p14="http://schemas.microsoft.com/office/powerpoint/2010/main" val="18221936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92369"/>
            <a:ext cx="7886700" cy="3501133"/>
          </a:xfrm>
        </p:spPr>
        <p:txBody>
          <a:bodyPr/>
          <a:lstStyle/>
          <a:p>
            <a:pPr marL="0" indent="0">
              <a:buNone/>
            </a:pPr>
            <a:r>
              <a:rPr lang="en-US" dirty="0"/>
              <a:t>In a particular card game, players have hands of cards.  Each card is worth some points and also has a color (red, blue, green).  During play, players accrue bonuses that mean cards of a particular color are worth bonus points.  During play, sometimes a random card is selected from one player's hand and moved to another player's hand.  At the end of game, it is necessary to compute the total points for each player's hand. </a:t>
            </a:r>
          </a:p>
          <a:p>
            <a:pPr marL="0" indent="0">
              <a:buNone/>
            </a:pPr>
            <a:endParaRPr lang="en-US" dirty="0"/>
          </a:p>
          <a:p>
            <a:pPr marL="0" indent="0">
              <a:buNone/>
            </a:pPr>
            <a:r>
              <a:rPr lang="en-US" dirty="0"/>
              <a:t>What is wrong with this design? (Hint: look at and refer to your design principles by number).  I see at least 2 separate categories violated.</a:t>
            </a:r>
          </a:p>
        </p:txBody>
      </p:sp>
      <p:pic>
        <p:nvPicPr>
          <p:cNvPr id="4098" name="Picture 2" descr="https://lh4.googleusercontent.com/N6NtOPFq86twPO1G8_VJtAVmXiWVP40tVlHgAE7Xl7uoXF1qiykzKyppnwxYAfYxu1c9A54i505eLg4K06A0D7RndUaYqZqasLV1SHubMLowpfaUH2iYtJtZKDL-NswjI2vu7dG3">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754" y="3823703"/>
            <a:ext cx="8662941" cy="1756003"/>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1112046" y="5546456"/>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a couple minutes!</a:t>
            </a:r>
          </a:p>
          <a:p>
            <a:r>
              <a:rPr lang="en-US" dirty="0"/>
              <a:t>Try to see what you can think might be wrong</a:t>
            </a:r>
          </a:p>
          <a:p>
            <a:r>
              <a:rPr lang="en-US" dirty="0"/>
              <a:t>When you have an idea, then continue</a:t>
            </a:r>
          </a:p>
        </p:txBody>
      </p:sp>
    </p:spTree>
    <p:extLst>
      <p:ext uri="{BB962C8B-B14F-4D97-AF65-F5344CB8AC3E}">
        <p14:creationId xmlns:p14="http://schemas.microsoft.com/office/powerpoint/2010/main" val="151756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49" y="2745180"/>
            <a:ext cx="7886700" cy="3501133"/>
          </a:xfrm>
        </p:spPr>
        <p:txBody>
          <a:bodyPr/>
          <a:lstStyle/>
          <a:p>
            <a:pPr marL="0" indent="0">
              <a:buNone/>
            </a:pPr>
            <a:r>
              <a:rPr lang="en-US" i="1" dirty="0"/>
              <a:t>My answer (in order of importance)</a:t>
            </a:r>
          </a:p>
          <a:p>
            <a:pPr marL="0" indent="0">
              <a:buNone/>
            </a:pPr>
            <a:r>
              <a:rPr lang="en-US" dirty="0"/>
              <a:t>1a.  The design does not function correctly</a:t>
            </a:r>
          </a:p>
          <a:p>
            <a:pPr marL="0" indent="0">
              <a:buNone/>
            </a:pPr>
            <a:r>
              <a:rPr lang="en-US" dirty="0"/>
              <a:t>The player’s color bonus cannot be preserved if he/she loses all their cards of a particular color</a:t>
            </a:r>
          </a:p>
          <a:p>
            <a:pPr marL="0" indent="0">
              <a:buNone/>
            </a:pPr>
            <a:r>
              <a:rPr lang="en-US" dirty="0"/>
              <a:t>It requires iterating over all objects to get the full set of cards in the players hands to move cards or compute final total</a:t>
            </a:r>
          </a:p>
          <a:p>
            <a:pPr marL="0" indent="0">
              <a:buNone/>
            </a:pPr>
            <a:r>
              <a:rPr lang="en-US" dirty="0"/>
              <a:t>1c. </a:t>
            </a:r>
            <a:r>
              <a:rPr lang="en-US" dirty="0" err="1"/>
              <a:t>Playername</a:t>
            </a:r>
            <a:r>
              <a:rPr lang="en-US" dirty="0"/>
              <a:t> &amp; player color bonus are duplicated across cards</a:t>
            </a:r>
          </a:p>
          <a:p>
            <a:pPr marL="0" indent="0">
              <a:buNone/>
            </a:pPr>
            <a:r>
              <a:rPr lang="en-US" dirty="0"/>
              <a:t>2a.  Player (common noun from problem) not represented</a:t>
            </a:r>
          </a:p>
        </p:txBody>
      </p:sp>
      <p:pic>
        <p:nvPicPr>
          <p:cNvPr id="4098" name="Picture 2" descr="https://lh4.googleusercontent.com/N6NtOPFq86twPO1G8_VJtAVmXiWVP40tVlHgAE7Xl7uoXF1qiykzKyppnwxYAfYxu1c9A54i505eLg4K06A0D7RndUaYqZqasLV1SHubMLowpfaUH2iYtJtZKDL-NswjI2vu7dG3">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529" y="494350"/>
            <a:ext cx="8662941" cy="1756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0171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7928" y="249773"/>
            <a:ext cx="7886700" cy="3501133"/>
          </a:xfrm>
        </p:spPr>
        <p:txBody>
          <a:bodyPr>
            <a:normAutofit/>
          </a:bodyPr>
          <a:lstStyle/>
          <a:p>
            <a:pPr marL="0" indent="0">
              <a:buNone/>
            </a:pPr>
            <a:r>
              <a:rPr lang="en-US" sz="2000" dirty="0"/>
              <a:t>In a particular card game, players have hands of cards.  Each card is worth some points and also has a color (red, blue, green).  During play, players accrue bonuses that mean cards of a particular color are worth bonus points.  During play, sometimes a random card is selected from one player's hand and moved to another player's hand.  At the end of game, it is necessary to compute the total points for each player's hand. </a:t>
            </a:r>
          </a:p>
          <a:p>
            <a:pPr marL="0" indent="0">
              <a:buNone/>
            </a:pPr>
            <a:endParaRPr lang="en-US" sz="2000" dirty="0"/>
          </a:p>
          <a:p>
            <a:pPr marL="0" indent="0">
              <a:buNone/>
            </a:pPr>
            <a:r>
              <a:rPr lang="en-US" sz="2000" dirty="0"/>
              <a:t>What is wrong with this design? (Hint: look at and refer to your design guidelines).  I see at least 2 separate categories violated.</a:t>
            </a:r>
          </a:p>
        </p:txBody>
      </p:sp>
      <p:pic>
        <p:nvPicPr>
          <p:cNvPr id="5128" name="Picture 8" descr="https://lh4.googleusercontent.com/PVCeo5nR1R-TMogPVbBE3Z1FZ7s1g2qf0UiLjfjyex27NUmIdzyshYdmEmxmm9w8j94Za8I6iivPqZK618BOeGfGUrV77juM5DXT4SJ29ri-bPm6kKYF8RLYyGrnPzHlBr4Ajt3k">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175" y="3227614"/>
            <a:ext cx="7203686" cy="3594903"/>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4319270" y="4277026"/>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a couple minutes!</a:t>
            </a:r>
          </a:p>
          <a:p>
            <a:r>
              <a:rPr lang="en-US" dirty="0"/>
              <a:t>Try to see what you can think might be wrong</a:t>
            </a:r>
          </a:p>
          <a:p>
            <a:r>
              <a:rPr lang="en-US" dirty="0"/>
              <a:t>When you have an idea, then continue</a:t>
            </a:r>
          </a:p>
        </p:txBody>
      </p:sp>
    </p:spTree>
    <p:extLst>
      <p:ext uri="{BB962C8B-B14F-4D97-AF65-F5344CB8AC3E}">
        <p14:creationId xmlns:p14="http://schemas.microsoft.com/office/powerpoint/2010/main" val="198720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49" y="4127500"/>
            <a:ext cx="7886700" cy="2118813"/>
          </a:xfrm>
        </p:spPr>
        <p:txBody>
          <a:bodyPr/>
          <a:lstStyle/>
          <a:p>
            <a:pPr marL="0" indent="0">
              <a:buNone/>
            </a:pPr>
            <a:r>
              <a:rPr lang="en-US" i="1" dirty="0"/>
              <a:t>My answer (in order of importance)</a:t>
            </a:r>
          </a:p>
          <a:p>
            <a:pPr marL="0" indent="0">
              <a:buNone/>
            </a:pPr>
            <a:r>
              <a:rPr lang="en-US" dirty="0"/>
              <a:t>1a.  The design does not function correctly</a:t>
            </a:r>
          </a:p>
          <a:p>
            <a:pPr marL="0" indent="0">
              <a:buNone/>
            </a:pPr>
            <a:r>
              <a:rPr lang="en-US" dirty="0"/>
              <a:t>Once a card is added to a players hand, its specific point value is lost so the card cannot be randomly moved to another players hand</a:t>
            </a:r>
          </a:p>
          <a:p>
            <a:pPr marL="0" indent="0">
              <a:buNone/>
            </a:pPr>
            <a:r>
              <a:rPr lang="en-US" dirty="0"/>
              <a:t>2a.  Card (common noun from problem) not represented</a:t>
            </a:r>
          </a:p>
        </p:txBody>
      </p:sp>
      <p:pic>
        <p:nvPicPr>
          <p:cNvPr id="4" name="Picture 8" descr="https://lh4.googleusercontent.com/PVCeo5nR1R-TMogPVbBE3Z1FZ7s1g2qf0UiLjfjyex27NUmIdzyshYdmEmxmm9w8j94Za8I6iivPqZK618BOeGfGUrV77juM5DXT4SJ29ri-bPm6kKYF8RLYyGrnPzHlBr4Ajt3k">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49" y="128814"/>
            <a:ext cx="7203686" cy="3594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418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3F909BA-D20B-40E8-803A-A27FE3F2F4CD}"/>
              </a:ext>
            </a:extLst>
          </p:cNvPr>
          <p:cNvPicPr>
            <a:picLocks noChangeAspect="1"/>
          </p:cNvPicPr>
          <p:nvPr/>
        </p:nvPicPr>
        <p:blipFill>
          <a:blip r:embed="rId2"/>
          <a:stretch>
            <a:fillRect/>
          </a:stretch>
        </p:blipFill>
        <p:spPr>
          <a:xfrm>
            <a:off x="159449" y="3561203"/>
            <a:ext cx="3910988" cy="3122287"/>
          </a:xfrm>
          <a:prstGeom prst="rect">
            <a:avLst/>
          </a:prstGeom>
          <a:ln>
            <a:solidFill>
              <a:schemeClr val="tx1"/>
            </a:solidFill>
          </a:ln>
        </p:spPr>
      </p:pic>
      <p:pic>
        <p:nvPicPr>
          <p:cNvPr id="10" name="Picture 9">
            <a:extLst>
              <a:ext uri="{FF2B5EF4-FFF2-40B4-BE49-F238E27FC236}">
                <a16:creationId xmlns:a16="http://schemas.microsoft.com/office/drawing/2014/main" id="{2A16972D-49AD-4B77-A12E-9D93C79DBC19}"/>
              </a:ext>
            </a:extLst>
          </p:cNvPr>
          <p:cNvPicPr>
            <a:picLocks noChangeAspect="1"/>
          </p:cNvPicPr>
          <p:nvPr/>
        </p:nvPicPr>
        <p:blipFill>
          <a:blip r:embed="rId3"/>
          <a:stretch>
            <a:fillRect/>
          </a:stretch>
        </p:blipFill>
        <p:spPr>
          <a:xfrm>
            <a:off x="4219460" y="3561203"/>
            <a:ext cx="4765091" cy="3122287"/>
          </a:xfrm>
          <a:prstGeom prst="rect">
            <a:avLst/>
          </a:prstGeom>
          <a:ln>
            <a:solidFill>
              <a:schemeClr val="tx1"/>
            </a:solidFill>
          </a:ln>
        </p:spPr>
      </p:pic>
      <p:sp>
        <p:nvSpPr>
          <p:cNvPr id="2" name="TextBox 1">
            <a:extLst>
              <a:ext uri="{FF2B5EF4-FFF2-40B4-BE49-F238E27FC236}">
                <a16:creationId xmlns:a16="http://schemas.microsoft.com/office/drawing/2014/main" id="{47AEF614-DDF7-4C7C-B88A-73A7084E9299}"/>
              </a:ext>
            </a:extLst>
          </p:cNvPr>
          <p:cNvSpPr txBox="1"/>
          <p:nvPr/>
        </p:nvSpPr>
        <p:spPr>
          <a:xfrm>
            <a:off x="787706" y="1377990"/>
            <a:ext cx="7568588" cy="1569660"/>
          </a:xfrm>
          <a:prstGeom prst="rect">
            <a:avLst/>
          </a:prstGeom>
          <a:noFill/>
        </p:spPr>
        <p:txBody>
          <a:bodyPr wrap="square" rtlCol="0">
            <a:spAutoFit/>
          </a:bodyPr>
          <a:lstStyle/>
          <a:p>
            <a:r>
              <a:rPr lang="en-US" sz="3200" dirty="0"/>
              <a:t>Remember our Ninja and Pirate examples?</a:t>
            </a:r>
          </a:p>
          <a:p>
            <a:endParaRPr lang="en-US" sz="3200" dirty="0"/>
          </a:p>
          <a:p>
            <a:r>
              <a:rPr lang="en-US" sz="3200" dirty="0"/>
              <a:t>We will look at how to write UML for them</a:t>
            </a:r>
          </a:p>
        </p:txBody>
      </p:sp>
    </p:spTree>
    <p:extLst>
      <p:ext uri="{BB962C8B-B14F-4D97-AF65-F5344CB8AC3E}">
        <p14:creationId xmlns:p14="http://schemas.microsoft.com/office/powerpoint/2010/main" val="29440239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92369"/>
            <a:ext cx="7886700" cy="3501133"/>
          </a:xfrm>
        </p:spPr>
        <p:txBody>
          <a:bodyPr/>
          <a:lstStyle/>
          <a:p>
            <a:pPr marL="0" indent="0">
              <a:buNone/>
            </a:pPr>
            <a:r>
              <a:rPr lang="en-US" dirty="0"/>
              <a:t>In a particular card game, players have hands of cards.  Each card is worth some points and also has a color (red, blue, green).  During play, players accrue bonuses that mean cards of a particular color are worth bonus points.  During play, sometimes a random card is selected from one player's hand and moved to another player's hand.  At the end of game, it is necessary to compute the total points for each player's hand. </a:t>
            </a:r>
          </a:p>
          <a:p>
            <a:pPr marL="0" indent="0">
              <a:buNone/>
            </a:pPr>
            <a:endParaRPr lang="en-US" dirty="0"/>
          </a:p>
          <a:p>
            <a:pPr marL="0" indent="0">
              <a:buNone/>
            </a:pPr>
            <a:r>
              <a:rPr lang="en-US" dirty="0"/>
              <a:t>Now design your solution that solves all problems.</a:t>
            </a:r>
          </a:p>
        </p:txBody>
      </p:sp>
      <p:pic>
        <p:nvPicPr>
          <p:cNvPr id="4098" name="Picture 2" descr="https://lh4.googleusercontent.com/N6NtOPFq86twPO1G8_VJtAVmXiWVP40tVlHgAE7Xl7uoXF1qiykzKyppnwxYAfYxu1c9A54i505eLg4K06A0D7RndUaYqZqasLV1SHubMLowpfaUH2iYtJtZKDL-NswjI2vu7dG3">
            <a:hlinkClick r:id="rId2"/>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9248"/>
          <a:stretch/>
        </p:blipFill>
        <p:spPr bwMode="auto">
          <a:xfrm>
            <a:off x="628650" y="3823703"/>
            <a:ext cx="7052665" cy="2353162"/>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4154982" y="3428352"/>
            <a:ext cx="4708479"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5-10 minutes!</a:t>
            </a:r>
          </a:p>
          <a:p>
            <a:r>
              <a:rPr lang="en-US" dirty="0"/>
              <a:t>Try to make your own improved design </a:t>
            </a:r>
          </a:p>
          <a:p>
            <a:r>
              <a:rPr lang="en-US" dirty="0"/>
              <a:t>Either paper or using </a:t>
            </a:r>
            <a:r>
              <a:rPr lang="en-US" dirty="0" err="1"/>
              <a:t>plantuml</a:t>
            </a:r>
            <a:r>
              <a:rPr lang="en-US" dirty="0"/>
              <a:t> is OK!</a:t>
            </a:r>
          </a:p>
        </p:txBody>
      </p:sp>
    </p:spTree>
    <p:extLst>
      <p:ext uri="{BB962C8B-B14F-4D97-AF65-F5344CB8AC3E}">
        <p14:creationId xmlns:p14="http://schemas.microsoft.com/office/powerpoint/2010/main" val="283251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Potential Solution</a:t>
            </a:r>
          </a:p>
        </p:txBody>
      </p:sp>
      <p:pic>
        <p:nvPicPr>
          <p:cNvPr id="7170" name="Picture 2" descr="https://lh5.googleusercontent.com/neINm5Lnc3kDaSRJyG37Ca5aRmKtP2uHSuCKDjT5JfVpgtzNLmu5l4TsTEubpgsgjEodnLHVSBbAmg6aIzoyVEvSWnEsZH8EU1Q5nU3Lr09TuEgFOyxhySngy9vm-9-BYTf4j0In">
            <a:hlinkClick r:id="rId3"/>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90767" y="1690689"/>
            <a:ext cx="7153081" cy="49403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471276" y="6123207"/>
            <a:ext cx="2620910" cy="369332"/>
          </a:xfrm>
          <a:prstGeom prst="rect">
            <a:avLst/>
          </a:prstGeom>
          <a:noFill/>
        </p:spPr>
        <p:txBody>
          <a:bodyPr wrap="none" rtlCol="0">
            <a:spAutoFit/>
          </a:bodyPr>
          <a:lstStyle/>
          <a:p>
            <a:r>
              <a:rPr lang="en-US" dirty="0" err="1"/>
              <a:t>getPoints</a:t>
            </a:r>
            <a:r>
              <a:rPr lang="en-US" dirty="0"/>
              <a:t>(), </a:t>
            </a:r>
            <a:r>
              <a:rPr lang="en-US" dirty="0" err="1"/>
              <a:t>getColor</a:t>
            </a:r>
            <a:r>
              <a:rPr lang="en-US" dirty="0"/>
              <a:t>() too</a:t>
            </a:r>
          </a:p>
        </p:txBody>
      </p:sp>
      <p:sp>
        <p:nvSpPr>
          <p:cNvPr id="6" name="Rounded Rectangle 5"/>
          <p:cNvSpPr/>
          <p:nvPr/>
        </p:nvSpPr>
        <p:spPr>
          <a:xfrm>
            <a:off x="5662473" y="3429618"/>
            <a:ext cx="3636085" cy="132319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Reminder:</a:t>
            </a:r>
          </a:p>
          <a:p>
            <a:pPr algn="ctr"/>
            <a:r>
              <a:rPr lang="en-US" dirty="0">
                <a:solidFill>
                  <a:schemeClr val="tx1"/>
                </a:solidFill>
              </a:rPr>
              <a:t>We </a:t>
            </a:r>
            <a:r>
              <a:rPr lang="en-US" b="1" i="1" dirty="0">
                <a:solidFill>
                  <a:schemeClr val="tx1"/>
                </a:solidFill>
              </a:rPr>
              <a:t>implicitly</a:t>
            </a:r>
            <a:r>
              <a:rPr lang="en-US" dirty="0">
                <a:solidFill>
                  <a:schemeClr val="tx1"/>
                </a:solidFill>
              </a:rPr>
              <a:t> assume there exists:</a:t>
            </a:r>
          </a:p>
          <a:p>
            <a:pPr algn="ctr"/>
            <a:r>
              <a:rPr lang="en-US" dirty="0">
                <a:solidFill>
                  <a:schemeClr val="tx1"/>
                </a:solidFill>
              </a:rPr>
              <a:t>constructors as needed</a:t>
            </a:r>
          </a:p>
          <a:p>
            <a:pPr algn="ctr"/>
            <a:r>
              <a:rPr lang="en-US" dirty="0">
                <a:solidFill>
                  <a:schemeClr val="tx1"/>
                </a:solidFill>
              </a:rPr>
              <a:t>getters and setters as needed</a:t>
            </a:r>
          </a:p>
        </p:txBody>
      </p:sp>
      <p:cxnSp>
        <p:nvCxnSpPr>
          <p:cNvPr id="7" name="Straight Arrow Connector 6"/>
          <p:cNvCxnSpPr>
            <a:stCxn id="6" idx="2"/>
          </p:cNvCxnSpPr>
          <p:nvPr/>
        </p:nvCxnSpPr>
        <p:spPr>
          <a:xfrm>
            <a:off x="7480515" y="4752809"/>
            <a:ext cx="182880" cy="1206927"/>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209419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7"/>
            <a:ext cx="7886700" cy="785580"/>
          </a:xfrm>
        </p:spPr>
        <p:txBody>
          <a:bodyPr>
            <a:normAutofit/>
          </a:bodyPr>
          <a:lstStyle/>
          <a:p>
            <a:r>
              <a:rPr lang="en-US"/>
              <a:t>A little class diagram will get you a long way</a:t>
            </a:r>
          </a:p>
        </p:txBody>
      </p:sp>
      <p:graphicFrame>
        <p:nvGraphicFramePr>
          <p:cNvPr id="5" name="Table 4"/>
          <p:cNvGraphicFramePr>
            <a:graphicFrameLocks noGrp="1"/>
          </p:cNvGraphicFramePr>
          <p:nvPr>
            <p:extLst>
              <p:ext uri="{D42A27DB-BD31-4B8C-83A1-F6EECF244321}">
                <p14:modId xmlns:p14="http://schemas.microsoft.com/office/powerpoint/2010/main" val="2653750904"/>
              </p:ext>
            </p:extLst>
          </p:nvPr>
        </p:nvGraphicFramePr>
        <p:xfrm>
          <a:off x="457200" y="4147429"/>
          <a:ext cx="2701636" cy="169949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Ninja</a:t>
                      </a:r>
                    </a:p>
                  </a:txBody>
                  <a:tcPr/>
                </a:tc>
                <a:extLst>
                  <a:ext uri="{0D108BD9-81ED-4DB2-BD59-A6C34878D82A}">
                    <a16:rowId xmlns:a16="http://schemas.microsoft.com/office/drawing/2014/main" val="3088865900"/>
                  </a:ext>
                </a:extLst>
              </a:tr>
              <a:tr h="498763">
                <a:tc>
                  <a:txBody>
                    <a:bodyPr/>
                    <a:lstStyle/>
                    <a:p>
                      <a:r>
                        <a:rPr lang="en-US" dirty="0"/>
                        <a:t>name</a:t>
                      </a:r>
                    </a:p>
                    <a:p>
                      <a:r>
                        <a:rPr lang="en-US" dirty="0"/>
                        <a:t>level</a:t>
                      </a:r>
                    </a:p>
                  </a:txBody>
                  <a:tcPr/>
                </a:tc>
                <a:extLst>
                  <a:ext uri="{0D108BD9-81ED-4DB2-BD59-A6C34878D82A}">
                    <a16:rowId xmlns:a16="http://schemas.microsoft.com/office/drawing/2014/main" val="4051349719"/>
                  </a:ext>
                </a:extLst>
              </a:tr>
              <a:tr h="714894">
                <a:tc>
                  <a:txBody>
                    <a:bodyPr/>
                    <a:lstStyle/>
                    <a:p>
                      <a:r>
                        <a:rPr lang="en-US" dirty="0" err="1"/>
                        <a:t>setLevel</a:t>
                      </a:r>
                      <a:r>
                        <a:rPr lang="en-US" dirty="0"/>
                        <a:t>( level )</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6" name="Table 5"/>
          <p:cNvGraphicFramePr>
            <a:graphicFrameLocks noGrp="1"/>
          </p:cNvGraphicFramePr>
          <p:nvPr/>
        </p:nvGraphicFramePr>
        <p:xfrm>
          <a:off x="457200"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err="1"/>
                        <a:t>ClassName</a:t>
                      </a:r>
                      <a:endParaRPr lang="en-US" dirty="0"/>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sp>
        <p:nvSpPr>
          <p:cNvPr id="7" name="TextBox 6"/>
          <p:cNvSpPr txBox="1"/>
          <p:nvPr/>
        </p:nvSpPr>
        <p:spPr>
          <a:xfrm>
            <a:off x="4854633" y="1562793"/>
            <a:ext cx="3158836" cy="1200329"/>
          </a:xfrm>
          <a:prstGeom prst="rect">
            <a:avLst/>
          </a:prstGeom>
          <a:noFill/>
        </p:spPr>
        <p:txBody>
          <a:bodyPr wrap="square" rtlCol="0">
            <a:spAutoFit/>
          </a:bodyPr>
          <a:lstStyle/>
          <a:p>
            <a:pPr marL="285750" indent="-285750">
              <a:buFont typeface="Arial" panose="020B0604020202020204" pitchFamily="34" charset="0"/>
              <a:buChar char="•"/>
            </a:pPr>
            <a:r>
              <a:rPr lang="en-US"/>
              <a:t>Classes are represented by a diagram with 3 sections</a:t>
            </a:r>
          </a:p>
          <a:p>
            <a:pPr marL="285750" indent="-285750">
              <a:buFont typeface="Arial" panose="020B0604020202020204" pitchFamily="34" charset="0"/>
              <a:buChar char="•"/>
            </a:pPr>
            <a:r>
              <a:rPr lang="en-US"/>
              <a:t>This is the initial version of UML we will teach</a:t>
            </a:r>
          </a:p>
        </p:txBody>
      </p:sp>
      <p:cxnSp>
        <p:nvCxnSpPr>
          <p:cNvPr id="9" name="Straight Connector 8"/>
          <p:cNvCxnSpPr/>
          <p:nvPr/>
        </p:nvCxnSpPr>
        <p:spPr>
          <a:xfrm flipV="1">
            <a:off x="457200" y="3325091"/>
            <a:ext cx="8055033" cy="3325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3421004"/>
            <a:ext cx="5463540" cy="369332"/>
          </a:xfrm>
          <a:prstGeom prst="rect">
            <a:avLst/>
          </a:prstGeom>
          <a:noFill/>
        </p:spPr>
        <p:txBody>
          <a:bodyPr wrap="square" rtlCol="0">
            <a:spAutoFit/>
          </a:bodyPr>
          <a:lstStyle/>
          <a:p>
            <a:r>
              <a:rPr lang="en-US" b="1" dirty="0"/>
              <a:t>Example – “Ninja” class from </a:t>
            </a:r>
            <a:r>
              <a:rPr lang="en-US" b="1" dirty="0" err="1"/>
              <a:t>SimpleObjectsQuiz</a:t>
            </a:r>
            <a:endParaRPr lang="en-US" b="1" dirty="0"/>
          </a:p>
        </p:txBody>
      </p:sp>
      <p:sp>
        <p:nvSpPr>
          <p:cNvPr id="13" name="Rectangle: Rounded Corners 12">
            <a:extLst>
              <a:ext uri="{FF2B5EF4-FFF2-40B4-BE49-F238E27FC236}">
                <a16:creationId xmlns:a16="http://schemas.microsoft.com/office/drawing/2014/main" id="{220795A4-2628-4BC6-B98E-E2DE937D0FD1}"/>
              </a:ext>
            </a:extLst>
          </p:cNvPr>
          <p:cNvSpPr/>
          <p:nvPr/>
        </p:nvSpPr>
        <p:spPr>
          <a:xfrm>
            <a:off x="4854633" y="1366175"/>
            <a:ext cx="3489267" cy="18011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A5006C8A-BAC8-194C-94E5-EF95F16B863C}"/>
              </a:ext>
            </a:extLst>
          </p:cNvPr>
          <p:cNvCxnSpPr>
            <a:cxnSpLocks/>
          </p:cNvCxnSpPr>
          <p:nvPr/>
        </p:nvCxnSpPr>
        <p:spPr>
          <a:xfrm flipH="1">
            <a:off x="1746607" y="1777429"/>
            <a:ext cx="3133617" cy="14383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4609AFA-63D2-2748-8870-59F4C11D8108}"/>
              </a:ext>
            </a:extLst>
          </p:cNvPr>
          <p:cNvCxnSpPr>
            <a:cxnSpLocks/>
          </p:cNvCxnSpPr>
          <p:nvPr/>
        </p:nvCxnSpPr>
        <p:spPr>
          <a:xfrm flipH="1">
            <a:off x="1746607" y="1777429"/>
            <a:ext cx="3143893" cy="44178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0B4FEF3-1D5F-D94C-AA24-808F143BDE66}"/>
              </a:ext>
            </a:extLst>
          </p:cNvPr>
          <p:cNvCxnSpPr>
            <a:cxnSpLocks/>
          </p:cNvCxnSpPr>
          <p:nvPr/>
        </p:nvCxnSpPr>
        <p:spPr>
          <a:xfrm flipH="1">
            <a:off x="1683250" y="1777429"/>
            <a:ext cx="3227797" cy="75857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2751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57200" y="1263437"/>
            <a:ext cx="5463540" cy="369332"/>
          </a:xfrm>
          <a:prstGeom prst="rect">
            <a:avLst/>
          </a:prstGeom>
          <a:noFill/>
        </p:spPr>
        <p:txBody>
          <a:bodyPr wrap="square" rtlCol="0">
            <a:spAutoFit/>
          </a:bodyPr>
          <a:lstStyle/>
          <a:p>
            <a:r>
              <a:rPr lang="en-US" b="1" dirty="0"/>
              <a:t>Example – “Ninja” class from </a:t>
            </a:r>
            <a:r>
              <a:rPr lang="en-US" b="1" dirty="0" err="1"/>
              <a:t>SimpleObjectsQuiz</a:t>
            </a:r>
            <a:endParaRPr lang="en-US" b="1" dirty="0"/>
          </a:p>
        </p:txBody>
      </p:sp>
      <p:sp>
        <p:nvSpPr>
          <p:cNvPr id="11" name="Content Placeholder 2">
            <a:extLst>
              <a:ext uri="{FF2B5EF4-FFF2-40B4-BE49-F238E27FC236}">
                <a16:creationId xmlns:a16="http://schemas.microsoft.com/office/drawing/2014/main" id="{543847E0-2413-4B92-98F2-1B1523A85F3F}"/>
              </a:ext>
            </a:extLst>
          </p:cNvPr>
          <p:cNvSpPr>
            <a:spLocks noGrp="1"/>
          </p:cNvSpPr>
          <p:nvPr>
            <p:ph idx="1"/>
          </p:nvPr>
        </p:nvSpPr>
        <p:spPr>
          <a:xfrm>
            <a:off x="6434051" y="1358543"/>
            <a:ext cx="2450176" cy="2884690"/>
          </a:xfrm>
        </p:spPr>
        <p:txBody>
          <a:bodyPr>
            <a:normAutofit/>
          </a:bodyPr>
          <a:lstStyle/>
          <a:p>
            <a:r>
              <a:rPr lang="en-US"/>
              <a:t>Sometimes we </a:t>
            </a:r>
            <a:r>
              <a:rPr lang="en-US">
                <a:highlight>
                  <a:srgbClr val="FFFF00"/>
                </a:highlight>
              </a:rPr>
              <a:t>do not designate</a:t>
            </a:r>
            <a:r>
              <a:rPr lang="en-US"/>
              <a:t>:</a:t>
            </a:r>
          </a:p>
          <a:p>
            <a:pPr marL="285750" lvl="1" indent="-174625"/>
            <a:r>
              <a:rPr lang="en-US"/>
              <a:t>type declarations for field names</a:t>
            </a:r>
          </a:p>
          <a:p>
            <a:pPr marL="285750" lvl="1" indent="-174625"/>
            <a:r>
              <a:rPr lang="en-US"/>
              <a:t>types declarations for parameters</a:t>
            </a:r>
          </a:p>
          <a:p>
            <a:pPr marL="285750" lvl="1" indent="-174625"/>
            <a:r>
              <a:rPr lang="en-US"/>
              <a:t>Return type declaration for a function method</a:t>
            </a:r>
          </a:p>
        </p:txBody>
      </p:sp>
      <p:sp>
        <p:nvSpPr>
          <p:cNvPr id="12" name="Rectangle: Rounded Corners 11">
            <a:extLst>
              <a:ext uri="{FF2B5EF4-FFF2-40B4-BE49-F238E27FC236}">
                <a16:creationId xmlns:a16="http://schemas.microsoft.com/office/drawing/2014/main" id="{A491D160-35BD-4909-9432-8AB2419F2C45}"/>
              </a:ext>
            </a:extLst>
          </p:cNvPr>
          <p:cNvSpPr/>
          <p:nvPr/>
        </p:nvSpPr>
        <p:spPr>
          <a:xfrm>
            <a:off x="6313516" y="1358542"/>
            <a:ext cx="2701635" cy="281818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2">
            <a:extLst>
              <a:ext uri="{FF2B5EF4-FFF2-40B4-BE49-F238E27FC236}">
                <a16:creationId xmlns:a16="http://schemas.microsoft.com/office/drawing/2014/main" id="{9F4E4C89-ABD0-534C-9181-586B7FB1363A}"/>
              </a:ext>
            </a:extLst>
          </p:cNvPr>
          <p:cNvSpPr txBox="1">
            <a:spLocks/>
          </p:cNvSpPr>
          <p:nvPr/>
        </p:nvSpPr>
        <p:spPr>
          <a:xfrm>
            <a:off x="618376" y="184935"/>
            <a:ext cx="7886700" cy="101714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Types for </a:t>
            </a:r>
            <a:r>
              <a:rPr lang="en-US" i="1"/>
              <a:t>fields</a:t>
            </a:r>
            <a:r>
              <a:rPr lang="en-US"/>
              <a:t>,</a:t>
            </a:r>
            <a:r>
              <a:rPr lang="en-US" i="1"/>
              <a:t> parameters</a:t>
            </a:r>
            <a:r>
              <a:rPr lang="en-US"/>
              <a:t>, and</a:t>
            </a:r>
            <a:r>
              <a:rPr lang="en-US" i="1"/>
              <a:t> return types</a:t>
            </a:r>
          </a:p>
          <a:p>
            <a:pPr algn="ctr"/>
            <a:r>
              <a:rPr lang="en-US">
                <a:highlight>
                  <a:srgbClr val="FFFF00"/>
                </a:highlight>
              </a:rPr>
              <a:t>Undesignated</a:t>
            </a:r>
          </a:p>
        </p:txBody>
      </p:sp>
      <p:sp>
        <p:nvSpPr>
          <p:cNvPr id="16" name="Freeform 15">
            <a:extLst>
              <a:ext uri="{FF2B5EF4-FFF2-40B4-BE49-F238E27FC236}">
                <a16:creationId xmlns:a16="http://schemas.microsoft.com/office/drawing/2014/main" id="{F4F36377-B6F6-9047-A1B7-A474FA5E4071}"/>
              </a:ext>
            </a:extLst>
          </p:cNvPr>
          <p:cNvSpPr/>
          <p:nvPr/>
        </p:nvSpPr>
        <p:spPr>
          <a:xfrm>
            <a:off x="1172878" y="2126936"/>
            <a:ext cx="5463540" cy="594229"/>
          </a:xfrm>
          <a:custGeom>
            <a:avLst/>
            <a:gdLst>
              <a:gd name="connsiteX0" fmla="*/ 2815119 w 2815119"/>
              <a:gd name="connsiteY0" fmla="*/ 0 h 380144"/>
              <a:gd name="connsiteX1" fmla="*/ 791110 w 2815119"/>
              <a:gd name="connsiteY1" fmla="*/ 164387 h 380144"/>
              <a:gd name="connsiteX2" fmla="*/ 0 w 2815119"/>
              <a:gd name="connsiteY2" fmla="*/ 380144 h 380144"/>
            </a:gdLst>
            <a:ahLst/>
            <a:cxnLst>
              <a:cxn ang="0">
                <a:pos x="connsiteX0" y="connsiteY0"/>
              </a:cxn>
              <a:cxn ang="0">
                <a:pos x="connsiteX1" y="connsiteY1"/>
              </a:cxn>
              <a:cxn ang="0">
                <a:pos x="connsiteX2" y="connsiteY2"/>
              </a:cxn>
            </a:cxnLst>
            <a:rect l="l" t="t" r="r" b="b"/>
            <a:pathLst>
              <a:path w="2815119" h="380144">
                <a:moveTo>
                  <a:pt x="2815119" y="0"/>
                </a:moveTo>
                <a:cubicBezTo>
                  <a:pt x="2037708" y="50515"/>
                  <a:pt x="1260297" y="101030"/>
                  <a:pt x="791110" y="164387"/>
                </a:cubicBezTo>
                <a:cubicBezTo>
                  <a:pt x="321923" y="227744"/>
                  <a:pt x="160961" y="303944"/>
                  <a:pt x="0" y="380144"/>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20837871-C8E4-FA4F-971A-56CB003A70C7}"/>
              </a:ext>
            </a:extLst>
          </p:cNvPr>
          <p:cNvSpPr/>
          <p:nvPr/>
        </p:nvSpPr>
        <p:spPr>
          <a:xfrm>
            <a:off x="1573047" y="2656780"/>
            <a:ext cx="5097716" cy="361842"/>
          </a:xfrm>
          <a:custGeom>
            <a:avLst/>
            <a:gdLst>
              <a:gd name="connsiteX0" fmla="*/ 2815119 w 2815119"/>
              <a:gd name="connsiteY0" fmla="*/ 0 h 380144"/>
              <a:gd name="connsiteX1" fmla="*/ 791110 w 2815119"/>
              <a:gd name="connsiteY1" fmla="*/ 164387 h 380144"/>
              <a:gd name="connsiteX2" fmla="*/ 0 w 2815119"/>
              <a:gd name="connsiteY2" fmla="*/ 380144 h 380144"/>
            </a:gdLst>
            <a:ahLst/>
            <a:cxnLst>
              <a:cxn ang="0">
                <a:pos x="connsiteX0" y="connsiteY0"/>
              </a:cxn>
              <a:cxn ang="0">
                <a:pos x="connsiteX1" y="connsiteY1"/>
              </a:cxn>
              <a:cxn ang="0">
                <a:pos x="connsiteX2" y="connsiteY2"/>
              </a:cxn>
            </a:cxnLst>
            <a:rect l="l" t="t" r="r" b="b"/>
            <a:pathLst>
              <a:path w="2815119" h="380144">
                <a:moveTo>
                  <a:pt x="2815119" y="0"/>
                </a:moveTo>
                <a:cubicBezTo>
                  <a:pt x="2037708" y="50515"/>
                  <a:pt x="1260297" y="101030"/>
                  <a:pt x="791110" y="164387"/>
                </a:cubicBezTo>
                <a:cubicBezTo>
                  <a:pt x="321923" y="227744"/>
                  <a:pt x="160961" y="303944"/>
                  <a:pt x="0" y="380144"/>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FBF5F604-BCCA-014B-A8A1-F6FD08DBDE2A}"/>
              </a:ext>
            </a:extLst>
          </p:cNvPr>
          <p:cNvSpPr/>
          <p:nvPr/>
        </p:nvSpPr>
        <p:spPr>
          <a:xfrm flipV="1">
            <a:off x="1949986" y="2931006"/>
            <a:ext cx="4646023" cy="341004"/>
          </a:xfrm>
          <a:custGeom>
            <a:avLst/>
            <a:gdLst>
              <a:gd name="connsiteX0" fmla="*/ 4972692 w 4972692"/>
              <a:gd name="connsiteY0" fmla="*/ 0 h 808671"/>
              <a:gd name="connsiteX1" fmla="*/ 3051425 w 4972692"/>
              <a:gd name="connsiteY1" fmla="*/ 801384 h 808671"/>
              <a:gd name="connsiteX2" fmla="*/ 0 w 4972692"/>
              <a:gd name="connsiteY2" fmla="*/ 328773 h 808671"/>
            </a:gdLst>
            <a:ahLst/>
            <a:cxnLst>
              <a:cxn ang="0">
                <a:pos x="connsiteX0" y="connsiteY0"/>
              </a:cxn>
              <a:cxn ang="0">
                <a:pos x="connsiteX1" y="connsiteY1"/>
              </a:cxn>
              <a:cxn ang="0">
                <a:pos x="connsiteX2" y="connsiteY2"/>
              </a:cxn>
            </a:cxnLst>
            <a:rect l="l" t="t" r="r" b="b"/>
            <a:pathLst>
              <a:path w="4972692" h="808671">
                <a:moveTo>
                  <a:pt x="4972692" y="0"/>
                </a:moveTo>
                <a:cubicBezTo>
                  <a:pt x="4426449" y="373294"/>
                  <a:pt x="3880207" y="746588"/>
                  <a:pt x="3051425" y="801384"/>
                </a:cubicBezTo>
                <a:cubicBezTo>
                  <a:pt x="2222643" y="856180"/>
                  <a:pt x="1111321" y="592476"/>
                  <a:pt x="0" y="328773"/>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able 12">
            <a:extLst>
              <a:ext uri="{FF2B5EF4-FFF2-40B4-BE49-F238E27FC236}">
                <a16:creationId xmlns:a16="http://schemas.microsoft.com/office/drawing/2014/main" id="{60A1D9F2-ABF8-4418-96C9-07203C03ADD8}"/>
              </a:ext>
            </a:extLst>
          </p:cNvPr>
          <p:cNvGraphicFramePr>
            <a:graphicFrameLocks noGrp="1"/>
          </p:cNvGraphicFramePr>
          <p:nvPr>
            <p:extLst>
              <p:ext uri="{D42A27DB-BD31-4B8C-83A1-F6EECF244321}">
                <p14:modId xmlns:p14="http://schemas.microsoft.com/office/powerpoint/2010/main" val="1380277469"/>
              </p:ext>
            </p:extLst>
          </p:nvPr>
        </p:nvGraphicFramePr>
        <p:xfrm>
          <a:off x="605791" y="2013129"/>
          <a:ext cx="2701636" cy="169949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Ninja</a:t>
                      </a:r>
                    </a:p>
                  </a:txBody>
                  <a:tcPr/>
                </a:tc>
                <a:extLst>
                  <a:ext uri="{0D108BD9-81ED-4DB2-BD59-A6C34878D82A}">
                    <a16:rowId xmlns:a16="http://schemas.microsoft.com/office/drawing/2014/main" val="3088865900"/>
                  </a:ext>
                </a:extLst>
              </a:tr>
              <a:tr h="498763">
                <a:tc>
                  <a:txBody>
                    <a:bodyPr/>
                    <a:lstStyle/>
                    <a:p>
                      <a:r>
                        <a:rPr lang="en-US" dirty="0"/>
                        <a:t>name</a:t>
                      </a:r>
                    </a:p>
                    <a:p>
                      <a:r>
                        <a:rPr lang="en-US" dirty="0"/>
                        <a:t>level</a:t>
                      </a:r>
                    </a:p>
                  </a:txBody>
                  <a:tcPr/>
                </a:tc>
                <a:extLst>
                  <a:ext uri="{0D108BD9-81ED-4DB2-BD59-A6C34878D82A}">
                    <a16:rowId xmlns:a16="http://schemas.microsoft.com/office/drawing/2014/main" val="4051349719"/>
                  </a:ext>
                </a:extLst>
              </a:tr>
              <a:tr h="714894">
                <a:tc>
                  <a:txBody>
                    <a:bodyPr/>
                    <a:lstStyle/>
                    <a:p>
                      <a:r>
                        <a:rPr lang="en-US" dirty="0" err="1"/>
                        <a:t>setLevel</a:t>
                      </a:r>
                      <a:r>
                        <a:rPr lang="en-US" dirty="0"/>
                        <a:t>( level )</a:t>
                      </a:r>
                    </a:p>
                    <a:p>
                      <a:endParaRPr lang="en-US" dirty="0"/>
                    </a:p>
                  </a:txBody>
                  <a:tcPr/>
                </a:tc>
                <a:extLst>
                  <a:ext uri="{0D108BD9-81ED-4DB2-BD59-A6C34878D82A}">
                    <a16:rowId xmlns:a16="http://schemas.microsoft.com/office/drawing/2014/main" val="1112117699"/>
                  </a:ext>
                </a:extLst>
              </a:tr>
            </a:tbl>
          </a:graphicData>
        </a:graphic>
      </p:graphicFrame>
    </p:spTree>
    <p:extLst>
      <p:ext uri="{BB962C8B-B14F-4D97-AF65-F5344CB8AC3E}">
        <p14:creationId xmlns:p14="http://schemas.microsoft.com/office/powerpoint/2010/main" val="2231838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57200" y="1263437"/>
            <a:ext cx="5463540" cy="369332"/>
          </a:xfrm>
          <a:prstGeom prst="rect">
            <a:avLst/>
          </a:prstGeom>
          <a:noFill/>
        </p:spPr>
        <p:txBody>
          <a:bodyPr wrap="square" rtlCol="0">
            <a:spAutoFit/>
          </a:bodyPr>
          <a:lstStyle/>
          <a:p>
            <a:r>
              <a:rPr lang="en-US" b="1" dirty="0"/>
              <a:t>Example – “Ninja” class from </a:t>
            </a:r>
            <a:r>
              <a:rPr lang="en-US" b="1" dirty="0" err="1"/>
              <a:t>SimpleObjectsQuiz</a:t>
            </a:r>
            <a:endParaRPr lang="en-US" b="1" dirty="0"/>
          </a:p>
        </p:txBody>
      </p:sp>
      <p:sp>
        <p:nvSpPr>
          <p:cNvPr id="11" name="Content Placeholder 2">
            <a:extLst>
              <a:ext uri="{FF2B5EF4-FFF2-40B4-BE49-F238E27FC236}">
                <a16:creationId xmlns:a16="http://schemas.microsoft.com/office/drawing/2014/main" id="{543847E0-2413-4B92-98F2-1B1523A85F3F}"/>
              </a:ext>
            </a:extLst>
          </p:cNvPr>
          <p:cNvSpPr>
            <a:spLocks noGrp="1"/>
          </p:cNvSpPr>
          <p:nvPr>
            <p:ph idx="1"/>
          </p:nvPr>
        </p:nvSpPr>
        <p:spPr>
          <a:xfrm>
            <a:off x="6434051" y="1358543"/>
            <a:ext cx="2450176" cy="2884690"/>
          </a:xfrm>
        </p:spPr>
        <p:txBody>
          <a:bodyPr>
            <a:normAutofit/>
          </a:bodyPr>
          <a:lstStyle/>
          <a:p>
            <a:r>
              <a:rPr lang="en-US" dirty="0"/>
              <a:t>Sometimes we </a:t>
            </a:r>
            <a:r>
              <a:rPr lang="en-US" dirty="0">
                <a:highlight>
                  <a:srgbClr val="FFFF00"/>
                </a:highlight>
              </a:rPr>
              <a:t>do designate</a:t>
            </a:r>
            <a:r>
              <a:rPr lang="en-US" dirty="0"/>
              <a:t>:</a:t>
            </a:r>
          </a:p>
          <a:p>
            <a:pPr marL="285750" lvl="1" indent="-174625"/>
            <a:r>
              <a:rPr lang="en-US" dirty="0"/>
              <a:t>type declarations for field names</a:t>
            </a:r>
          </a:p>
          <a:p>
            <a:pPr marL="285750" lvl="1" indent="-174625"/>
            <a:r>
              <a:rPr lang="en-US" dirty="0"/>
              <a:t>types declarations for parameters</a:t>
            </a:r>
          </a:p>
          <a:p>
            <a:pPr marL="285750" lvl="1" indent="-174625"/>
            <a:r>
              <a:rPr lang="en-US" dirty="0"/>
              <a:t>Return type declaration for a function method</a:t>
            </a:r>
          </a:p>
        </p:txBody>
      </p:sp>
      <p:sp>
        <p:nvSpPr>
          <p:cNvPr id="12" name="Rectangle: Rounded Corners 11">
            <a:extLst>
              <a:ext uri="{FF2B5EF4-FFF2-40B4-BE49-F238E27FC236}">
                <a16:creationId xmlns:a16="http://schemas.microsoft.com/office/drawing/2014/main" id="{A491D160-35BD-4909-9432-8AB2419F2C45}"/>
              </a:ext>
            </a:extLst>
          </p:cNvPr>
          <p:cNvSpPr/>
          <p:nvPr/>
        </p:nvSpPr>
        <p:spPr>
          <a:xfrm>
            <a:off x="6313516" y="1358542"/>
            <a:ext cx="2701635" cy="281818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2">
            <a:extLst>
              <a:ext uri="{FF2B5EF4-FFF2-40B4-BE49-F238E27FC236}">
                <a16:creationId xmlns:a16="http://schemas.microsoft.com/office/drawing/2014/main" id="{9F4E4C89-ABD0-534C-9181-586B7FB1363A}"/>
              </a:ext>
            </a:extLst>
          </p:cNvPr>
          <p:cNvSpPr txBox="1">
            <a:spLocks/>
          </p:cNvSpPr>
          <p:nvPr/>
        </p:nvSpPr>
        <p:spPr>
          <a:xfrm>
            <a:off x="618376" y="184935"/>
            <a:ext cx="7886700" cy="101714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dirty="0"/>
              <a:t>Types for </a:t>
            </a:r>
            <a:r>
              <a:rPr lang="en-US" i="1" dirty="0"/>
              <a:t>fields</a:t>
            </a:r>
            <a:r>
              <a:rPr lang="en-US" dirty="0"/>
              <a:t>,</a:t>
            </a:r>
            <a:r>
              <a:rPr lang="en-US" i="1" dirty="0"/>
              <a:t> parameters</a:t>
            </a:r>
            <a:r>
              <a:rPr lang="en-US" dirty="0"/>
              <a:t>, and</a:t>
            </a:r>
            <a:r>
              <a:rPr lang="en-US" i="1" dirty="0"/>
              <a:t> return types</a:t>
            </a:r>
          </a:p>
          <a:p>
            <a:pPr algn="ctr"/>
            <a:r>
              <a:rPr lang="en-US" dirty="0">
                <a:highlight>
                  <a:srgbClr val="FFFF00"/>
                </a:highlight>
              </a:rPr>
              <a:t>Designated</a:t>
            </a:r>
          </a:p>
        </p:txBody>
      </p:sp>
      <p:sp>
        <p:nvSpPr>
          <p:cNvPr id="16" name="Freeform 15">
            <a:extLst>
              <a:ext uri="{FF2B5EF4-FFF2-40B4-BE49-F238E27FC236}">
                <a16:creationId xmlns:a16="http://schemas.microsoft.com/office/drawing/2014/main" id="{F4F36377-B6F6-9047-A1B7-A474FA5E4071}"/>
              </a:ext>
            </a:extLst>
          </p:cNvPr>
          <p:cNvSpPr/>
          <p:nvPr/>
        </p:nvSpPr>
        <p:spPr>
          <a:xfrm>
            <a:off x="1653271" y="2108329"/>
            <a:ext cx="4942738" cy="555997"/>
          </a:xfrm>
          <a:custGeom>
            <a:avLst/>
            <a:gdLst>
              <a:gd name="connsiteX0" fmla="*/ 2815119 w 2815119"/>
              <a:gd name="connsiteY0" fmla="*/ 0 h 380144"/>
              <a:gd name="connsiteX1" fmla="*/ 791110 w 2815119"/>
              <a:gd name="connsiteY1" fmla="*/ 164387 h 380144"/>
              <a:gd name="connsiteX2" fmla="*/ 0 w 2815119"/>
              <a:gd name="connsiteY2" fmla="*/ 380144 h 380144"/>
            </a:gdLst>
            <a:ahLst/>
            <a:cxnLst>
              <a:cxn ang="0">
                <a:pos x="connsiteX0" y="connsiteY0"/>
              </a:cxn>
              <a:cxn ang="0">
                <a:pos x="connsiteX1" y="connsiteY1"/>
              </a:cxn>
              <a:cxn ang="0">
                <a:pos x="connsiteX2" y="connsiteY2"/>
              </a:cxn>
            </a:cxnLst>
            <a:rect l="l" t="t" r="r" b="b"/>
            <a:pathLst>
              <a:path w="2815119" h="380144">
                <a:moveTo>
                  <a:pt x="2815119" y="0"/>
                </a:moveTo>
                <a:cubicBezTo>
                  <a:pt x="2037708" y="50515"/>
                  <a:pt x="1260297" y="101030"/>
                  <a:pt x="791110" y="164387"/>
                </a:cubicBezTo>
                <a:cubicBezTo>
                  <a:pt x="321923" y="227744"/>
                  <a:pt x="160961" y="303944"/>
                  <a:pt x="0" y="380144"/>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20837871-C8E4-FA4F-971A-56CB003A70C7}"/>
              </a:ext>
            </a:extLst>
          </p:cNvPr>
          <p:cNvSpPr/>
          <p:nvPr/>
        </p:nvSpPr>
        <p:spPr>
          <a:xfrm>
            <a:off x="1861851" y="2681561"/>
            <a:ext cx="4744433" cy="401520"/>
          </a:xfrm>
          <a:custGeom>
            <a:avLst/>
            <a:gdLst>
              <a:gd name="connsiteX0" fmla="*/ 2815119 w 2815119"/>
              <a:gd name="connsiteY0" fmla="*/ 0 h 380144"/>
              <a:gd name="connsiteX1" fmla="*/ 791110 w 2815119"/>
              <a:gd name="connsiteY1" fmla="*/ 164387 h 380144"/>
              <a:gd name="connsiteX2" fmla="*/ 0 w 2815119"/>
              <a:gd name="connsiteY2" fmla="*/ 380144 h 380144"/>
            </a:gdLst>
            <a:ahLst/>
            <a:cxnLst>
              <a:cxn ang="0">
                <a:pos x="connsiteX0" y="connsiteY0"/>
              </a:cxn>
              <a:cxn ang="0">
                <a:pos x="connsiteX1" y="connsiteY1"/>
              </a:cxn>
              <a:cxn ang="0">
                <a:pos x="connsiteX2" y="connsiteY2"/>
              </a:cxn>
            </a:cxnLst>
            <a:rect l="l" t="t" r="r" b="b"/>
            <a:pathLst>
              <a:path w="2815119" h="380144">
                <a:moveTo>
                  <a:pt x="2815119" y="0"/>
                </a:moveTo>
                <a:cubicBezTo>
                  <a:pt x="2037708" y="50515"/>
                  <a:pt x="1260297" y="101030"/>
                  <a:pt x="791110" y="164387"/>
                </a:cubicBezTo>
                <a:cubicBezTo>
                  <a:pt x="321923" y="227744"/>
                  <a:pt x="160961" y="303944"/>
                  <a:pt x="0" y="380144"/>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FBF5F604-BCCA-014B-A8A1-F6FD08DBDE2A}"/>
              </a:ext>
            </a:extLst>
          </p:cNvPr>
          <p:cNvSpPr/>
          <p:nvPr/>
        </p:nvSpPr>
        <p:spPr>
          <a:xfrm flipV="1">
            <a:off x="2577947" y="2923208"/>
            <a:ext cx="4068914" cy="316337"/>
          </a:xfrm>
          <a:custGeom>
            <a:avLst/>
            <a:gdLst>
              <a:gd name="connsiteX0" fmla="*/ 4972692 w 4972692"/>
              <a:gd name="connsiteY0" fmla="*/ 0 h 808671"/>
              <a:gd name="connsiteX1" fmla="*/ 3051425 w 4972692"/>
              <a:gd name="connsiteY1" fmla="*/ 801384 h 808671"/>
              <a:gd name="connsiteX2" fmla="*/ 0 w 4972692"/>
              <a:gd name="connsiteY2" fmla="*/ 328773 h 808671"/>
            </a:gdLst>
            <a:ahLst/>
            <a:cxnLst>
              <a:cxn ang="0">
                <a:pos x="connsiteX0" y="connsiteY0"/>
              </a:cxn>
              <a:cxn ang="0">
                <a:pos x="connsiteX1" y="connsiteY1"/>
              </a:cxn>
              <a:cxn ang="0">
                <a:pos x="connsiteX2" y="connsiteY2"/>
              </a:cxn>
            </a:cxnLst>
            <a:rect l="l" t="t" r="r" b="b"/>
            <a:pathLst>
              <a:path w="4972692" h="808671">
                <a:moveTo>
                  <a:pt x="4972692" y="0"/>
                </a:moveTo>
                <a:cubicBezTo>
                  <a:pt x="4426449" y="373294"/>
                  <a:pt x="3880207" y="746588"/>
                  <a:pt x="3051425" y="801384"/>
                </a:cubicBezTo>
                <a:cubicBezTo>
                  <a:pt x="2222643" y="856180"/>
                  <a:pt x="1111321" y="592476"/>
                  <a:pt x="0" y="328773"/>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able 12">
            <a:extLst>
              <a:ext uri="{FF2B5EF4-FFF2-40B4-BE49-F238E27FC236}">
                <a16:creationId xmlns:a16="http://schemas.microsoft.com/office/drawing/2014/main" id="{60A1D9F2-ABF8-4418-96C9-07203C03ADD8}"/>
              </a:ext>
            </a:extLst>
          </p:cNvPr>
          <p:cNvGraphicFramePr>
            <a:graphicFrameLocks noGrp="1"/>
          </p:cNvGraphicFramePr>
          <p:nvPr>
            <p:extLst>
              <p:ext uri="{D42A27DB-BD31-4B8C-83A1-F6EECF244321}">
                <p14:modId xmlns:p14="http://schemas.microsoft.com/office/powerpoint/2010/main" val="1346458274"/>
              </p:ext>
            </p:extLst>
          </p:nvPr>
        </p:nvGraphicFramePr>
        <p:xfrm>
          <a:off x="605791" y="2013129"/>
          <a:ext cx="2701636" cy="169949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Ninja</a:t>
                      </a:r>
                    </a:p>
                  </a:txBody>
                  <a:tcPr/>
                </a:tc>
                <a:extLst>
                  <a:ext uri="{0D108BD9-81ED-4DB2-BD59-A6C34878D82A}">
                    <a16:rowId xmlns:a16="http://schemas.microsoft.com/office/drawing/2014/main" val="3088865900"/>
                  </a:ext>
                </a:extLst>
              </a:tr>
              <a:tr h="498763">
                <a:tc>
                  <a:txBody>
                    <a:bodyPr/>
                    <a:lstStyle/>
                    <a:p>
                      <a:r>
                        <a:rPr lang="en-US" dirty="0"/>
                        <a:t>name: String</a:t>
                      </a:r>
                    </a:p>
                    <a:p>
                      <a:r>
                        <a:rPr lang="en-US" dirty="0"/>
                        <a:t>level: int</a:t>
                      </a:r>
                    </a:p>
                  </a:txBody>
                  <a:tcPr/>
                </a:tc>
                <a:extLst>
                  <a:ext uri="{0D108BD9-81ED-4DB2-BD59-A6C34878D82A}">
                    <a16:rowId xmlns:a16="http://schemas.microsoft.com/office/drawing/2014/main" val="4051349719"/>
                  </a:ext>
                </a:extLst>
              </a:tr>
              <a:tr h="714894">
                <a:tc>
                  <a:txBody>
                    <a:bodyPr/>
                    <a:lstStyle/>
                    <a:p>
                      <a:r>
                        <a:rPr lang="en-US" dirty="0" err="1"/>
                        <a:t>setLevel</a:t>
                      </a:r>
                      <a:r>
                        <a:rPr lang="en-US" dirty="0"/>
                        <a:t>( level: int ): void</a:t>
                      </a:r>
                    </a:p>
                    <a:p>
                      <a:endParaRPr lang="en-US" dirty="0"/>
                    </a:p>
                  </a:txBody>
                  <a:tcPr/>
                </a:tc>
                <a:extLst>
                  <a:ext uri="{0D108BD9-81ED-4DB2-BD59-A6C34878D82A}">
                    <a16:rowId xmlns:a16="http://schemas.microsoft.com/office/drawing/2014/main" val="1112117699"/>
                  </a:ext>
                </a:extLst>
              </a:tr>
            </a:tbl>
          </a:graphicData>
        </a:graphic>
      </p:graphicFrame>
    </p:spTree>
    <p:extLst>
      <p:ext uri="{BB962C8B-B14F-4D97-AF65-F5344CB8AC3E}">
        <p14:creationId xmlns:p14="http://schemas.microsoft.com/office/powerpoint/2010/main" val="3355670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16315</TotalTime>
  <Words>5262</Words>
  <Application>Microsoft Office PowerPoint</Application>
  <PresentationFormat>On-screen Show (4:3)</PresentationFormat>
  <Paragraphs>587</Paragraphs>
  <Slides>61</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Arial</vt:lpstr>
      <vt:lpstr>Arial Black</vt:lpstr>
      <vt:lpstr>Calibri</vt:lpstr>
      <vt:lpstr>Calibri Light</vt:lpstr>
      <vt:lpstr>Consolas</vt:lpstr>
      <vt:lpstr>Courier New</vt:lpstr>
      <vt:lpstr>Office Theme</vt:lpstr>
      <vt:lpstr>CSSE 220: Object Design</vt:lpstr>
      <vt:lpstr>Designing Classes</vt:lpstr>
      <vt:lpstr>Designing Classes</vt:lpstr>
      <vt:lpstr>Tools of the Trade - Diagramming</vt:lpstr>
      <vt:lpstr>Begin UML Part of Today’s Discussion</vt:lpstr>
      <vt:lpstr>PowerPoint Presentation</vt:lpstr>
      <vt:lpstr>A little class diagram will get you a long way</vt:lpstr>
      <vt:lpstr>PowerPoint Presentation</vt:lpstr>
      <vt:lpstr>PowerPoint Presentation</vt:lpstr>
      <vt:lpstr>Connections Between Classes Require Arrows</vt:lpstr>
      <vt:lpstr>Connections Between Classes Require Arrows</vt:lpstr>
      <vt:lpstr>Connections Between Classes Require Arrows</vt:lpstr>
      <vt:lpstr>PowerPoint Presentation</vt:lpstr>
      <vt:lpstr>Arrows – to illustrate relationships</vt:lpstr>
      <vt:lpstr>Arrows – to illustrate relationships</vt:lpstr>
      <vt:lpstr>Arrows – to illustrate relationships</vt:lpstr>
      <vt:lpstr>Arrows – to illustrate relationships</vt:lpstr>
      <vt:lpstr>Now - practice</vt:lpstr>
      <vt:lpstr>PowerPoint Presentation</vt:lpstr>
      <vt:lpstr>Code up a simple UML diagram!</vt:lpstr>
      <vt:lpstr>Now, use PlantUML to recreate the diagram below Here’s the PlantUML code</vt:lpstr>
      <vt:lpstr>Now - practice</vt:lpstr>
      <vt:lpstr>Begin Software Engineering Techniques Part of Today’s Discussion</vt:lpstr>
      <vt:lpstr>Overview: Principles of Design (for CSSE220)</vt:lpstr>
      <vt:lpstr>PowerPoint Presentation</vt:lpstr>
      <vt:lpstr>An object oriented design must work!</vt:lpstr>
      <vt:lpstr>PowerPoint Presentation</vt:lpstr>
      <vt:lpstr>A good object oriented design is structured around the data</vt:lpstr>
      <vt:lpstr>Learning to Design</vt:lpstr>
      <vt:lpstr>Design Problem – Track Books</vt:lpstr>
      <vt:lpstr>PowerPoint Presentation</vt:lpstr>
      <vt:lpstr>PowerPoint Presentation</vt:lpstr>
      <vt:lpstr>PowerPoint Presentation</vt:lpstr>
      <vt:lpstr>PowerPoint Presentation</vt:lpstr>
      <vt:lpstr>PowerPoint Presentation</vt:lpstr>
      <vt:lpstr>Good parts of the design - Main class</vt:lpstr>
      <vt:lpstr>Good parts of the design – “handle” methods</vt:lpstr>
      <vt:lpstr>PowerPoint Presentation</vt:lpstr>
      <vt:lpstr>PowerPoint Presentation</vt:lpstr>
      <vt:lpstr>PowerPoint Presentation</vt:lpstr>
      <vt:lpstr>What would be a better design?</vt:lpstr>
      <vt:lpstr>A Potential Solution</vt:lpstr>
      <vt:lpstr>In most cases non-workable design is caused by…</vt:lpstr>
      <vt:lpstr>Design Problem – Company Accounts</vt:lpstr>
      <vt:lpstr>Do the in-class activity       </vt:lpstr>
      <vt:lpstr>What is wrong with this design?  This design?</vt:lpstr>
      <vt:lpstr>PowerPoint Presentation</vt:lpstr>
      <vt:lpstr>Questions #7 &amp; #8 on today’s quiz</vt:lpstr>
      <vt:lpstr>PowerPoint Presentation</vt:lpstr>
      <vt:lpstr>Questions #7 &amp; #8 on today’s quiz</vt:lpstr>
      <vt:lpstr>Here is a potential solution</vt:lpstr>
      <vt:lpstr>Here is a potential solution</vt:lpstr>
      <vt:lpstr>Here is second potential solution</vt:lpstr>
      <vt:lpstr>Design Problems 1 Homework</vt:lpstr>
      <vt:lpstr>Design Problem – Card Game</vt:lpstr>
      <vt:lpstr>PowerPoint Presentation</vt:lpstr>
      <vt:lpstr>PowerPoint Presentation</vt:lpstr>
      <vt:lpstr>PowerPoint Presentation</vt:lpstr>
      <vt:lpstr>PowerPoint Presentation</vt:lpstr>
      <vt:lpstr>PowerPoint Presentation</vt:lpstr>
      <vt:lpstr>A Potential Solution</vt:lpstr>
    </vt:vector>
  </TitlesOfParts>
  <Manager/>
  <Company>RHIT CSSE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CSSE 220 SET Techniques</dc:title>
  <dc:subject/>
  <dc:creator>CSSE Faculty</dc:creator>
  <cp:keywords/>
  <dc:description/>
  <cp:lastModifiedBy>Yoder, Jason</cp:lastModifiedBy>
  <cp:revision>216</cp:revision>
  <cp:lastPrinted>2017-12-19T13:04:52Z</cp:lastPrinted>
  <dcterms:created xsi:type="dcterms:W3CDTF">2014-09-24T21:55:27Z</dcterms:created>
  <dcterms:modified xsi:type="dcterms:W3CDTF">2022-03-17T02:39:14Z</dcterms:modified>
  <cp:category/>
</cp:coreProperties>
</file>