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61" r:id="rId4"/>
    <p:sldId id="278" r:id="rId5"/>
    <p:sldId id="262" r:id="rId6"/>
    <p:sldId id="280" r:id="rId7"/>
    <p:sldId id="279" r:id="rId8"/>
    <p:sldId id="285" r:id="rId9"/>
    <p:sldId id="264" r:id="rId10"/>
    <p:sldId id="265" r:id="rId11"/>
    <p:sldId id="276" r:id="rId12"/>
    <p:sldId id="277" r:id="rId13"/>
    <p:sldId id="275" r:id="rId14"/>
    <p:sldId id="266" r:id="rId15"/>
    <p:sldId id="267" r:id="rId16"/>
    <p:sldId id="281" r:id="rId17"/>
    <p:sldId id="284" r:id="rId18"/>
    <p:sldId id="270" r:id="rId19"/>
    <p:sldId id="282" r:id="rId20"/>
    <p:sldId id="283" r:id="rId21"/>
    <p:sldId id="271" r:id="rId22"/>
    <p:sldId id="272" r:id="rId23"/>
    <p:sldId id="273" r:id="rId24"/>
    <p:sldId id="257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107" d="100"/>
          <a:sy n="107" d="100"/>
        </p:scale>
        <p:origin x="21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9V1f8brgzNm9bcj1giJqIg5MVgJjqbOTsFt9p6tBq_o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Bring</a:t>
            </a:r>
            <a:r>
              <a:rPr lang="en-US" baseline="0" dirty="0"/>
              <a:t> </a:t>
            </a:r>
            <a:r>
              <a:rPr lang="en-US" dirty="0"/>
              <a:t>a few playing cards</a:t>
            </a:r>
            <a:r>
              <a:rPr lang="en-US" baseline="0" dirty="0"/>
              <a:t> or preferably BIG LETTERS or BIG NUMBERS.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Bring a copy of the yellow pages. Make sure the page numbers on the “</a:t>
            </a:r>
            <a:r>
              <a:rPr lang="en-US" b="1" baseline="0" dirty="0"/>
              <a:t>Searching</a:t>
            </a:r>
            <a:r>
              <a:rPr lang="en-US" baseline="0" dirty="0"/>
              <a:t>” slide are correct.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AF14A-A376-4D83-B35E-BD6BAD9B72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- Remember </a:t>
            </a:r>
            <a:r>
              <a:rPr lang="en-US" dirty="0" err="1"/>
              <a:t>Shlemiel</a:t>
            </a:r>
            <a:r>
              <a:rPr lang="en-US" dirty="0"/>
              <a:t>.  His technique worked well for small inputs (i.e., short roads), but got worse and worse.</a:t>
            </a:r>
          </a:p>
          <a:p>
            <a:r>
              <a:rPr lang="en-US" dirty="0"/>
              <a:t>Handy fact is animated.  Note that we can derive the fact for even n by working outside in.</a:t>
            </a:r>
          </a:p>
          <a:p>
            <a:endParaRPr lang="en-US" dirty="0"/>
          </a:p>
          <a:p>
            <a:r>
              <a:rPr lang="en-US" dirty="0"/>
              <a:t>Have them work on Q2-6.  Solve Q7 together on board.</a:t>
            </a:r>
          </a:p>
          <a:p>
            <a:r>
              <a:rPr lang="en-US" dirty="0"/>
              <a:t>After solving, ask: For very large n, what term of solution matters most? What term grows fastest? Do the other terms contribute much to the growth of the function?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6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10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Work out c and n0 for each of the examples on the quiz.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3E2C73-63C6-4FCF-828B-C7ABA99140E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5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</a:t>
            </a:r>
            <a:r>
              <a:rPr lang="en-US" baseline="0"/>
              <a:t>elements up from </a:t>
            </a:r>
            <a:r>
              <a:rPr lang="en-US" baseline="0" dirty="0"/>
              <a:t>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537E2F-6106-46FF-96D8-CA569149B4FD}" type="slidenum">
              <a:rPr lang="en-US" smtClean="0">
                <a:latin typeface="Calibri" pitchFamily="-106" charset="0"/>
              </a:rPr>
              <a:pPr/>
              <a:t>2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B3E3CB-DDDF-49E9-ADDA-08BE21B86C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Odd</a:t>
            </a:r>
            <a:r>
              <a:rPr lang="en-US" baseline="0" dirty="0"/>
              <a:t> term, "sorting".  Knuth:  He was sort of out of sorts from sorting that sort of data.</a:t>
            </a:r>
          </a:p>
          <a:p>
            <a:endParaRPr lang="en-US" baseline="0" dirty="0"/>
          </a:p>
          <a:p>
            <a:r>
              <a:rPr lang="en-US" baseline="0"/>
              <a:t> My </a:t>
            </a:r>
            <a:r>
              <a:rPr lang="en-US" baseline="0" dirty="0"/>
              <a:t>boss ordered me to order a new tape drive so we can order our data several orders of magnitude faster.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FD4DA8-4B04-4EBB-BC9B-0A736C9DEA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2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[see story on next hidden slide]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92B3-6B60-497D-A48F-9148FF906E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0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reversed</a:t>
            </a:r>
          </a:p>
        </p:txBody>
      </p:sp>
    </p:spTree>
    <p:extLst>
      <p:ext uri="{BB962C8B-B14F-4D97-AF65-F5344CB8AC3E}">
        <p14:creationId xmlns:p14="http://schemas.microsoft.com/office/powerpoint/2010/main" val="3794607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Review algorithm with a few of the cards</a:t>
            </a:r>
            <a:r>
              <a:rPr lang="en-US" baseline="0" dirty="0"/>
              <a:t> or preferably the BIG LETTERS or big numbers</a:t>
            </a:r>
          </a:p>
          <a:p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Look at </a:t>
            </a:r>
            <a:r>
              <a:rPr lang="en-US" dirty="0" err="1"/>
              <a:t>sortAndSearch.SelectionSort</a:t>
            </a:r>
            <a:r>
              <a:rPr lang="en-US" dirty="0"/>
              <a:t>(), briefly explain use of generic methods.</a:t>
            </a:r>
          </a:p>
          <a:p>
            <a:endParaRPr lang="en-US" dirty="0"/>
          </a:p>
          <a:p>
            <a:r>
              <a:rPr lang="en-US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Start iterating from index</a:t>
            </a:r>
            <a:r>
              <a:rPr lang="en-US" baseline="0" dirty="0"/>
              <a:t> 0 (</a:t>
            </a:r>
            <a:r>
              <a:rPr lang="en-US" baseline="0" dirty="0" err="1"/>
              <a:t>firstUnsortedIndex</a:t>
            </a:r>
            <a:r>
              <a:rPr lang="en-US" baseline="0" dirty="0"/>
              <a:t>)</a:t>
            </a:r>
            <a:endParaRPr lang="en-US" dirty="0"/>
          </a:p>
          <a:p>
            <a:pPr marL="171450" indent="-171450">
              <a:buFont typeface="Courier New" charset="0"/>
              <a:buChar char="o"/>
            </a:pPr>
            <a:r>
              <a:rPr lang="en-US" dirty="0"/>
              <a:t>Smallest</a:t>
            </a:r>
            <a:r>
              <a:rPr lang="en-US" baseline="0" dirty="0"/>
              <a:t> remaining starts with value at index 0;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When smallest remaining element is found, swap with value at index from outer loop (</a:t>
            </a:r>
            <a:r>
              <a:rPr lang="en-US" baseline="0" dirty="0" err="1"/>
              <a:t>firstUnsortedIndex</a:t>
            </a:r>
            <a:r>
              <a:rPr lang="en-US" baseline="0" dirty="0"/>
              <a:t>).</a:t>
            </a:r>
          </a:p>
          <a:p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479FC-D5C0-4215-BF97-7E654B4A52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2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[Plot data on whiteboard after they’re done]</a:t>
            </a:r>
          </a:p>
          <a:p>
            <a:r>
              <a:rPr lang="en-US" dirty="0"/>
              <a:t>[Or use Excel]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https://docs.google.com/spreadsheets/d/19V1f8brgzNm9bcj1giJqIg5MVgJjqbOTsFt9p6tBq_o/edit#gid=0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27056-9A6D-4D35-ADE1-BD131FCC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FAE90-DB18-47D7-940A-B7F65A7F4A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30550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Sorting Algorithms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Algorithm Analysis and Big-O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Searching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3CE9F-948B-7C48-A057-E53E8192A79A}"/>
              </a:ext>
            </a:extLst>
          </p:cNvPr>
          <p:cNvSpPr/>
          <p:nvPr/>
        </p:nvSpPr>
        <p:spPr>
          <a:xfrm>
            <a:off x="304800" y="5235575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PracticeSortingAndSearchingSolution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 Analysis 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Come up with a math function f(n) such that it does the following:</a:t>
            </a:r>
          </a:p>
          <a:p>
            <a:r>
              <a:rPr lang="en-US" dirty="0"/>
              <a:t>input: n = size of the problem to be solved by the algorithm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pic>
        <p:nvPicPr>
          <p:cNvPr id="1026" name="Picture 2" descr="http://pages.iu.edu/~jholly/C455/Notes/Chapter3/quadrants.gif">
            <a:extLst>
              <a:ext uri="{FF2B5EF4-FFF2-40B4-BE49-F238E27FC236}">
                <a16:creationId xmlns:a16="http://schemas.microsoft.com/office/drawing/2014/main" id="{7770638D-821D-4A0D-99E7-E3A1EBA0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68" y="3124200"/>
            <a:ext cx="3916232" cy="32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7F6201-3CBD-4867-9939-534DD0E74B7F}"/>
              </a:ext>
            </a:extLst>
          </p:cNvPr>
          <p:cNvSpPr/>
          <p:nvPr/>
        </p:nvSpPr>
        <p:spPr>
          <a:xfrm>
            <a:off x="609600" y="3604823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output: y = f(n) - the number of instructions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Only care about Quadrant 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0284B0-2301-48B5-BA87-A39F68854F6C}"/>
              </a:ext>
            </a:extLst>
          </p:cNvPr>
          <p:cNvSpPr/>
          <p:nvPr/>
        </p:nvSpPr>
        <p:spPr>
          <a:xfrm>
            <a:off x="6781800" y="3048000"/>
            <a:ext cx="609600" cy="381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A34923-4B0A-49E3-8A19-6816B6669FD1}"/>
              </a:ext>
            </a:extLst>
          </p:cNvPr>
          <p:cNvSpPr/>
          <p:nvPr/>
        </p:nvSpPr>
        <p:spPr>
          <a:xfrm>
            <a:off x="8534400" y="4343400"/>
            <a:ext cx="266700" cy="2638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/>
                </a:solidFill>
              </a:rPr>
              <a:t>Analyzing</a:t>
            </a:r>
            <a:r>
              <a:rPr lang="en-US" sz="2800" dirty="0"/>
              <a:t>: calculating the performance of an algorithm by studying how it works, typically mathematically</a:t>
            </a:r>
          </a:p>
          <a:p>
            <a:pPr>
              <a:defRPr/>
            </a:pPr>
            <a:r>
              <a:rPr lang="en-US" sz="2800" dirty="0"/>
              <a:t>Typically we want the </a:t>
            </a:r>
            <a:r>
              <a:rPr lang="en-US" sz="2800" dirty="0">
                <a:solidFill>
                  <a:schemeClr val="accent3"/>
                </a:solidFill>
              </a:rPr>
              <a:t>relative</a:t>
            </a:r>
            <a:r>
              <a:rPr lang="en-US" sz="2800" dirty="0"/>
              <a:t> performance as a function of input size</a:t>
            </a:r>
          </a:p>
          <a:p>
            <a:pPr>
              <a:defRPr/>
            </a:pPr>
            <a:r>
              <a:rPr lang="en-US" sz="2800" dirty="0"/>
              <a:t>Example: For an array of length </a:t>
            </a:r>
            <a:r>
              <a:rPr lang="en-US" sz="2800" i="1" dirty="0"/>
              <a:t>n</a:t>
            </a:r>
            <a:r>
              <a:rPr lang="en-US" sz="2800" dirty="0"/>
              <a:t>, how many times does </a:t>
            </a:r>
            <a:r>
              <a:rPr lang="en-US" sz="2800" b="1" dirty="0" err="1">
                <a:latin typeface="Lucida Sans Typewriter" pitchFamily="49" charset="0"/>
              </a:rPr>
              <a:t>selectionSort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 call </a:t>
            </a:r>
            <a:r>
              <a:rPr lang="en-US" sz="2800" b="1" dirty="0" err="1">
                <a:latin typeface="Lucida Sans Typewriter" pitchFamily="49" charset="0"/>
              </a:rPr>
              <a:t>compareTo</a:t>
            </a:r>
            <a:r>
              <a:rPr lang="en-US" sz="2800" b="1" dirty="0">
                <a:latin typeface="Lucida Sans Typewriter" pitchFamily="49" charset="0"/>
              </a:rPr>
              <a:t>()</a:t>
            </a:r>
            <a:r>
              <a:rPr lang="en-US" sz="2800" dirty="0"/>
              <a:t>?</a:t>
            </a:r>
          </a:p>
          <a:p>
            <a:pPr>
              <a:defRPr/>
            </a:pPr>
            <a:r>
              <a:rPr lang="en-US" sz="2800" dirty="0"/>
              <a:t>Look at number of times </a:t>
            </a:r>
            <a:r>
              <a:rPr lang="en-US" sz="2800" dirty="0" err="1"/>
              <a:t>compareTo</a:t>
            </a:r>
            <a:r>
              <a:rPr lang="en-US" sz="2800" dirty="0"/>
              <a:t>() is called as a shortcut way to determine the Big-O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0" y="6324600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Q2-Q7</a:t>
            </a:r>
          </a:p>
        </p:txBody>
      </p:sp>
    </p:spTree>
    <p:extLst>
      <p:ext uri="{BB962C8B-B14F-4D97-AF65-F5344CB8AC3E}">
        <p14:creationId xmlns:p14="http://schemas.microsoft.com/office/powerpoint/2010/main" val="115366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=0+1+2+…+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741F591-16BD-46D8-A703-3994B0599D71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EE9436-40F5-4B5E-9ABF-3688F5A86F40}"/>
              </a:ext>
            </a:extLst>
          </p:cNvPr>
          <p:cNvCxnSpPr>
            <a:cxnSpLocks/>
          </p:cNvCxnSpPr>
          <p:nvPr/>
        </p:nvCxnSpPr>
        <p:spPr>
          <a:xfrm flipH="1">
            <a:off x="5410200" y="2643490"/>
            <a:ext cx="775292" cy="68580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  <a:endParaRPr lang="en-US" sz="1100" dirty="0"/>
          </a:p>
          <a:p>
            <a:r>
              <a:rPr lang="en-US" sz="1100" dirty="0"/>
              <a:t>Induction is used to </a:t>
            </a:r>
            <a:r>
              <a:rPr lang="en-US" sz="1100"/>
              <a:t>prove this</a:t>
            </a:r>
            <a:endParaRPr lang="en-US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AC9E1-36AA-4BC5-B98F-3D877336B8AC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1E7702-6AEC-4EB7-8080-10130ED929FB}"/>
              </a:ext>
            </a:extLst>
          </p:cNvPr>
          <p:cNvSpPr/>
          <p:nvPr/>
        </p:nvSpPr>
        <p:spPr>
          <a:xfrm>
            <a:off x="476250" y="22675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Summation Notation &amp;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defRPr/>
                </a:pPr>
                <a:endParaRPr lang="en-US" i="1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=1+2+…+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  <a:defRPr/>
                </a:pPr>
                <a:endParaRPr lang="en-US" sz="2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8665CC4-06D1-4C17-8C24-71D028205ABB}"/>
              </a:ext>
            </a:extLst>
          </p:cNvPr>
          <p:cNvSpPr/>
          <p:nvPr/>
        </p:nvSpPr>
        <p:spPr>
          <a:xfrm>
            <a:off x="6103146" y="5029200"/>
            <a:ext cx="2124299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Closed form</a:t>
            </a:r>
          </a:p>
          <a:p>
            <a:r>
              <a:rPr lang="en-US" sz="1100" dirty="0"/>
              <a:t>Induction is used to prove this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13833B-B713-4167-AA2F-F3AD326C50AD}"/>
              </a:ext>
            </a:extLst>
          </p:cNvPr>
          <p:cNvCxnSpPr>
            <a:cxnSpLocks/>
          </p:cNvCxnSpPr>
          <p:nvPr/>
        </p:nvCxnSpPr>
        <p:spPr>
          <a:xfrm flipH="1">
            <a:off x="4699819" y="5328910"/>
            <a:ext cx="12954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B28F47-3634-4B38-B4B3-0FE70AE4A333}"/>
              </a:ext>
            </a:extLst>
          </p:cNvPr>
          <p:cNvSpPr/>
          <p:nvPr/>
        </p:nvSpPr>
        <p:spPr>
          <a:xfrm>
            <a:off x="6223370" y="2381880"/>
            <a:ext cx="188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Open form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41B1F5-D052-4543-A41E-0F3C6B3F7E71}"/>
              </a:ext>
            </a:extLst>
          </p:cNvPr>
          <p:cNvCxnSpPr>
            <a:cxnSpLocks/>
          </p:cNvCxnSpPr>
          <p:nvPr/>
        </p:nvCxnSpPr>
        <p:spPr>
          <a:xfrm flipH="1">
            <a:off x="4267200" y="2643490"/>
            <a:ext cx="1918292" cy="78551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7596E8-62BD-4734-A7F3-8A3D91547224}"/>
              </a:ext>
            </a:extLst>
          </p:cNvPr>
          <p:cNvSpPr/>
          <p:nvPr/>
        </p:nvSpPr>
        <p:spPr>
          <a:xfrm>
            <a:off x="457200" y="121920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D64EE4-DDC8-4E97-993D-52C8D857A02C}"/>
              </a:ext>
            </a:extLst>
          </p:cNvPr>
          <p:cNvSpPr/>
          <p:nvPr/>
        </p:nvSpPr>
        <p:spPr>
          <a:xfrm>
            <a:off x="457200" y="2240280"/>
            <a:ext cx="685800" cy="2286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4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analysis of algorithms we care about differences between algorithms on very large inputs, i.e.,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say, “selection sort takes on the order of n</a:t>
                </a:r>
                <a:r>
                  <a:rPr lang="en-US" baseline="30000" dirty="0"/>
                  <a:t>2</a:t>
                </a:r>
                <a:r>
                  <a:rPr lang="en-US" dirty="0"/>
                  <a:t> steps”</a:t>
                </a:r>
              </a:p>
              <a:p>
                <a:endParaRPr lang="en-US" dirty="0"/>
              </a:p>
              <a:p>
                <a:r>
                  <a:rPr lang="en-US" dirty="0"/>
                  <a:t>Big-Oh gives a formal definition for</a:t>
                </a:r>
                <a:br>
                  <a:rPr lang="en-US" dirty="0"/>
                </a:br>
                <a:r>
                  <a:rPr lang="en-US" dirty="0"/>
                  <a:t>“on the order of”</a:t>
                </a:r>
              </a:p>
            </p:txBody>
          </p:sp>
        </mc:Choice>
        <mc:Fallback xmlns="">
          <p:sp>
            <p:nvSpPr>
              <p:cNvPr id="1843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2830" b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32238" y="6312195"/>
            <a:ext cx="5100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Formally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We write </a:t>
            </a:r>
            <a:r>
              <a:rPr lang="en-US" sz="2400" dirty="0">
                <a:solidFill>
                  <a:schemeClr val="accent3"/>
                </a:solidFill>
              </a:rPr>
              <a:t>f(n) = O(g(n))</a:t>
            </a:r>
            <a:r>
              <a:rPr lang="en-US" sz="2400" dirty="0"/>
              <a:t>, and </a:t>
            </a:r>
            <a:br>
              <a:rPr lang="en-US" sz="2400" dirty="0"/>
            </a:br>
            <a:r>
              <a:rPr lang="en-US" sz="2400" dirty="0"/>
              <a:t>say </a:t>
            </a:r>
            <a:r>
              <a:rPr lang="en-US" sz="2400" dirty="0">
                <a:solidFill>
                  <a:schemeClr val="accent3"/>
                </a:solidFill>
              </a:rPr>
              <a:t>“f is big-Oh of g”</a:t>
            </a:r>
          </a:p>
          <a:p>
            <a:pPr>
              <a:defRPr/>
            </a:pPr>
            <a:r>
              <a:rPr lang="en-US" sz="2400" dirty="0"/>
              <a:t>if there exists positive constants </a:t>
            </a:r>
            <a:r>
              <a:rPr lang="en-US" sz="2400" dirty="0">
                <a:solidFill>
                  <a:schemeClr val="accent3"/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3"/>
                </a:solidFill>
              </a:rPr>
              <a:t>n</a:t>
            </a:r>
            <a:r>
              <a:rPr lang="en-US" sz="2400" baseline="-25000" dirty="0">
                <a:solidFill>
                  <a:schemeClr val="accent3"/>
                </a:solidFill>
              </a:rPr>
              <a:t>0</a:t>
            </a:r>
            <a:r>
              <a:rPr lang="en-US" dirty="0"/>
              <a:t> </a:t>
            </a:r>
            <a:r>
              <a:rPr lang="en-US" sz="2400" dirty="0"/>
              <a:t>such that</a:t>
            </a:r>
          </a:p>
          <a:p>
            <a:pPr>
              <a:defRPr/>
            </a:pPr>
            <a:r>
              <a:rPr lang="en-US" sz="2400" dirty="0"/>
              <a:t>0 ≤ f(n) ≤ c g(n)</a:t>
            </a:r>
            <a:br>
              <a:rPr lang="en-US" sz="2400" dirty="0"/>
            </a:br>
            <a:r>
              <a:rPr lang="en-US" sz="2400" dirty="0"/>
              <a:t>for all n &gt; n</a:t>
            </a:r>
            <a:r>
              <a:rPr lang="en-US" sz="2400" baseline="-25000" dirty="0"/>
              <a:t>0</a:t>
            </a:r>
          </a:p>
          <a:p>
            <a:pPr>
              <a:defRPr/>
            </a:pPr>
            <a:r>
              <a:rPr lang="en-US" sz="2400" dirty="0"/>
              <a:t>g is a </a:t>
            </a:r>
            <a:r>
              <a:rPr lang="en-US" sz="2400" dirty="0">
                <a:solidFill>
                  <a:schemeClr val="accent3"/>
                </a:solidFill>
              </a:rPr>
              <a:t>ceiling</a:t>
            </a:r>
            <a:r>
              <a:rPr lang="en-US" sz="2400" dirty="0"/>
              <a:t> on f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print"/>
          <a:srcRect l="11957" t="39194" r="16304"/>
          <a:stretch>
            <a:fillRect/>
          </a:stretch>
        </p:blipFill>
        <p:spPr bwMode="auto">
          <a:xfrm>
            <a:off x="4267200" y="3021157"/>
            <a:ext cx="4800600" cy="3836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667000"/>
            <a:ext cx="4800600" cy="28803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12172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selection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63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864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was 265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Questions?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</a:t>
            </a:r>
            <a:r>
              <a:rPr lang="en-US"/>
              <a:t>Search?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662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Study </a:t>
            </a:r>
            <a:r>
              <a:rPr lang="en-US" dirty="0" err="1"/>
              <a:t>MergeSort</a:t>
            </a:r>
            <a:r>
              <a:rPr lang="en-US" dirty="0"/>
              <a:t> for next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126028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Q20-Q21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sorting?</a:t>
            </a:r>
          </a:p>
        </p:txBody>
      </p:sp>
      <p:sp>
        <p:nvSpPr>
          <p:cNvPr id="11267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see…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Why study sorting?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7E1182-F215-45C0-8B3D-DDE5897348A5}"/>
              </a:ext>
            </a:extLst>
          </p:cNvPr>
          <p:cNvSpPr/>
          <p:nvPr/>
        </p:nvSpPr>
        <p:spPr>
          <a:xfrm>
            <a:off x="732473" y="1300836"/>
            <a:ext cx="757332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At least 5 well-known algorithms that have the same functionality: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Heap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Insertion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Merge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Quick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+mn-lt"/>
              </a:rPr>
              <a:t>Selection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Can do an analysis of each algorithm and compare the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Sorting is done every day all the time – think of the results of a google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0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Be able to </a:t>
            </a:r>
            <a:r>
              <a:rPr lang="en-US" dirty="0">
                <a:solidFill>
                  <a:schemeClr val="accent3"/>
                </a:solidFill>
              </a:rPr>
              <a:t>describe</a:t>
            </a:r>
            <a:r>
              <a:rPr lang="en-US" dirty="0"/>
              <a:t> basic sorting algorithms:</a:t>
            </a:r>
          </a:p>
          <a:p>
            <a:pPr lvl="1">
              <a:defRPr/>
            </a:pPr>
            <a:r>
              <a:rPr lang="en-US" dirty="0"/>
              <a:t>Selection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Insertion sort –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Merge sort – O(N * 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run-time efficiency </a:t>
            </a:r>
            <a:r>
              <a:rPr lang="en-US" dirty="0"/>
              <a:t>of each</a:t>
            </a:r>
          </a:p>
          <a:p>
            <a:pPr>
              <a:defRPr/>
            </a:pPr>
            <a:r>
              <a:rPr lang="en-US" dirty="0"/>
              <a:t>Know the </a:t>
            </a:r>
            <a:r>
              <a:rPr lang="en-US" dirty="0">
                <a:solidFill>
                  <a:schemeClr val="accent3"/>
                </a:solidFill>
              </a:rPr>
              <a:t>best and worst case</a:t>
            </a:r>
            <a:r>
              <a:rPr lang="en-US" dirty="0"/>
              <a:t> inputs for each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Course Goals for Sorting: </a:t>
            </a:r>
            <a:br>
              <a:rPr lang="en-US" dirty="0"/>
            </a:br>
            <a:r>
              <a:rPr lang="en-US" dirty="0"/>
              <a:t>You should…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Sorting Terminology:</a:t>
            </a:r>
          </a:p>
          <a:p>
            <a:pPr lvl="1">
              <a:defRPr/>
            </a:pPr>
            <a:r>
              <a:rPr lang="en-US" dirty="0"/>
              <a:t>Non-decreasing: use ≥</a:t>
            </a:r>
          </a:p>
          <a:p>
            <a:pPr lvl="1">
              <a:defRPr/>
            </a:pPr>
            <a:r>
              <a:rPr lang="en-US" dirty="0"/>
              <a:t>Non-increasing: use ≤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4B9D0-7B0E-487A-A7F2-278E6128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3276600"/>
            <a:ext cx="8382000" cy="34099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D6752E-BBEE-4049-A7B4-A9AA7FED4948}"/>
              </a:ext>
            </a:extLst>
          </p:cNvPr>
          <p:cNvCxnSpPr/>
          <p:nvPr/>
        </p:nvCxnSpPr>
        <p:spPr>
          <a:xfrm flipH="1">
            <a:off x="228600" y="3200400"/>
            <a:ext cx="86106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Find the </a:t>
            </a:r>
            <a:r>
              <a:rPr lang="en-US" dirty="0">
                <a:solidFill>
                  <a:schemeClr val="accent3"/>
                </a:solidFill>
              </a:rPr>
              <a:t>smallest</a:t>
            </a:r>
            <a:r>
              <a:rPr lang="en-US" dirty="0"/>
              <a:t> value</a:t>
            </a:r>
            <a:br>
              <a:rPr lang="en-US" dirty="0"/>
            </a:br>
            <a:r>
              <a:rPr lang="en-US" dirty="0"/>
              <a:t>in the unsorted part</a:t>
            </a:r>
          </a:p>
          <a:p>
            <a:pPr lvl="1"/>
            <a:r>
              <a:rPr lang="en-US" dirty="0"/>
              <a:t>Move it to the </a:t>
            </a:r>
            <a:r>
              <a:rPr lang="en-US" dirty="0">
                <a:solidFill>
                  <a:schemeClr val="accent3"/>
                </a:solidFill>
              </a:rPr>
              <a:t>end</a:t>
            </a:r>
            <a:r>
              <a:rPr lang="en-US" dirty="0"/>
              <a:t> of the </a:t>
            </a:r>
            <a:br>
              <a:rPr lang="en-US" dirty="0"/>
            </a:br>
            <a:r>
              <a:rPr lang="en-US" dirty="0"/>
              <a:t>sorted part (making the </a:t>
            </a:r>
            <a:br>
              <a:rPr lang="en-US" dirty="0"/>
            </a:br>
            <a:r>
              <a:rPr lang="en-US" dirty="0"/>
              <a:t>sorted part bigger and the </a:t>
            </a:r>
            <a:br>
              <a:rPr lang="en-US" dirty="0"/>
            </a:br>
            <a:r>
              <a:rPr lang="en-US" dirty="0"/>
              <a:t>unsorted part smaller)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724400" y="3733800"/>
            <a:ext cx="4572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0" y="4410075"/>
            <a:ext cx="19812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Repeat until unsorted part is empty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FE18AB-4D0C-4433-AF8B-8108C5FA1039}"/>
              </a:ext>
            </a:extLst>
          </p:cNvPr>
          <p:cNvGrpSpPr/>
          <p:nvPr/>
        </p:nvGrpSpPr>
        <p:grpSpPr>
          <a:xfrm>
            <a:off x="561975" y="2899410"/>
            <a:ext cx="8124825" cy="723900"/>
            <a:chOff x="561975" y="2899410"/>
            <a:chExt cx="8124825" cy="7239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AF26B36-22D1-4D14-82FD-427183F26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93782F-5FB1-4EA3-A2C9-29EA5369D04D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83D9296-6B4B-452E-A15F-0FE592C5ACAA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85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40208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Profiling Selection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Profiling</a:t>
            </a:r>
            <a:r>
              <a:rPr lang="en-US" dirty="0"/>
              <a:t>: collecting data on the run-time behavior of an algorithm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 Eclipse, determine how long does selection sort take on:</a:t>
            </a:r>
          </a:p>
          <a:p>
            <a:pPr lvl="1">
              <a:defRPr/>
            </a:pPr>
            <a:r>
              <a:rPr lang="en-US" dirty="0"/>
              <a:t>10,000 elements?</a:t>
            </a:r>
          </a:p>
          <a:p>
            <a:pPr lvl="1">
              <a:defRPr/>
            </a:pPr>
            <a:r>
              <a:rPr lang="en-US" dirty="0"/>
              <a:t>20,000 elements?</a:t>
            </a:r>
          </a:p>
          <a:p>
            <a:pPr lvl="1">
              <a:defRPr/>
            </a:pPr>
            <a:r>
              <a:rPr lang="en-US" dirty="0"/>
              <a:t>…</a:t>
            </a:r>
          </a:p>
          <a:p>
            <a:pPr lvl="1">
              <a:defRPr/>
            </a:pPr>
            <a:r>
              <a:rPr lang="en-US" dirty="0"/>
              <a:t>80,000 elements?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10612</TotalTime>
  <Words>1473</Words>
  <Application>Microsoft Macintosh PowerPoint</Application>
  <PresentationFormat>On-screen Show (4:3)</PresentationFormat>
  <Paragraphs>219</Paragraphs>
  <Slides>24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Lucida Sans Typewriter</vt:lpstr>
      <vt:lpstr>Office Theme</vt:lpstr>
      <vt:lpstr>CSSE 220</vt:lpstr>
      <vt:lpstr>Questions?</vt:lpstr>
      <vt:lpstr>What is sorting?</vt:lpstr>
      <vt:lpstr>Why study sorting?</vt:lpstr>
      <vt:lpstr>Course Goals for Sorting:  You should…</vt:lpstr>
      <vt:lpstr>Course Goals for Sorting:  You should…</vt:lpstr>
      <vt:lpstr>Selection Sort</vt:lpstr>
      <vt:lpstr>Selection Sort</vt:lpstr>
      <vt:lpstr>Profiling Selection Sort</vt:lpstr>
      <vt:lpstr>Performance Analysis Basics</vt:lpstr>
      <vt:lpstr>Analyzing Selection Sort</vt:lpstr>
      <vt:lpstr>Summation Notation &amp; Facts</vt:lpstr>
      <vt:lpstr>Summation Notation &amp; Facts</vt:lpstr>
      <vt:lpstr>Big-Oh Notation</vt:lpstr>
      <vt:lpstr>Formally</vt:lpstr>
      <vt:lpstr>Insertion Sort</vt:lpstr>
      <vt:lpstr>Insertion Sort</vt:lpstr>
      <vt:lpstr>Insertion Sort Exercise</vt:lpstr>
      <vt:lpstr>Searching</vt:lpstr>
      <vt:lpstr>Searching</vt:lpstr>
      <vt:lpstr>Searching</vt:lpstr>
      <vt:lpstr>Binary Search of Sorted Data</vt:lpstr>
      <vt:lpstr>Analyzing Binary Search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872</cp:revision>
  <cp:lastPrinted>2013-01-07T22:34:22Z</cp:lastPrinted>
  <dcterms:created xsi:type="dcterms:W3CDTF">2007-11-19T15:20:41Z</dcterms:created>
  <dcterms:modified xsi:type="dcterms:W3CDTF">2022-03-01T20:25:26Z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