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9"/>
  </p:notesMasterIdLst>
  <p:sldIdLst>
    <p:sldId id="284" r:id="rId2"/>
    <p:sldId id="384" r:id="rId3"/>
    <p:sldId id="299" r:id="rId4"/>
    <p:sldId id="373" r:id="rId5"/>
    <p:sldId id="374" r:id="rId6"/>
    <p:sldId id="375" r:id="rId7"/>
    <p:sldId id="376" r:id="rId8"/>
    <p:sldId id="378" r:id="rId9"/>
    <p:sldId id="303" r:id="rId10"/>
    <p:sldId id="304" r:id="rId11"/>
    <p:sldId id="305" r:id="rId12"/>
    <p:sldId id="307" r:id="rId13"/>
    <p:sldId id="309" r:id="rId14"/>
    <p:sldId id="349" r:id="rId15"/>
    <p:sldId id="379" r:id="rId16"/>
    <p:sldId id="380" r:id="rId17"/>
    <p:sldId id="350" r:id="rId18"/>
    <p:sldId id="351" r:id="rId19"/>
    <p:sldId id="352" r:id="rId20"/>
    <p:sldId id="353" r:id="rId21"/>
    <p:sldId id="354" r:id="rId22"/>
    <p:sldId id="381" r:id="rId23"/>
    <p:sldId id="332" r:id="rId24"/>
    <p:sldId id="333" r:id="rId25"/>
    <p:sldId id="311" r:id="rId26"/>
    <p:sldId id="312" r:id="rId27"/>
    <p:sldId id="310" r:id="rId28"/>
    <p:sldId id="313" r:id="rId29"/>
    <p:sldId id="366" r:id="rId30"/>
    <p:sldId id="314" r:id="rId31"/>
    <p:sldId id="320" r:id="rId32"/>
    <p:sldId id="322" r:id="rId33"/>
    <p:sldId id="377" r:id="rId34"/>
    <p:sldId id="323" r:id="rId35"/>
    <p:sldId id="324" r:id="rId36"/>
    <p:sldId id="383" r:id="rId37"/>
    <p:sldId id="315" r:id="rId38"/>
    <p:sldId id="285" r:id="rId39"/>
    <p:sldId id="267" r:id="rId40"/>
    <p:sldId id="269" r:id="rId41"/>
    <p:sldId id="367" r:id="rId42"/>
    <p:sldId id="271" r:id="rId43"/>
    <p:sldId id="270" r:id="rId44"/>
    <p:sldId id="272" r:id="rId45"/>
    <p:sldId id="282" r:id="rId46"/>
    <p:sldId id="368" r:id="rId47"/>
    <p:sldId id="382" r:id="rId48"/>
    <p:sldId id="371" r:id="rId49"/>
    <p:sldId id="274" r:id="rId50"/>
    <p:sldId id="357" r:id="rId51"/>
    <p:sldId id="361" r:id="rId52"/>
    <p:sldId id="356" r:id="rId53"/>
    <p:sldId id="360" r:id="rId54"/>
    <p:sldId id="358" r:id="rId55"/>
    <p:sldId id="359" r:id="rId56"/>
    <p:sldId id="275" r:id="rId57"/>
    <p:sldId id="372" r:id="rId5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AA053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179" autoAdjust="0"/>
    <p:restoredTop sz="83066" autoAdjust="0"/>
  </p:normalViewPr>
  <p:slideViewPr>
    <p:cSldViewPr>
      <p:cViewPr varScale="1">
        <p:scale>
          <a:sx n="64" d="100"/>
          <a:sy n="64" d="100"/>
        </p:scale>
        <p:origin x="1092" y="6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1374350-B736-4AC1-A1E7-19777DF1B0E1}" type="datetimeFigureOut">
              <a:rPr lang="en-US" smtClean="0"/>
              <a:t>3/30/2022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C522A93-4968-4B29-BB16-64A778254383}" type="slidenum">
              <a:rPr lang="en-US" smtClean="0"/>
              <a:t>‹#›</a:t>
            </a:fld>
            <a:endParaRPr lang="en-US"/>
          </a:p>
        </p:txBody>
      </p:sp>
    </p:spTree>
    <p:extLst>
      <p:ext uri="{BB962C8B-B14F-4D97-AF65-F5344CB8AC3E}">
        <p14:creationId xmlns:p14="http://schemas.microsoft.com/office/powerpoint/2010/main" val="27269379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bwMode="auto">
          <a:noFill/>
          <a:ln>
            <a:solidFill>
              <a:srgbClr val="000000"/>
            </a:solidFill>
            <a:miter lim="800000"/>
            <a:headEnd/>
            <a:tailEnd/>
          </a:ln>
        </p:spPr>
      </p:sp>
      <p:sp>
        <p:nvSpPr>
          <p:cNvPr id="25603" name="Notes Placeholder 2"/>
          <p:cNvSpPr>
            <a:spLocks noGrp="1"/>
          </p:cNvSpPr>
          <p:nvPr>
            <p:ph type="body" idx="1"/>
          </p:nvPr>
        </p:nvSpPr>
        <p:spPr>
          <a:noFill/>
          <a:ln/>
        </p:spPr>
        <p:txBody>
          <a:bodyPr/>
          <a:lstStyle/>
          <a:p>
            <a:pPr eaLnBrk="1" hangingPunct="1">
              <a:spcBef>
                <a:spcPct val="0"/>
              </a:spcBef>
            </a:pPr>
            <a:endParaRPr lang="en-US" dirty="0"/>
          </a:p>
        </p:txBody>
      </p:sp>
      <p:sp>
        <p:nvSpPr>
          <p:cNvPr id="25604" name="Slide Number Placeholder 3"/>
          <p:cNvSpPr>
            <a:spLocks noGrp="1"/>
          </p:cNvSpPr>
          <p:nvPr>
            <p:ph type="sldNum" sz="quarter" idx="5"/>
          </p:nvPr>
        </p:nvSpPr>
        <p:spPr>
          <a:noFill/>
        </p:spPr>
        <p:txBody>
          <a:bodyPr/>
          <a:lstStyle/>
          <a:p>
            <a:fld id="{5EEE6D3C-5914-49B3-8B90-EF6D0ACD5512}" type="slidenum">
              <a:rPr lang="en-US" smtClean="0">
                <a:latin typeface="Calibri" pitchFamily="-106" charset="0"/>
              </a:rPr>
              <a:pPr/>
              <a:t>1</a:t>
            </a:fld>
            <a:endParaRPr lang="en-US">
              <a:latin typeface="Calibri" pitchFamily="-106" charset="0"/>
            </a:endParaRPr>
          </a:p>
        </p:txBody>
      </p:sp>
    </p:spTree>
    <p:extLst>
      <p:ext uri="{BB962C8B-B14F-4D97-AF65-F5344CB8AC3E}">
        <p14:creationId xmlns:p14="http://schemas.microsoft.com/office/powerpoint/2010/main" val="41657480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522A93-4968-4B29-BB16-64A778254383}" type="slidenum">
              <a:rPr lang="en-US" smtClean="0"/>
              <a:t>18</a:t>
            </a:fld>
            <a:endParaRPr lang="en-US"/>
          </a:p>
        </p:txBody>
      </p:sp>
    </p:spTree>
    <p:extLst>
      <p:ext uri="{BB962C8B-B14F-4D97-AF65-F5344CB8AC3E}">
        <p14:creationId xmlns:p14="http://schemas.microsoft.com/office/powerpoint/2010/main" val="37378748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Red code shows the average being</a:t>
            </a:r>
            <a:r>
              <a:rPr lang="en-US" baseline="0" dirty="0"/>
              <a:t> calculated</a:t>
            </a:r>
            <a:endParaRPr lang="en-US" dirty="0"/>
          </a:p>
        </p:txBody>
      </p:sp>
      <p:sp>
        <p:nvSpPr>
          <p:cNvPr id="4" name="Slide Number Placeholder 3"/>
          <p:cNvSpPr>
            <a:spLocks noGrp="1"/>
          </p:cNvSpPr>
          <p:nvPr>
            <p:ph type="sldNum" sz="quarter" idx="10"/>
          </p:nvPr>
        </p:nvSpPr>
        <p:spPr/>
        <p:txBody>
          <a:bodyPr/>
          <a:lstStyle/>
          <a:p>
            <a:fld id="{AC522A93-4968-4B29-BB16-64A778254383}" type="slidenum">
              <a:rPr lang="en-US" smtClean="0"/>
              <a:t>19</a:t>
            </a:fld>
            <a:endParaRPr lang="en-US"/>
          </a:p>
        </p:txBody>
      </p:sp>
    </p:spTree>
    <p:extLst>
      <p:ext uri="{BB962C8B-B14F-4D97-AF65-F5344CB8AC3E}">
        <p14:creationId xmlns:p14="http://schemas.microsoft.com/office/powerpoint/2010/main" val="18797820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Red code shows the average being</a:t>
            </a:r>
            <a:r>
              <a:rPr lang="en-US" baseline="0" dirty="0"/>
              <a:t> requested of the Student class</a:t>
            </a:r>
            <a:endParaRPr lang="en-US" dirty="0"/>
          </a:p>
          <a:p>
            <a:endParaRPr lang="en-US" dirty="0"/>
          </a:p>
        </p:txBody>
      </p:sp>
      <p:sp>
        <p:nvSpPr>
          <p:cNvPr id="4" name="Slide Number Placeholder 3"/>
          <p:cNvSpPr>
            <a:spLocks noGrp="1"/>
          </p:cNvSpPr>
          <p:nvPr>
            <p:ph type="sldNum" sz="quarter" idx="10"/>
          </p:nvPr>
        </p:nvSpPr>
        <p:spPr/>
        <p:txBody>
          <a:bodyPr/>
          <a:lstStyle/>
          <a:p>
            <a:fld id="{AC522A93-4968-4B29-BB16-64A778254383}" type="slidenum">
              <a:rPr lang="en-US" smtClean="0"/>
              <a:t>20</a:t>
            </a:fld>
            <a:endParaRPr lang="en-US"/>
          </a:p>
        </p:txBody>
      </p:sp>
    </p:spTree>
    <p:extLst>
      <p:ext uri="{BB962C8B-B14F-4D97-AF65-F5344CB8AC3E}">
        <p14:creationId xmlns:p14="http://schemas.microsoft.com/office/powerpoint/2010/main" val="9575970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QUIZ QUESTION 1 and 2</a:t>
            </a:r>
          </a:p>
          <a:p>
            <a:pPr marL="0" indent="0">
              <a:buNone/>
            </a:pPr>
            <a:endParaRPr lang="en-US" dirty="0"/>
          </a:p>
          <a:p>
            <a:pPr marL="0" indent="0">
              <a:buNone/>
            </a:pPr>
            <a:r>
              <a:rPr lang="en-US" dirty="0"/>
              <a:t>What is wrong with the following design? </a:t>
            </a:r>
          </a:p>
          <a:p>
            <a:pPr marL="0" indent="0">
              <a:buNone/>
            </a:pPr>
            <a:r>
              <a:rPr lang="en-US" dirty="0"/>
              <a:t>Design your own improved UML diagram.</a:t>
            </a:r>
          </a:p>
          <a:p>
            <a:endParaRPr lang="en-US" dirty="0"/>
          </a:p>
          <a:p>
            <a:r>
              <a:rPr lang="en-US" dirty="0"/>
              <a:t>How could we actually</a:t>
            </a:r>
            <a:r>
              <a:rPr lang="en-US" baseline="0" dirty="0"/>
              <a:t> write code for this?</a:t>
            </a:r>
            <a:endParaRPr lang="en-US" dirty="0"/>
          </a:p>
        </p:txBody>
      </p:sp>
      <p:sp>
        <p:nvSpPr>
          <p:cNvPr id="4" name="Slide Number Placeholder 3"/>
          <p:cNvSpPr>
            <a:spLocks noGrp="1"/>
          </p:cNvSpPr>
          <p:nvPr>
            <p:ph type="sldNum" sz="quarter" idx="10"/>
          </p:nvPr>
        </p:nvSpPr>
        <p:spPr/>
        <p:txBody>
          <a:bodyPr/>
          <a:lstStyle/>
          <a:p>
            <a:fld id="{AC522A93-4968-4B29-BB16-64A778254383}" type="slidenum">
              <a:rPr lang="en-US" smtClean="0"/>
              <a:t>22</a:t>
            </a:fld>
            <a:endParaRPr lang="en-US"/>
          </a:p>
        </p:txBody>
      </p:sp>
    </p:spTree>
    <p:extLst>
      <p:ext uri="{BB962C8B-B14F-4D97-AF65-F5344CB8AC3E}">
        <p14:creationId xmlns:p14="http://schemas.microsoft.com/office/powerpoint/2010/main" val="38715756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dirty="0">
                <a:sym typeface="Wingdings" panose="05000000000000000000" pitchFamily="2" charset="2"/>
              </a:rPr>
              <a:t>What</a:t>
            </a:r>
            <a:r>
              <a:rPr lang="en-US" baseline="0" dirty="0">
                <a:sym typeface="Wingdings" panose="05000000000000000000" pitchFamily="2" charset="2"/>
              </a:rPr>
              <a:t> happens when we go to update the salary?</a:t>
            </a:r>
          </a:p>
          <a:p>
            <a:pPr rtl="0"/>
            <a:endParaRPr lang="en-US" baseline="0" dirty="0">
              <a:sym typeface="Wingdings" panose="05000000000000000000" pitchFamily="2" charset="2"/>
            </a:endParaRPr>
          </a:p>
          <a:p>
            <a:pPr rtl="0"/>
            <a:endParaRPr lang="en-US" dirty="0"/>
          </a:p>
        </p:txBody>
      </p:sp>
      <p:sp>
        <p:nvSpPr>
          <p:cNvPr id="4" name="Slide Number Placeholder 3"/>
          <p:cNvSpPr>
            <a:spLocks noGrp="1"/>
          </p:cNvSpPr>
          <p:nvPr>
            <p:ph type="sldNum" sz="quarter" idx="10"/>
          </p:nvPr>
        </p:nvSpPr>
        <p:spPr/>
        <p:txBody>
          <a:bodyPr/>
          <a:lstStyle/>
          <a:p>
            <a:fld id="{AC522A93-4968-4B29-BB16-64A778254383}" type="slidenum">
              <a:rPr lang="en-US" smtClean="0"/>
              <a:t>23</a:t>
            </a:fld>
            <a:endParaRPr lang="en-US"/>
          </a:p>
        </p:txBody>
      </p:sp>
    </p:spTree>
    <p:extLst>
      <p:ext uri="{BB962C8B-B14F-4D97-AF65-F5344CB8AC3E}">
        <p14:creationId xmlns:p14="http://schemas.microsoft.com/office/powerpoint/2010/main" val="28321374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dirty="0"/>
              <a:t>QUIZ QUESTION 3</a:t>
            </a:r>
          </a:p>
          <a:p>
            <a:pPr rtl="0"/>
            <a:endParaRPr lang="en-US" dirty="0"/>
          </a:p>
          <a:p>
            <a:pPr rtl="0"/>
            <a:r>
              <a:rPr lang="en-US" dirty="0"/>
              <a:t>Notice the removed dependency</a:t>
            </a:r>
            <a:r>
              <a:rPr lang="en-US" baseline="0" dirty="0"/>
              <a:t> (no line from Employee to Manager) this is possible since we don’t need to look up the manager to update its salary. We might want this for other reasons, but It is not strictly necessary here.</a:t>
            </a:r>
          </a:p>
          <a:p>
            <a:pPr rtl="0"/>
            <a:endParaRPr lang="en-US" baseline="0" dirty="0"/>
          </a:p>
          <a:p>
            <a:pPr rtl="0"/>
            <a:r>
              <a:rPr lang="en-US" baseline="0" dirty="0"/>
              <a:t>Lazy evaluation </a:t>
            </a:r>
            <a:r>
              <a:rPr lang="en-US" baseline="0" dirty="0">
                <a:sym typeface="Wingdings" panose="05000000000000000000" pitchFamily="2" charset="2"/>
              </a:rPr>
              <a:t> pros and cons</a:t>
            </a:r>
          </a:p>
          <a:p>
            <a:pPr rtl="0"/>
            <a:endParaRPr lang="en-US" baseline="0" dirty="0">
              <a:sym typeface="Wingdings" panose="05000000000000000000" pitchFamily="2" charset="2"/>
            </a:endParaRPr>
          </a:p>
          <a:p>
            <a:pPr rtl="0"/>
            <a:r>
              <a:rPr lang="en-US" baseline="0" dirty="0">
                <a:sym typeface="Wingdings" panose="05000000000000000000" pitchFamily="2" charset="2"/>
              </a:rPr>
              <a:t>Manager and Employee are flipped, might be worth re-creating</a:t>
            </a:r>
            <a:endParaRPr lang="en-US" dirty="0"/>
          </a:p>
        </p:txBody>
      </p:sp>
      <p:sp>
        <p:nvSpPr>
          <p:cNvPr id="4" name="Slide Number Placeholder 3"/>
          <p:cNvSpPr>
            <a:spLocks noGrp="1"/>
          </p:cNvSpPr>
          <p:nvPr>
            <p:ph type="sldNum" sz="quarter" idx="10"/>
          </p:nvPr>
        </p:nvSpPr>
        <p:spPr/>
        <p:txBody>
          <a:bodyPr/>
          <a:lstStyle/>
          <a:p>
            <a:fld id="{AC522A93-4968-4B29-BB16-64A778254383}" type="slidenum">
              <a:rPr lang="en-US" smtClean="0"/>
              <a:t>24</a:t>
            </a:fld>
            <a:endParaRPr lang="en-US"/>
          </a:p>
        </p:txBody>
      </p:sp>
    </p:spTree>
    <p:extLst>
      <p:ext uri="{BB962C8B-B14F-4D97-AF65-F5344CB8AC3E}">
        <p14:creationId xmlns:p14="http://schemas.microsoft.com/office/powerpoint/2010/main" val="4252846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a:t>
            </a:r>
            <a:r>
              <a:rPr lang="en-US" dirty="0" err="1"/>
              <a:t>EventManager</a:t>
            </a:r>
            <a:r>
              <a:rPr lang="en-US" dirty="0"/>
              <a:t> depends on Student</a:t>
            </a:r>
          </a:p>
          <a:p>
            <a:r>
              <a:rPr lang="en-US" dirty="0"/>
              <a:t>But Student</a:t>
            </a:r>
            <a:r>
              <a:rPr lang="en-US" baseline="0" dirty="0"/>
              <a:t> </a:t>
            </a:r>
            <a:r>
              <a:rPr lang="en-US" dirty="0"/>
              <a:t>does NOT depend on </a:t>
            </a:r>
            <a:r>
              <a:rPr lang="en-US" dirty="0" err="1"/>
              <a:t>EventManager</a:t>
            </a:r>
            <a:endParaRPr lang="en-US" dirty="0"/>
          </a:p>
          <a:p>
            <a:endParaRPr lang="en-US" dirty="0"/>
          </a:p>
          <a:p>
            <a:r>
              <a:rPr lang="en-US" dirty="0"/>
              <a:t>@startuml</a:t>
            </a:r>
          </a:p>
          <a:p>
            <a:r>
              <a:rPr lang="en-US" dirty="0" err="1"/>
              <a:t>EventManager</a:t>
            </a:r>
            <a:r>
              <a:rPr lang="en-US" dirty="0"/>
              <a:t> ..&gt; Student</a:t>
            </a:r>
          </a:p>
          <a:p>
            <a:endParaRPr lang="en-US" dirty="0"/>
          </a:p>
          <a:p>
            <a:r>
              <a:rPr lang="en-US" dirty="0"/>
              <a:t>class </a:t>
            </a:r>
            <a:r>
              <a:rPr lang="en-US" dirty="0" err="1"/>
              <a:t>EventManager</a:t>
            </a:r>
            <a:r>
              <a:rPr lang="en-US" dirty="0"/>
              <a:t>{</a:t>
            </a:r>
          </a:p>
          <a:p>
            <a:r>
              <a:rPr lang="en-US" dirty="0"/>
              <a:t> add( students: </a:t>
            </a:r>
            <a:r>
              <a:rPr lang="en-US" dirty="0" err="1"/>
              <a:t>ArrayList</a:t>
            </a:r>
            <a:r>
              <a:rPr lang="en-US" dirty="0"/>
              <a:t>&lt;Student&gt; )</a:t>
            </a:r>
          </a:p>
          <a:p>
            <a:r>
              <a:rPr lang="en-US" dirty="0"/>
              <a:t>}</a:t>
            </a:r>
          </a:p>
          <a:p>
            <a:endParaRPr lang="en-US" dirty="0"/>
          </a:p>
          <a:p>
            <a:r>
              <a:rPr lang="en-US" dirty="0"/>
              <a:t>class Student {</a:t>
            </a:r>
          </a:p>
          <a:p>
            <a:r>
              <a:rPr lang="en-US" dirty="0"/>
              <a:t>  name</a:t>
            </a:r>
          </a:p>
          <a:p>
            <a:r>
              <a:rPr lang="en-US" dirty="0"/>
              <a:t>}</a:t>
            </a:r>
          </a:p>
          <a:p>
            <a:r>
              <a:rPr lang="en-US" dirty="0"/>
              <a:t>@enduml</a:t>
            </a:r>
          </a:p>
        </p:txBody>
      </p:sp>
      <p:sp>
        <p:nvSpPr>
          <p:cNvPr id="4" name="Slide Number Placeholder 3"/>
          <p:cNvSpPr>
            <a:spLocks noGrp="1"/>
          </p:cNvSpPr>
          <p:nvPr>
            <p:ph type="sldNum" sz="quarter" idx="10"/>
          </p:nvPr>
        </p:nvSpPr>
        <p:spPr/>
        <p:txBody>
          <a:bodyPr/>
          <a:lstStyle/>
          <a:p>
            <a:pPr>
              <a:defRPr/>
            </a:pPr>
            <a:fld id="{8DFC2F88-2260-47C2-A0F1-192B4CA5C87E}" type="slidenum">
              <a:rPr lang="en-US" smtClean="0"/>
              <a:pPr>
                <a:defRPr/>
              </a:pPr>
              <a:t>26</a:t>
            </a:fld>
            <a:endParaRPr lang="en-US"/>
          </a:p>
        </p:txBody>
      </p:sp>
    </p:spTree>
    <p:extLst>
      <p:ext uri="{BB962C8B-B14F-4D97-AF65-F5344CB8AC3E}">
        <p14:creationId xmlns:p14="http://schemas.microsoft.com/office/powerpoint/2010/main" val="36095337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a:r>
            <a:r>
              <a:rPr lang="en-US" dirty="0" err="1"/>
              <a:t>startuml</a:t>
            </a:r>
            <a:endParaRPr lang="en-US" dirty="0"/>
          </a:p>
          <a:p>
            <a:r>
              <a:rPr lang="en-US" dirty="0" err="1"/>
              <a:t>skinparam</a:t>
            </a:r>
            <a:r>
              <a:rPr lang="en-US" dirty="0"/>
              <a:t> style </a:t>
            </a:r>
            <a:r>
              <a:rPr lang="en-US" dirty="0" err="1"/>
              <a:t>strictuml</a:t>
            </a:r>
            <a:endParaRPr lang="en-US" dirty="0"/>
          </a:p>
          <a:p>
            <a:r>
              <a:rPr lang="en-US" dirty="0"/>
              <a:t>hide methods</a:t>
            </a:r>
          </a:p>
          <a:p>
            <a:r>
              <a:rPr lang="en-US" dirty="0"/>
              <a:t>hide fields</a:t>
            </a:r>
          </a:p>
          <a:p>
            <a:endParaRPr lang="en-US" dirty="0"/>
          </a:p>
          <a:p>
            <a:r>
              <a:rPr lang="en-US" dirty="0"/>
              <a:t>class </a:t>
            </a:r>
            <a:r>
              <a:rPr lang="en-US" dirty="0" err="1"/>
              <a:t>YourCode</a:t>
            </a:r>
            <a:r>
              <a:rPr lang="en-US" dirty="0"/>
              <a:t> {</a:t>
            </a:r>
          </a:p>
          <a:p>
            <a:r>
              <a:rPr lang="en-US" dirty="0"/>
              <a:t>}</a:t>
            </a:r>
          </a:p>
          <a:p>
            <a:endParaRPr lang="en-US" dirty="0"/>
          </a:p>
          <a:p>
            <a:r>
              <a:rPr lang="en-US" dirty="0" err="1"/>
              <a:t>YourCode</a:t>
            </a:r>
            <a:r>
              <a:rPr lang="en-US" dirty="0"/>
              <a:t> -&gt; </a:t>
            </a:r>
            <a:r>
              <a:rPr lang="en-US" dirty="0" err="1"/>
              <a:t>JFrame</a:t>
            </a:r>
            <a:endParaRPr lang="en-US" dirty="0"/>
          </a:p>
          <a:p>
            <a:r>
              <a:rPr lang="en-US" dirty="0" err="1"/>
              <a:t>JFrame</a:t>
            </a:r>
            <a:r>
              <a:rPr lang="en-US" dirty="0"/>
              <a:t> -&gt; </a:t>
            </a:r>
            <a:r>
              <a:rPr lang="en-US" dirty="0" err="1"/>
              <a:t>BufferStrategy</a:t>
            </a:r>
            <a:endParaRPr lang="en-US" dirty="0"/>
          </a:p>
          <a:p>
            <a:r>
              <a:rPr lang="en-US" dirty="0" err="1"/>
              <a:t>BufferStrategy</a:t>
            </a:r>
            <a:r>
              <a:rPr lang="en-US" dirty="0"/>
              <a:t> -&gt; </a:t>
            </a:r>
            <a:r>
              <a:rPr lang="en-US" dirty="0" err="1"/>
              <a:t>BufferCapabilities</a:t>
            </a:r>
            <a:endParaRPr lang="en-US" dirty="0"/>
          </a:p>
          <a:p>
            <a:r>
              <a:rPr lang="en-US" dirty="0" err="1"/>
              <a:t>BufferCapabilities</a:t>
            </a:r>
            <a:r>
              <a:rPr lang="en-US" dirty="0"/>
              <a:t> -&gt; </a:t>
            </a:r>
            <a:r>
              <a:rPr lang="en-US" dirty="0" err="1"/>
              <a:t>FlipContents</a:t>
            </a:r>
            <a:endParaRPr lang="en-US" dirty="0"/>
          </a:p>
          <a:p>
            <a:r>
              <a:rPr lang="en-US" dirty="0" err="1"/>
              <a:t>YourCode</a:t>
            </a:r>
            <a:r>
              <a:rPr lang="en-US" dirty="0"/>
              <a:t> .&gt; </a:t>
            </a:r>
            <a:r>
              <a:rPr lang="en-US" dirty="0" err="1"/>
              <a:t>BufferStrategy</a:t>
            </a:r>
            <a:endParaRPr lang="en-US" dirty="0"/>
          </a:p>
          <a:p>
            <a:r>
              <a:rPr lang="en-US" dirty="0" err="1"/>
              <a:t>YourCode</a:t>
            </a:r>
            <a:r>
              <a:rPr lang="en-US" dirty="0"/>
              <a:t> .&gt; </a:t>
            </a:r>
            <a:r>
              <a:rPr lang="en-US" dirty="0" err="1"/>
              <a:t>BufferCapabilities</a:t>
            </a:r>
            <a:endParaRPr lang="en-US" dirty="0"/>
          </a:p>
          <a:p>
            <a:r>
              <a:rPr lang="en-US" dirty="0" err="1"/>
              <a:t>YourCode</a:t>
            </a:r>
            <a:r>
              <a:rPr lang="en-US" dirty="0"/>
              <a:t> .&gt; </a:t>
            </a:r>
            <a:r>
              <a:rPr lang="en-US" dirty="0" err="1"/>
              <a:t>FlipContents</a:t>
            </a:r>
            <a:endParaRPr lang="en-US" dirty="0"/>
          </a:p>
          <a:p>
            <a:r>
              <a:rPr lang="en-US" dirty="0"/>
              <a:t>@</a:t>
            </a:r>
            <a:r>
              <a:rPr lang="en-US" dirty="0" err="1"/>
              <a:t>enduml</a:t>
            </a:r>
            <a:endParaRPr lang="en-US" dirty="0"/>
          </a:p>
        </p:txBody>
      </p:sp>
      <p:sp>
        <p:nvSpPr>
          <p:cNvPr id="4" name="Slide Number Placeholder 3"/>
          <p:cNvSpPr>
            <a:spLocks noGrp="1"/>
          </p:cNvSpPr>
          <p:nvPr>
            <p:ph type="sldNum" sz="quarter" idx="10"/>
          </p:nvPr>
        </p:nvSpPr>
        <p:spPr/>
        <p:txBody>
          <a:bodyPr/>
          <a:lstStyle/>
          <a:p>
            <a:fld id="{AC522A93-4968-4B29-BB16-64A778254383}" type="slidenum">
              <a:rPr lang="en-US" smtClean="0"/>
              <a:t>28</a:t>
            </a:fld>
            <a:endParaRPr lang="en-US"/>
          </a:p>
        </p:txBody>
      </p:sp>
    </p:spTree>
    <p:extLst>
      <p:ext uri="{BB962C8B-B14F-4D97-AF65-F5344CB8AC3E}">
        <p14:creationId xmlns:p14="http://schemas.microsoft.com/office/powerpoint/2010/main" val="36305132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a:r>
            <a:r>
              <a:rPr lang="en-US" dirty="0" err="1"/>
              <a:t>startuml</a:t>
            </a:r>
            <a:endParaRPr lang="en-US" dirty="0"/>
          </a:p>
          <a:p>
            <a:r>
              <a:rPr lang="en-US" dirty="0" err="1"/>
              <a:t>skinparam</a:t>
            </a:r>
            <a:r>
              <a:rPr lang="en-US" dirty="0"/>
              <a:t> style </a:t>
            </a:r>
            <a:r>
              <a:rPr lang="en-US" dirty="0" err="1"/>
              <a:t>strictuml</a:t>
            </a:r>
            <a:endParaRPr lang="en-US" dirty="0"/>
          </a:p>
          <a:p>
            <a:r>
              <a:rPr lang="en-US" dirty="0"/>
              <a:t>hide methods</a:t>
            </a:r>
          </a:p>
          <a:p>
            <a:r>
              <a:rPr lang="en-US" dirty="0"/>
              <a:t>hide fields</a:t>
            </a:r>
          </a:p>
          <a:p>
            <a:endParaRPr lang="en-US" dirty="0"/>
          </a:p>
          <a:p>
            <a:r>
              <a:rPr lang="en-US" dirty="0"/>
              <a:t>class </a:t>
            </a:r>
            <a:r>
              <a:rPr lang="en-US" dirty="0" err="1"/>
              <a:t>YourCode</a:t>
            </a:r>
            <a:r>
              <a:rPr lang="en-US" dirty="0"/>
              <a:t> {</a:t>
            </a:r>
          </a:p>
          <a:p>
            <a:r>
              <a:rPr lang="en-US" dirty="0"/>
              <a:t>}</a:t>
            </a:r>
          </a:p>
          <a:p>
            <a:endParaRPr lang="en-US" dirty="0"/>
          </a:p>
          <a:p>
            <a:r>
              <a:rPr lang="en-US" dirty="0" err="1"/>
              <a:t>YourCode</a:t>
            </a:r>
            <a:r>
              <a:rPr lang="en-US" dirty="0"/>
              <a:t> -&gt; </a:t>
            </a:r>
            <a:r>
              <a:rPr lang="en-US" dirty="0" err="1"/>
              <a:t>JFrame</a:t>
            </a:r>
            <a:endParaRPr lang="en-US" dirty="0"/>
          </a:p>
          <a:p>
            <a:r>
              <a:rPr lang="en-US" dirty="0" err="1"/>
              <a:t>JFrame</a:t>
            </a:r>
            <a:r>
              <a:rPr lang="en-US" dirty="0"/>
              <a:t> -&gt; </a:t>
            </a:r>
            <a:r>
              <a:rPr lang="en-US" dirty="0" err="1"/>
              <a:t>BufferStrategy</a:t>
            </a:r>
            <a:endParaRPr lang="en-US" dirty="0"/>
          </a:p>
          <a:p>
            <a:r>
              <a:rPr lang="en-US" dirty="0" err="1"/>
              <a:t>BufferStrategy</a:t>
            </a:r>
            <a:r>
              <a:rPr lang="en-US" dirty="0"/>
              <a:t> -&gt; </a:t>
            </a:r>
            <a:r>
              <a:rPr lang="en-US" dirty="0" err="1"/>
              <a:t>BufferCapabilities</a:t>
            </a:r>
            <a:endParaRPr lang="en-US" dirty="0"/>
          </a:p>
          <a:p>
            <a:r>
              <a:rPr lang="en-US" dirty="0" err="1"/>
              <a:t>BufferCapabilities</a:t>
            </a:r>
            <a:r>
              <a:rPr lang="en-US" dirty="0"/>
              <a:t> -&gt; </a:t>
            </a:r>
            <a:r>
              <a:rPr lang="en-US" dirty="0" err="1"/>
              <a:t>FlipContents</a:t>
            </a:r>
            <a:endParaRPr lang="en-US" dirty="0"/>
          </a:p>
          <a:p>
            <a:r>
              <a:rPr lang="en-US" dirty="0" err="1"/>
              <a:t>YourCode</a:t>
            </a:r>
            <a:r>
              <a:rPr lang="en-US" dirty="0"/>
              <a:t> .&gt; </a:t>
            </a:r>
            <a:r>
              <a:rPr lang="en-US" dirty="0" err="1"/>
              <a:t>BufferStrategy</a:t>
            </a:r>
            <a:endParaRPr lang="en-US" dirty="0"/>
          </a:p>
          <a:p>
            <a:r>
              <a:rPr lang="en-US" dirty="0" err="1"/>
              <a:t>YourCode</a:t>
            </a:r>
            <a:r>
              <a:rPr lang="en-US" dirty="0"/>
              <a:t> .&gt; </a:t>
            </a:r>
            <a:r>
              <a:rPr lang="en-US" dirty="0" err="1"/>
              <a:t>BufferCapabilities</a:t>
            </a:r>
            <a:endParaRPr lang="en-US" dirty="0"/>
          </a:p>
          <a:p>
            <a:r>
              <a:rPr lang="en-US" dirty="0" err="1"/>
              <a:t>YourCode</a:t>
            </a:r>
            <a:r>
              <a:rPr lang="en-US" dirty="0"/>
              <a:t> .&gt; </a:t>
            </a:r>
            <a:r>
              <a:rPr lang="en-US" dirty="0" err="1"/>
              <a:t>FlipContents</a:t>
            </a:r>
            <a:endParaRPr lang="en-US" dirty="0"/>
          </a:p>
          <a:p>
            <a:r>
              <a:rPr lang="en-US" dirty="0"/>
              <a:t>@</a:t>
            </a:r>
            <a:r>
              <a:rPr lang="en-US" dirty="0" err="1"/>
              <a:t>enduml</a:t>
            </a:r>
            <a:endParaRPr lang="en-US" dirty="0"/>
          </a:p>
        </p:txBody>
      </p:sp>
      <p:sp>
        <p:nvSpPr>
          <p:cNvPr id="4" name="Slide Number Placeholder 3"/>
          <p:cNvSpPr>
            <a:spLocks noGrp="1"/>
          </p:cNvSpPr>
          <p:nvPr>
            <p:ph type="sldNum" sz="quarter" idx="10"/>
          </p:nvPr>
        </p:nvSpPr>
        <p:spPr/>
        <p:txBody>
          <a:bodyPr/>
          <a:lstStyle/>
          <a:p>
            <a:fld id="{AC522A93-4968-4B29-BB16-64A778254383}" type="slidenum">
              <a:rPr lang="en-US" smtClean="0"/>
              <a:t>29</a:t>
            </a:fld>
            <a:endParaRPr lang="en-US"/>
          </a:p>
        </p:txBody>
      </p:sp>
    </p:spTree>
    <p:extLst>
      <p:ext uri="{BB962C8B-B14F-4D97-AF65-F5344CB8AC3E}">
        <p14:creationId xmlns:p14="http://schemas.microsoft.com/office/powerpoint/2010/main" val="16135943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Unavoidable to</a:t>
            </a:r>
            <a:r>
              <a:rPr lang="en-US" baseline="0" dirty="0"/>
              <a:t> communicate somehow…</a:t>
            </a:r>
            <a:endParaRPr lang="en-US" dirty="0"/>
          </a:p>
          <a:p>
            <a:endParaRPr lang="en-US" dirty="0"/>
          </a:p>
          <a:p>
            <a:endParaRPr lang="en-US" dirty="0"/>
          </a:p>
          <a:p>
            <a:r>
              <a:rPr lang="en-US" dirty="0"/>
              <a:t>@</a:t>
            </a:r>
            <a:r>
              <a:rPr lang="en-US" dirty="0" err="1"/>
              <a:t>startuml</a:t>
            </a:r>
            <a:endParaRPr lang="en-US" dirty="0"/>
          </a:p>
          <a:p>
            <a:r>
              <a:rPr lang="en-US" dirty="0" err="1"/>
              <a:t>skinparam</a:t>
            </a:r>
            <a:r>
              <a:rPr lang="en-US" dirty="0"/>
              <a:t> style </a:t>
            </a:r>
            <a:r>
              <a:rPr lang="en-US" dirty="0" err="1"/>
              <a:t>strictuml</a:t>
            </a:r>
            <a:endParaRPr lang="en-US" dirty="0"/>
          </a:p>
          <a:p>
            <a:r>
              <a:rPr lang="en-US" dirty="0"/>
              <a:t>hide fields</a:t>
            </a:r>
          </a:p>
          <a:p>
            <a:r>
              <a:rPr lang="en-US" dirty="0"/>
              <a:t>hide </a:t>
            </a:r>
            <a:r>
              <a:rPr lang="en-US" dirty="0" err="1"/>
              <a:t>YourCode</a:t>
            </a:r>
            <a:r>
              <a:rPr lang="en-US" dirty="0"/>
              <a:t> methods</a:t>
            </a:r>
          </a:p>
          <a:p>
            <a:r>
              <a:rPr lang="en-US" dirty="0"/>
              <a:t>class </a:t>
            </a:r>
            <a:r>
              <a:rPr lang="en-US" dirty="0" err="1"/>
              <a:t>YourCode</a:t>
            </a:r>
            <a:r>
              <a:rPr lang="en-US" dirty="0"/>
              <a:t> {</a:t>
            </a:r>
          </a:p>
          <a:p>
            <a:r>
              <a:rPr lang="en-US" dirty="0"/>
              <a:t>}</a:t>
            </a:r>
          </a:p>
          <a:p>
            <a:r>
              <a:rPr lang="en-US" dirty="0"/>
              <a:t>class </a:t>
            </a:r>
            <a:r>
              <a:rPr lang="en-US" dirty="0" err="1"/>
              <a:t>JFrame</a:t>
            </a:r>
            <a:r>
              <a:rPr lang="en-US" dirty="0"/>
              <a:t> {</a:t>
            </a:r>
          </a:p>
          <a:p>
            <a:r>
              <a:rPr lang="en-US" dirty="0"/>
              <a:t>  </a:t>
            </a:r>
            <a:r>
              <a:rPr lang="en-US" dirty="0" err="1"/>
              <a:t>setFlipWait</a:t>
            </a:r>
            <a:r>
              <a:rPr lang="en-US" dirty="0"/>
              <a:t>(seconds)</a:t>
            </a:r>
          </a:p>
          <a:p>
            <a:r>
              <a:rPr lang="en-US" dirty="0"/>
              <a:t>}</a:t>
            </a:r>
          </a:p>
          <a:p>
            <a:endParaRPr lang="en-US" dirty="0"/>
          </a:p>
          <a:p>
            <a:r>
              <a:rPr lang="en-US" dirty="0"/>
              <a:t>class </a:t>
            </a:r>
            <a:r>
              <a:rPr lang="en-US" dirty="0" err="1"/>
              <a:t>BufferStrategy</a:t>
            </a:r>
            <a:r>
              <a:rPr lang="en-US" dirty="0"/>
              <a:t> {</a:t>
            </a:r>
          </a:p>
          <a:p>
            <a:r>
              <a:rPr lang="en-US" dirty="0"/>
              <a:t>  </a:t>
            </a:r>
            <a:r>
              <a:rPr lang="en-US" dirty="0" err="1"/>
              <a:t>setFlipWait</a:t>
            </a:r>
            <a:r>
              <a:rPr lang="en-US" dirty="0"/>
              <a:t>(seconds)</a:t>
            </a:r>
          </a:p>
          <a:p>
            <a:r>
              <a:rPr lang="en-US" dirty="0"/>
              <a:t>}</a:t>
            </a:r>
          </a:p>
          <a:p>
            <a:endParaRPr lang="en-US" dirty="0"/>
          </a:p>
          <a:p>
            <a:r>
              <a:rPr lang="en-US" dirty="0"/>
              <a:t>class </a:t>
            </a:r>
            <a:r>
              <a:rPr lang="en-US" dirty="0" err="1"/>
              <a:t>BufferCapabilities</a:t>
            </a:r>
            <a:r>
              <a:rPr lang="en-US" dirty="0"/>
              <a:t> {</a:t>
            </a:r>
          </a:p>
          <a:p>
            <a:r>
              <a:rPr lang="en-US" dirty="0"/>
              <a:t>  </a:t>
            </a:r>
            <a:r>
              <a:rPr lang="en-US" dirty="0" err="1"/>
              <a:t>setFlipWait</a:t>
            </a:r>
            <a:r>
              <a:rPr lang="en-US" dirty="0"/>
              <a:t>(seconds)</a:t>
            </a:r>
          </a:p>
          <a:p>
            <a:r>
              <a:rPr lang="en-US" dirty="0"/>
              <a:t>}</a:t>
            </a:r>
          </a:p>
          <a:p>
            <a:endParaRPr lang="en-US" dirty="0"/>
          </a:p>
          <a:p>
            <a:r>
              <a:rPr lang="en-US" dirty="0"/>
              <a:t>class </a:t>
            </a:r>
            <a:r>
              <a:rPr lang="en-US" dirty="0" err="1"/>
              <a:t>FlipContents</a:t>
            </a:r>
            <a:r>
              <a:rPr lang="en-US" dirty="0"/>
              <a:t> {</a:t>
            </a:r>
          </a:p>
          <a:p>
            <a:r>
              <a:rPr lang="en-US" dirty="0"/>
              <a:t>  wait(seconds)</a:t>
            </a:r>
          </a:p>
          <a:p>
            <a:r>
              <a:rPr lang="en-US" dirty="0"/>
              <a:t>}</a:t>
            </a:r>
          </a:p>
          <a:p>
            <a:endParaRPr lang="en-US" dirty="0"/>
          </a:p>
          <a:p>
            <a:r>
              <a:rPr lang="en-US" dirty="0" err="1"/>
              <a:t>YourCode</a:t>
            </a:r>
            <a:r>
              <a:rPr lang="en-US" dirty="0"/>
              <a:t> -&gt; </a:t>
            </a:r>
            <a:r>
              <a:rPr lang="en-US" dirty="0" err="1"/>
              <a:t>JFrame</a:t>
            </a:r>
            <a:endParaRPr lang="en-US" dirty="0"/>
          </a:p>
          <a:p>
            <a:r>
              <a:rPr lang="en-US" dirty="0" err="1"/>
              <a:t>JFrame</a:t>
            </a:r>
            <a:r>
              <a:rPr lang="en-US" dirty="0"/>
              <a:t> -&gt; </a:t>
            </a:r>
            <a:r>
              <a:rPr lang="en-US" dirty="0" err="1"/>
              <a:t>BufferStrategy</a:t>
            </a:r>
            <a:endParaRPr lang="en-US" dirty="0"/>
          </a:p>
          <a:p>
            <a:r>
              <a:rPr lang="en-US" dirty="0" err="1"/>
              <a:t>BufferStrategy</a:t>
            </a:r>
            <a:r>
              <a:rPr lang="en-US" dirty="0"/>
              <a:t> -&gt; </a:t>
            </a:r>
            <a:r>
              <a:rPr lang="en-US" dirty="0" err="1"/>
              <a:t>BufferCapabilities</a:t>
            </a:r>
            <a:endParaRPr lang="en-US" dirty="0"/>
          </a:p>
          <a:p>
            <a:r>
              <a:rPr lang="en-US" dirty="0" err="1"/>
              <a:t>BufferCapabilities</a:t>
            </a:r>
            <a:r>
              <a:rPr lang="en-US" dirty="0"/>
              <a:t> -&gt; </a:t>
            </a:r>
            <a:r>
              <a:rPr lang="en-US" dirty="0" err="1"/>
              <a:t>FlipContents</a:t>
            </a:r>
            <a:endParaRPr lang="en-US" dirty="0"/>
          </a:p>
          <a:p>
            <a:r>
              <a:rPr lang="en-US" dirty="0"/>
              <a:t>@</a:t>
            </a:r>
            <a:r>
              <a:rPr lang="en-US" dirty="0" err="1"/>
              <a:t>enduml</a:t>
            </a:r>
            <a:endParaRPr lang="en-US" dirty="0"/>
          </a:p>
        </p:txBody>
      </p:sp>
      <p:sp>
        <p:nvSpPr>
          <p:cNvPr id="4" name="Slide Number Placeholder 3"/>
          <p:cNvSpPr>
            <a:spLocks noGrp="1"/>
          </p:cNvSpPr>
          <p:nvPr>
            <p:ph type="sldNum" sz="quarter" idx="10"/>
          </p:nvPr>
        </p:nvSpPr>
        <p:spPr/>
        <p:txBody>
          <a:bodyPr/>
          <a:lstStyle/>
          <a:p>
            <a:fld id="{AC522A93-4968-4B29-BB16-64A778254383}" type="slidenum">
              <a:rPr lang="en-US" smtClean="0"/>
              <a:t>30</a:t>
            </a:fld>
            <a:endParaRPr lang="en-US"/>
          </a:p>
        </p:txBody>
      </p:sp>
    </p:spTree>
    <p:extLst>
      <p:ext uri="{BB962C8B-B14F-4D97-AF65-F5344CB8AC3E}">
        <p14:creationId xmlns:p14="http://schemas.microsoft.com/office/powerpoint/2010/main" val="31860442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Instructor:</a:t>
            </a:r>
          </a:p>
          <a:p>
            <a:r>
              <a:rPr lang="en-US" dirty="0"/>
              <a:t>csse220-private\</a:t>
            </a:r>
            <a:r>
              <a:rPr lang="en-US" dirty="0" err="1"/>
              <a:t>HomeworkProjects</a:t>
            </a:r>
            <a:r>
              <a:rPr lang="en-US" dirty="0"/>
              <a:t>\</a:t>
            </a:r>
            <a:r>
              <a:rPr lang="en-US" dirty="0" err="1"/>
              <a:t>DesignProblems</a:t>
            </a:r>
            <a:r>
              <a:rPr lang="en-US" dirty="0"/>
              <a:t>\Slides</a:t>
            </a:r>
          </a:p>
        </p:txBody>
      </p:sp>
      <p:sp>
        <p:nvSpPr>
          <p:cNvPr id="4" name="Slide Number Placeholder 3"/>
          <p:cNvSpPr>
            <a:spLocks noGrp="1"/>
          </p:cNvSpPr>
          <p:nvPr>
            <p:ph type="sldNum" sz="quarter" idx="5"/>
          </p:nvPr>
        </p:nvSpPr>
        <p:spPr/>
        <p:txBody>
          <a:bodyPr/>
          <a:lstStyle/>
          <a:p>
            <a:fld id="{AC522A93-4968-4B29-BB16-64A778254383}" type="slidenum">
              <a:rPr lang="en-US" smtClean="0"/>
              <a:t>2</a:t>
            </a:fld>
            <a:endParaRPr lang="en-US"/>
          </a:p>
        </p:txBody>
      </p:sp>
    </p:spTree>
    <p:extLst>
      <p:ext uri="{BB962C8B-B14F-4D97-AF65-F5344CB8AC3E}">
        <p14:creationId xmlns:p14="http://schemas.microsoft.com/office/powerpoint/2010/main" val="224740319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SECOND HOUR START HERE</a:t>
            </a:r>
          </a:p>
          <a:p>
            <a:endParaRPr lang="en-US" dirty="0"/>
          </a:p>
          <a:p>
            <a:r>
              <a:rPr lang="en-US" dirty="0"/>
              <a:t>QUIZ QUESTION 4 and 5</a:t>
            </a:r>
          </a:p>
          <a:p>
            <a:r>
              <a:rPr lang="en-US" dirty="0"/>
              <a:t>Ask students to design a better version</a:t>
            </a:r>
          </a:p>
          <a:p>
            <a:endParaRPr lang="en-US" dirty="0"/>
          </a:p>
        </p:txBody>
      </p:sp>
      <p:sp>
        <p:nvSpPr>
          <p:cNvPr id="4" name="Slide Number Placeholder 3"/>
          <p:cNvSpPr>
            <a:spLocks noGrp="1"/>
          </p:cNvSpPr>
          <p:nvPr>
            <p:ph type="sldNum" sz="quarter" idx="10"/>
          </p:nvPr>
        </p:nvSpPr>
        <p:spPr/>
        <p:txBody>
          <a:bodyPr/>
          <a:lstStyle/>
          <a:p>
            <a:fld id="{AC522A93-4968-4B29-BB16-64A778254383}" type="slidenum">
              <a:rPr lang="en-US" smtClean="0"/>
              <a:t>31</a:t>
            </a:fld>
            <a:endParaRPr lang="en-US"/>
          </a:p>
        </p:txBody>
      </p:sp>
    </p:spTree>
    <p:extLst>
      <p:ext uri="{BB962C8B-B14F-4D97-AF65-F5344CB8AC3E}">
        <p14:creationId xmlns:p14="http://schemas.microsoft.com/office/powerpoint/2010/main" val="135564357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522A93-4968-4B29-BB16-64A778254383}" type="slidenum">
              <a:rPr lang="en-US" smtClean="0"/>
              <a:t>32</a:t>
            </a:fld>
            <a:endParaRPr lang="en-US"/>
          </a:p>
        </p:txBody>
      </p:sp>
    </p:spTree>
    <p:extLst>
      <p:ext uri="{BB962C8B-B14F-4D97-AF65-F5344CB8AC3E}">
        <p14:creationId xmlns:p14="http://schemas.microsoft.com/office/powerpoint/2010/main" val="387189243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C522A93-4968-4B29-BB16-64A778254383}" type="slidenum">
              <a:rPr lang="en-US" smtClean="0"/>
              <a:t>33</a:t>
            </a:fld>
            <a:endParaRPr lang="en-US"/>
          </a:p>
        </p:txBody>
      </p:sp>
    </p:spTree>
    <p:extLst>
      <p:ext uri="{BB962C8B-B14F-4D97-AF65-F5344CB8AC3E}">
        <p14:creationId xmlns:p14="http://schemas.microsoft.com/office/powerpoint/2010/main" val="339020320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QUIZ QUESTION 6</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This is what you'll get if you mechanically follow our advice to propagate the method into the first class of the chain. </a:t>
            </a:r>
            <a:endParaRPr lang="en-US" dirty="0"/>
          </a:p>
        </p:txBody>
      </p:sp>
      <p:sp>
        <p:nvSpPr>
          <p:cNvPr id="4" name="Slide Number Placeholder 3"/>
          <p:cNvSpPr>
            <a:spLocks noGrp="1"/>
          </p:cNvSpPr>
          <p:nvPr>
            <p:ph type="sldNum" sz="quarter" idx="10"/>
          </p:nvPr>
        </p:nvSpPr>
        <p:spPr/>
        <p:txBody>
          <a:bodyPr/>
          <a:lstStyle/>
          <a:p>
            <a:fld id="{AC522A93-4968-4B29-BB16-64A778254383}" type="slidenum">
              <a:rPr lang="en-US" smtClean="0"/>
              <a:t>34</a:t>
            </a:fld>
            <a:endParaRPr lang="en-US"/>
          </a:p>
        </p:txBody>
      </p:sp>
    </p:spTree>
    <p:extLst>
      <p:ext uri="{BB962C8B-B14F-4D97-AF65-F5344CB8AC3E}">
        <p14:creationId xmlns:p14="http://schemas.microsoft.com/office/powerpoint/2010/main" val="186665578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if we suddenly</a:t>
            </a:r>
            <a:r>
              <a:rPr lang="en-US" baseline="0" dirty="0"/>
              <a:t> wanted to add a second solar system…</a:t>
            </a:r>
          </a:p>
          <a:p>
            <a:r>
              <a:rPr lang="en-US" baseline="0" dirty="0"/>
              <a:t>Static makes for bad design, i.e. hard to use/reuse/</a:t>
            </a:r>
            <a:r>
              <a:rPr lang="en-US" b="1" baseline="0" dirty="0"/>
              <a:t>extend</a:t>
            </a:r>
            <a:endParaRPr lang="en-US" b="1" dirty="0"/>
          </a:p>
        </p:txBody>
      </p:sp>
      <p:sp>
        <p:nvSpPr>
          <p:cNvPr id="4" name="Slide Number Placeholder 3"/>
          <p:cNvSpPr>
            <a:spLocks noGrp="1"/>
          </p:cNvSpPr>
          <p:nvPr>
            <p:ph type="sldNum" sz="quarter" idx="10"/>
          </p:nvPr>
        </p:nvSpPr>
        <p:spPr/>
        <p:txBody>
          <a:bodyPr/>
          <a:lstStyle/>
          <a:p>
            <a:pPr>
              <a:defRPr/>
            </a:pPr>
            <a:fld id="{41BB943A-C3B9-42AE-8B54-C2335812312E}" type="slidenum">
              <a:rPr lang="en-US" smtClean="0"/>
              <a:pPr>
                <a:defRPr/>
              </a:pPr>
              <a:t>36</a:t>
            </a:fld>
            <a:endParaRPr lang="en-US"/>
          </a:p>
        </p:txBody>
      </p:sp>
    </p:spTree>
    <p:extLst>
      <p:ext uri="{BB962C8B-B14F-4D97-AF65-F5344CB8AC3E}">
        <p14:creationId xmlns:p14="http://schemas.microsoft.com/office/powerpoint/2010/main" val="101268202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Easy</a:t>
            </a:r>
            <a:r>
              <a:rPr lang="en-US" baseline="0" dirty="0"/>
              <a:t> way to remember: </a:t>
            </a:r>
          </a:p>
          <a:p>
            <a:r>
              <a:rPr lang="en-US" baseline="0" dirty="0"/>
              <a:t>H for High </a:t>
            </a:r>
            <a:r>
              <a:rPr lang="en-US" baseline="0" dirty="0" err="1"/>
              <a:t>coHesion</a:t>
            </a:r>
            <a:endParaRPr lang="en-US" baseline="0" dirty="0"/>
          </a:p>
          <a:p>
            <a:r>
              <a:rPr lang="en-US" baseline="0" dirty="0"/>
              <a:t>L for Low </a:t>
            </a:r>
            <a:r>
              <a:rPr lang="en-US" baseline="0" dirty="0" err="1"/>
              <a:t>coupLing</a:t>
            </a:r>
            <a:endParaRPr lang="en-US" dirty="0"/>
          </a:p>
        </p:txBody>
      </p:sp>
      <p:sp>
        <p:nvSpPr>
          <p:cNvPr id="4" name="Slide Number Placeholder 3"/>
          <p:cNvSpPr>
            <a:spLocks noGrp="1"/>
          </p:cNvSpPr>
          <p:nvPr>
            <p:ph type="sldNum" sz="quarter" idx="10"/>
          </p:nvPr>
        </p:nvSpPr>
        <p:spPr/>
        <p:txBody>
          <a:bodyPr/>
          <a:lstStyle/>
          <a:p>
            <a:fld id="{AC522A93-4968-4B29-BB16-64A778254383}" type="slidenum">
              <a:rPr lang="en-US" smtClean="0"/>
              <a:t>39</a:t>
            </a:fld>
            <a:endParaRPr lang="en-US"/>
          </a:p>
        </p:txBody>
      </p:sp>
    </p:spTree>
    <p:extLst>
      <p:ext uri="{BB962C8B-B14F-4D97-AF65-F5344CB8AC3E}">
        <p14:creationId xmlns:p14="http://schemas.microsoft.com/office/powerpoint/2010/main" val="174134235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Maybe these two object</a:t>
            </a:r>
            <a:r>
              <a:rPr lang="en-US" baseline="0" dirty="0"/>
              <a:t> ought to be of same class?</a:t>
            </a:r>
          </a:p>
          <a:p>
            <a:r>
              <a:rPr lang="en-US" baseline="0" dirty="0"/>
              <a:t>@</a:t>
            </a:r>
            <a:r>
              <a:rPr lang="en-US" baseline="0" dirty="0" err="1"/>
              <a:t>startuml</a:t>
            </a:r>
            <a:endParaRPr lang="en-US" baseline="0" dirty="0"/>
          </a:p>
          <a:p>
            <a:r>
              <a:rPr lang="en-US" baseline="0" dirty="0" err="1"/>
              <a:t>skinparam</a:t>
            </a:r>
            <a:r>
              <a:rPr lang="en-US" baseline="0" dirty="0"/>
              <a:t> style </a:t>
            </a:r>
            <a:r>
              <a:rPr lang="en-US" baseline="0" dirty="0" err="1"/>
              <a:t>strictuml</a:t>
            </a:r>
            <a:endParaRPr lang="en-US" baseline="0" dirty="0"/>
          </a:p>
          <a:p>
            <a:endParaRPr lang="en-US" baseline="0" dirty="0"/>
          </a:p>
          <a:p>
            <a:r>
              <a:rPr lang="en-US" baseline="0" dirty="0"/>
              <a:t>class A {</a:t>
            </a:r>
          </a:p>
          <a:p>
            <a:r>
              <a:rPr lang="en-US" baseline="0" dirty="0"/>
              <a:t>   name</a:t>
            </a:r>
          </a:p>
          <a:p>
            <a:r>
              <a:rPr lang="en-US" baseline="0" dirty="0"/>
              <a:t>   </a:t>
            </a:r>
            <a:r>
              <a:rPr lang="en-US" baseline="0" dirty="0" err="1"/>
              <a:t>computeDistanceForB</a:t>
            </a:r>
            <a:r>
              <a:rPr lang="en-US" baseline="0" dirty="0"/>
              <a:t>(</a:t>
            </a:r>
            <a:r>
              <a:rPr lang="en-US" baseline="0" dirty="0" err="1"/>
              <a:t>x,y,z</a:t>
            </a:r>
            <a:r>
              <a:rPr lang="en-US" baseline="0" dirty="0"/>
              <a:t>)</a:t>
            </a:r>
          </a:p>
          <a:p>
            <a:r>
              <a:rPr lang="en-US" baseline="0" dirty="0"/>
              <a:t>}</a:t>
            </a:r>
          </a:p>
          <a:p>
            <a:endParaRPr lang="en-US" baseline="0" dirty="0"/>
          </a:p>
          <a:p>
            <a:r>
              <a:rPr lang="en-US" baseline="0" dirty="0"/>
              <a:t>class B {</a:t>
            </a:r>
          </a:p>
          <a:p>
            <a:r>
              <a:rPr lang="en-US" baseline="0" dirty="0"/>
              <a:t>  x</a:t>
            </a:r>
          </a:p>
          <a:p>
            <a:r>
              <a:rPr lang="en-US" baseline="0" dirty="0"/>
              <a:t>  y</a:t>
            </a:r>
          </a:p>
          <a:p>
            <a:r>
              <a:rPr lang="en-US" baseline="0" dirty="0"/>
              <a:t>  z</a:t>
            </a:r>
          </a:p>
          <a:p>
            <a:r>
              <a:rPr lang="en-US" baseline="0" dirty="0"/>
              <a:t>  distance</a:t>
            </a:r>
          </a:p>
          <a:p>
            <a:r>
              <a:rPr lang="en-US" baseline="0" dirty="0"/>
              <a:t>  </a:t>
            </a:r>
            <a:r>
              <a:rPr lang="en-US" baseline="0" dirty="0" err="1"/>
              <a:t>doSetup</a:t>
            </a:r>
            <a:r>
              <a:rPr lang="en-US" baseline="0" dirty="0"/>
              <a:t>(</a:t>
            </a:r>
            <a:r>
              <a:rPr lang="en-US" baseline="0" dirty="0" err="1"/>
              <a:t>x,y,z</a:t>
            </a:r>
            <a:r>
              <a:rPr lang="en-US" baseline="0" dirty="0"/>
              <a:t>)  </a:t>
            </a:r>
          </a:p>
          <a:p>
            <a:r>
              <a:rPr lang="en-US" baseline="0" dirty="0"/>
              <a:t>  </a:t>
            </a:r>
            <a:r>
              <a:rPr lang="en-US" baseline="0" dirty="0" err="1"/>
              <a:t>setDistance</a:t>
            </a:r>
            <a:r>
              <a:rPr lang="en-US" baseline="0" dirty="0"/>
              <a:t>(d)</a:t>
            </a:r>
          </a:p>
          <a:p>
            <a:r>
              <a:rPr lang="en-US" baseline="0" dirty="0"/>
              <a:t>  display()</a:t>
            </a:r>
          </a:p>
          <a:p>
            <a:r>
              <a:rPr lang="en-US" baseline="0" dirty="0"/>
              <a:t>}</a:t>
            </a:r>
          </a:p>
          <a:p>
            <a:endParaRPr lang="en-US" baseline="0" dirty="0"/>
          </a:p>
          <a:p>
            <a:endParaRPr lang="en-US" baseline="0" dirty="0"/>
          </a:p>
          <a:p>
            <a:r>
              <a:rPr lang="en-US" baseline="0" dirty="0"/>
              <a:t>A-&gt; B</a:t>
            </a:r>
          </a:p>
          <a:p>
            <a:r>
              <a:rPr lang="en-US" baseline="0" dirty="0"/>
              <a:t>@</a:t>
            </a:r>
            <a:r>
              <a:rPr lang="en-US" baseline="0" dirty="0" err="1"/>
              <a:t>enduml</a:t>
            </a:r>
            <a:endParaRPr lang="en-US" dirty="0"/>
          </a:p>
        </p:txBody>
      </p:sp>
      <p:sp>
        <p:nvSpPr>
          <p:cNvPr id="4" name="Slide Number Placeholder 3"/>
          <p:cNvSpPr>
            <a:spLocks noGrp="1"/>
          </p:cNvSpPr>
          <p:nvPr>
            <p:ph type="sldNum" sz="quarter" idx="10"/>
          </p:nvPr>
        </p:nvSpPr>
        <p:spPr/>
        <p:txBody>
          <a:bodyPr/>
          <a:lstStyle/>
          <a:p>
            <a:fld id="{AC522A93-4968-4B29-BB16-64A778254383}" type="slidenum">
              <a:rPr lang="en-US" smtClean="0"/>
              <a:t>43</a:t>
            </a:fld>
            <a:endParaRPr lang="en-US"/>
          </a:p>
        </p:txBody>
      </p:sp>
    </p:spTree>
    <p:extLst>
      <p:ext uri="{BB962C8B-B14F-4D97-AF65-F5344CB8AC3E}">
        <p14:creationId xmlns:p14="http://schemas.microsoft.com/office/powerpoint/2010/main" val="357202771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Makes it easier</a:t>
            </a:r>
            <a:r>
              <a:rPr lang="en-US" baseline="0" dirty="0"/>
              <a:t> to swap out and replace a component when there are fewer lines going to and from it. Those represent places where code would need to change.</a:t>
            </a:r>
            <a:endParaRPr lang="en-US" dirty="0"/>
          </a:p>
        </p:txBody>
      </p:sp>
      <p:sp>
        <p:nvSpPr>
          <p:cNvPr id="4" name="Slide Number Placeholder 3"/>
          <p:cNvSpPr>
            <a:spLocks noGrp="1"/>
          </p:cNvSpPr>
          <p:nvPr>
            <p:ph type="sldNum" sz="quarter" idx="10"/>
          </p:nvPr>
        </p:nvSpPr>
        <p:spPr/>
        <p:txBody>
          <a:bodyPr/>
          <a:lstStyle/>
          <a:p>
            <a:fld id="{AC522A93-4968-4B29-BB16-64A778254383}" type="slidenum">
              <a:rPr lang="en-US" smtClean="0"/>
              <a:t>45</a:t>
            </a:fld>
            <a:endParaRPr lang="en-US"/>
          </a:p>
        </p:txBody>
      </p:sp>
    </p:spTree>
    <p:extLst>
      <p:ext uri="{BB962C8B-B14F-4D97-AF65-F5344CB8AC3E}">
        <p14:creationId xmlns:p14="http://schemas.microsoft.com/office/powerpoint/2010/main" val="270432788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Makes it easier</a:t>
            </a:r>
            <a:r>
              <a:rPr lang="en-US" baseline="0" dirty="0"/>
              <a:t> to swap out and replace a component when there are fewer lines going to and from it. Those represent places where code would need to change.</a:t>
            </a:r>
            <a:endParaRPr lang="en-US" dirty="0"/>
          </a:p>
        </p:txBody>
      </p:sp>
      <p:sp>
        <p:nvSpPr>
          <p:cNvPr id="4" name="Slide Number Placeholder 3"/>
          <p:cNvSpPr>
            <a:spLocks noGrp="1"/>
          </p:cNvSpPr>
          <p:nvPr>
            <p:ph type="sldNum" sz="quarter" idx="10"/>
          </p:nvPr>
        </p:nvSpPr>
        <p:spPr/>
        <p:txBody>
          <a:bodyPr/>
          <a:lstStyle/>
          <a:p>
            <a:fld id="{AC522A93-4968-4B29-BB16-64A778254383}" type="slidenum">
              <a:rPr lang="en-US" smtClean="0"/>
              <a:t>46</a:t>
            </a:fld>
            <a:endParaRPr lang="en-US"/>
          </a:p>
        </p:txBody>
      </p:sp>
    </p:spTree>
    <p:extLst>
      <p:ext uri="{BB962C8B-B14F-4D97-AF65-F5344CB8AC3E}">
        <p14:creationId xmlns:p14="http://schemas.microsoft.com/office/powerpoint/2010/main" val="172976170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Give students 3-4 minutes to come up with a</a:t>
            </a:r>
            <a:r>
              <a:rPr lang="en-US" sz="1200" b="0" i="0" kern="1200" baseline="0" dirty="0">
                <a:solidFill>
                  <a:schemeClr val="tx1"/>
                </a:solidFill>
                <a:effectLst/>
                <a:latin typeface="+mn-lt"/>
                <a:ea typeface="+mn-ea"/>
                <a:cs typeface="+mn-cs"/>
              </a:rPr>
              <a:t> design with a group of 2-3</a:t>
            </a:r>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Suggest to the students</a:t>
            </a:r>
            <a:r>
              <a:rPr lang="en-US" sz="1200" b="0" i="0" kern="1200" baseline="0" dirty="0">
                <a:solidFill>
                  <a:schemeClr val="tx1"/>
                </a:solidFill>
                <a:effectLst/>
                <a:latin typeface="+mn-lt"/>
                <a:ea typeface="+mn-ea"/>
                <a:cs typeface="+mn-cs"/>
              </a:rPr>
              <a:t> after they have one design, to try to do a different design with 1 more or 1 less class</a:t>
            </a:r>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Then follow the slides to walk through examples of each design</a:t>
            </a:r>
            <a:r>
              <a:rPr lang="en-US" sz="1200" b="0" i="0" kern="1200" baseline="0" dirty="0">
                <a:solidFill>
                  <a:schemeClr val="tx1"/>
                </a:solidFill>
                <a:effectLst/>
                <a:latin typeface="+mn-lt"/>
                <a:ea typeface="+mn-ea"/>
                <a:cs typeface="+mn-cs"/>
              </a:rPr>
              <a:t> identifying coupling/cohesion levels</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AC522A93-4968-4B29-BB16-64A778254383}" type="slidenum">
              <a:rPr lang="en-US" smtClean="0"/>
              <a:t>49</a:t>
            </a:fld>
            <a:endParaRPr lang="en-US"/>
          </a:p>
        </p:txBody>
      </p:sp>
    </p:spTree>
    <p:extLst>
      <p:ext uri="{BB962C8B-B14F-4D97-AF65-F5344CB8AC3E}">
        <p14:creationId xmlns:p14="http://schemas.microsoft.com/office/powerpoint/2010/main" val="26136884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https://martinfowler.com/bliki/TellDontAsk.html</a:t>
            </a:r>
          </a:p>
          <a:p>
            <a:endParaRPr lang="en-US" dirty="0"/>
          </a:p>
        </p:txBody>
      </p:sp>
      <p:sp>
        <p:nvSpPr>
          <p:cNvPr id="4" name="Slide Number Placeholder 3"/>
          <p:cNvSpPr>
            <a:spLocks noGrp="1"/>
          </p:cNvSpPr>
          <p:nvPr>
            <p:ph type="sldNum" sz="quarter" idx="5"/>
          </p:nvPr>
        </p:nvSpPr>
        <p:spPr/>
        <p:txBody>
          <a:bodyPr/>
          <a:lstStyle/>
          <a:p>
            <a:fld id="{AC522A93-4968-4B29-BB16-64A778254383}" type="slidenum">
              <a:rPr lang="en-US" smtClean="0"/>
              <a:t>8</a:t>
            </a:fld>
            <a:endParaRPr lang="en-US"/>
          </a:p>
        </p:txBody>
      </p:sp>
    </p:spTree>
    <p:extLst>
      <p:ext uri="{BB962C8B-B14F-4D97-AF65-F5344CB8AC3E}">
        <p14:creationId xmlns:p14="http://schemas.microsoft.com/office/powerpoint/2010/main" val="359804664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Coupling low (ZERO),    (good!)</a:t>
            </a:r>
          </a:p>
          <a:p>
            <a:r>
              <a:rPr lang="en-US" dirty="0"/>
              <a:t>Cohesion low                 (VERY BAD!)</a:t>
            </a:r>
          </a:p>
          <a:p>
            <a:endParaRPr lang="en-US" dirty="0"/>
          </a:p>
          <a:p>
            <a:r>
              <a:rPr lang="en-US" dirty="0"/>
              <a:t>@</a:t>
            </a:r>
            <a:r>
              <a:rPr lang="en-US" dirty="0" err="1"/>
              <a:t>startuml</a:t>
            </a:r>
            <a:endParaRPr lang="en-US" dirty="0"/>
          </a:p>
          <a:p>
            <a:r>
              <a:rPr lang="en-US" dirty="0" err="1"/>
              <a:t>skinparam</a:t>
            </a:r>
            <a:r>
              <a:rPr lang="en-US" dirty="0"/>
              <a:t> style </a:t>
            </a:r>
            <a:r>
              <a:rPr lang="en-US" dirty="0" err="1"/>
              <a:t>strictuml</a:t>
            </a:r>
            <a:endParaRPr lang="en-US" dirty="0"/>
          </a:p>
          <a:p>
            <a:endParaRPr lang="en-US" dirty="0"/>
          </a:p>
          <a:p>
            <a:r>
              <a:rPr lang="en-US" dirty="0"/>
              <a:t>class </a:t>
            </a:r>
            <a:r>
              <a:rPr lang="en-US" dirty="0" err="1"/>
              <a:t>SchoolMain</a:t>
            </a:r>
            <a:r>
              <a:rPr lang="en-US" dirty="0"/>
              <a:t> {</a:t>
            </a:r>
          </a:p>
          <a:p>
            <a:r>
              <a:rPr lang="en-US" dirty="0"/>
              <a:t>   </a:t>
            </a:r>
            <a:r>
              <a:rPr lang="en-US" dirty="0" err="1"/>
              <a:t>studentIdToName</a:t>
            </a:r>
            <a:r>
              <a:rPr lang="en-US" dirty="0"/>
              <a:t> : Map&lt;Integer, String&gt;</a:t>
            </a:r>
          </a:p>
          <a:p>
            <a:r>
              <a:rPr lang="en-US" dirty="0"/>
              <a:t>   </a:t>
            </a:r>
            <a:r>
              <a:rPr lang="en-US" dirty="0" err="1"/>
              <a:t>studentIdToPhone</a:t>
            </a:r>
            <a:r>
              <a:rPr lang="en-US" dirty="0"/>
              <a:t> : Map&lt;Integer, Integer&gt;</a:t>
            </a:r>
          </a:p>
          <a:p>
            <a:r>
              <a:rPr lang="en-US" dirty="0"/>
              <a:t>   </a:t>
            </a:r>
            <a:r>
              <a:rPr lang="en-US" dirty="0" err="1"/>
              <a:t>studentIdToGrades</a:t>
            </a:r>
            <a:r>
              <a:rPr lang="en-US" dirty="0"/>
              <a:t>: Map&lt;Integer, Map&lt;String, Double&gt; &gt;</a:t>
            </a:r>
          </a:p>
          <a:p>
            <a:r>
              <a:rPr lang="en-US" dirty="0"/>
              <a:t>   </a:t>
            </a:r>
            <a:r>
              <a:rPr lang="en-US" dirty="0" err="1"/>
              <a:t>handleAddStudent</a:t>
            </a:r>
            <a:r>
              <a:rPr lang="en-US" dirty="0"/>
              <a:t>(id, name, phone)</a:t>
            </a:r>
          </a:p>
          <a:p>
            <a:r>
              <a:rPr lang="en-US" dirty="0"/>
              <a:t>   </a:t>
            </a:r>
            <a:r>
              <a:rPr lang="en-US" dirty="0" err="1"/>
              <a:t>handleRemoveStudent</a:t>
            </a:r>
            <a:r>
              <a:rPr lang="en-US" dirty="0"/>
              <a:t>(id)</a:t>
            </a:r>
          </a:p>
          <a:p>
            <a:r>
              <a:rPr lang="en-US" dirty="0"/>
              <a:t>   </a:t>
            </a:r>
            <a:r>
              <a:rPr lang="en-US" dirty="0" err="1"/>
              <a:t>handleSetStudentGrade</a:t>
            </a:r>
            <a:r>
              <a:rPr lang="en-US" dirty="0"/>
              <a:t>(</a:t>
            </a:r>
            <a:r>
              <a:rPr lang="en-US" dirty="0" err="1"/>
              <a:t>studentId</a:t>
            </a:r>
            <a:r>
              <a:rPr lang="en-US" dirty="0"/>
              <a:t>, </a:t>
            </a:r>
            <a:r>
              <a:rPr lang="en-US" dirty="0" err="1"/>
              <a:t>courseId</a:t>
            </a:r>
            <a:r>
              <a:rPr lang="en-US" dirty="0"/>
              <a:t>, grade)</a:t>
            </a:r>
          </a:p>
          <a:p>
            <a:r>
              <a:rPr lang="en-US" dirty="0"/>
              <a:t>   </a:t>
            </a:r>
            <a:r>
              <a:rPr lang="en-US" dirty="0" err="1"/>
              <a:t>handleGetStudentGPA</a:t>
            </a:r>
            <a:r>
              <a:rPr lang="en-US" dirty="0"/>
              <a:t>( id )</a:t>
            </a:r>
          </a:p>
          <a:p>
            <a:r>
              <a:rPr lang="en-US" dirty="0"/>
              <a:t>   </a:t>
            </a:r>
            <a:r>
              <a:rPr lang="en-US" dirty="0" err="1"/>
              <a:t>handleReportAllGPA</a:t>
            </a:r>
            <a:r>
              <a:rPr lang="en-US" dirty="0"/>
              <a:t>()</a:t>
            </a:r>
          </a:p>
          <a:p>
            <a:r>
              <a:rPr lang="en-US" dirty="0"/>
              <a:t>}</a:t>
            </a:r>
          </a:p>
          <a:p>
            <a:r>
              <a:rPr lang="en-US" dirty="0"/>
              <a:t>@</a:t>
            </a:r>
            <a:r>
              <a:rPr lang="en-US" dirty="0" err="1"/>
              <a:t>enduml</a:t>
            </a:r>
            <a:endParaRPr lang="en-US" dirty="0"/>
          </a:p>
        </p:txBody>
      </p:sp>
      <p:sp>
        <p:nvSpPr>
          <p:cNvPr id="4" name="Slide Number Placeholder 3"/>
          <p:cNvSpPr>
            <a:spLocks noGrp="1"/>
          </p:cNvSpPr>
          <p:nvPr>
            <p:ph type="sldNum" sz="quarter" idx="10"/>
          </p:nvPr>
        </p:nvSpPr>
        <p:spPr/>
        <p:txBody>
          <a:bodyPr/>
          <a:lstStyle/>
          <a:p>
            <a:fld id="{AC522A93-4968-4B29-BB16-64A778254383}" type="slidenum">
              <a:rPr lang="en-US" smtClean="0"/>
              <a:t>50</a:t>
            </a:fld>
            <a:endParaRPr lang="en-US"/>
          </a:p>
        </p:txBody>
      </p:sp>
    </p:spTree>
    <p:extLst>
      <p:ext uri="{BB962C8B-B14F-4D97-AF65-F5344CB8AC3E}">
        <p14:creationId xmlns:p14="http://schemas.microsoft.com/office/powerpoint/2010/main" val="123202108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Coupling</a:t>
            </a:r>
            <a:r>
              <a:rPr lang="en-US" baseline="0" dirty="0"/>
              <a:t> HIGH  (BAD!)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Cohesion </a:t>
            </a:r>
            <a:r>
              <a:rPr lang="en-US" dirty="0"/>
              <a:t>somewhat LOW  (better than before!)</a:t>
            </a:r>
          </a:p>
          <a:p>
            <a:endParaRPr lang="en-US" dirty="0"/>
          </a:p>
          <a:p>
            <a:r>
              <a:rPr lang="en-US" dirty="0"/>
              <a:t>Ask students: IS EVERYTHING NEEDED HERE?</a:t>
            </a:r>
          </a:p>
          <a:p>
            <a:r>
              <a:rPr lang="en-US" dirty="0"/>
              <a:t>NO: Student does not need a </a:t>
            </a:r>
            <a:r>
              <a:rPr lang="en-US" dirty="0" err="1"/>
              <a:t>SchoolMain</a:t>
            </a:r>
            <a:r>
              <a:rPr lang="en-US" dirty="0"/>
              <a:t> to allow functionality</a:t>
            </a:r>
          </a:p>
          <a:p>
            <a:endParaRPr lang="en-US" dirty="0"/>
          </a:p>
          <a:p>
            <a:r>
              <a:rPr lang="en-US" dirty="0"/>
              <a:t>@</a:t>
            </a:r>
            <a:r>
              <a:rPr lang="en-US" dirty="0" err="1"/>
              <a:t>startuml</a:t>
            </a:r>
            <a:endParaRPr lang="en-US" dirty="0"/>
          </a:p>
          <a:p>
            <a:r>
              <a:rPr lang="en-US" dirty="0" err="1"/>
              <a:t>skinparam</a:t>
            </a:r>
            <a:r>
              <a:rPr lang="en-US" dirty="0"/>
              <a:t> style </a:t>
            </a:r>
            <a:r>
              <a:rPr lang="en-US" dirty="0" err="1"/>
              <a:t>strictuml</a:t>
            </a:r>
            <a:endParaRPr lang="en-US" dirty="0"/>
          </a:p>
          <a:p>
            <a:endParaRPr lang="en-US" dirty="0"/>
          </a:p>
          <a:p>
            <a:r>
              <a:rPr lang="en-US" dirty="0"/>
              <a:t>class </a:t>
            </a:r>
            <a:r>
              <a:rPr lang="en-US" dirty="0" err="1"/>
              <a:t>SchoolMain</a:t>
            </a:r>
            <a:r>
              <a:rPr lang="en-US" dirty="0"/>
              <a:t> {</a:t>
            </a:r>
          </a:p>
          <a:p>
            <a:r>
              <a:rPr lang="en-US" dirty="0"/>
              <a:t>   </a:t>
            </a:r>
            <a:r>
              <a:rPr lang="en-US" dirty="0" err="1"/>
              <a:t>handleAddStudent</a:t>
            </a:r>
            <a:r>
              <a:rPr lang="en-US" dirty="0"/>
              <a:t>(id, name, phone)</a:t>
            </a:r>
          </a:p>
          <a:p>
            <a:r>
              <a:rPr lang="en-US" dirty="0"/>
              <a:t>   </a:t>
            </a:r>
            <a:r>
              <a:rPr lang="en-US" dirty="0" err="1"/>
              <a:t>handleRemoveStudent</a:t>
            </a:r>
            <a:r>
              <a:rPr lang="en-US" dirty="0"/>
              <a:t>(id)</a:t>
            </a:r>
          </a:p>
          <a:p>
            <a:r>
              <a:rPr lang="en-US" dirty="0"/>
              <a:t>   </a:t>
            </a:r>
            <a:r>
              <a:rPr lang="en-US" dirty="0" err="1"/>
              <a:t>handleSetStudentGrade</a:t>
            </a:r>
            <a:r>
              <a:rPr lang="en-US" dirty="0"/>
              <a:t>(</a:t>
            </a:r>
            <a:r>
              <a:rPr lang="en-US" dirty="0" err="1"/>
              <a:t>studentId</a:t>
            </a:r>
            <a:r>
              <a:rPr lang="en-US" dirty="0"/>
              <a:t>, </a:t>
            </a:r>
            <a:r>
              <a:rPr lang="en-US" dirty="0" err="1"/>
              <a:t>courseId</a:t>
            </a:r>
            <a:r>
              <a:rPr lang="en-US" dirty="0"/>
              <a:t>, grade)</a:t>
            </a:r>
          </a:p>
          <a:p>
            <a:r>
              <a:rPr lang="en-US" dirty="0"/>
              <a:t>   </a:t>
            </a:r>
            <a:r>
              <a:rPr lang="en-US" dirty="0" err="1"/>
              <a:t>handleGetStudentGPA</a:t>
            </a:r>
            <a:r>
              <a:rPr lang="en-US" dirty="0"/>
              <a:t>( id )</a:t>
            </a:r>
          </a:p>
          <a:p>
            <a:r>
              <a:rPr lang="en-US" dirty="0"/>
              <a:t>   </a:t>
            </a:r>
            <a:r>
              <a:rPr lang="en-US" dirty="0" err="1"/>
              <a:t>handleReportAllGPA</a:t>
            </a:r>
            <a:r>
              <a:rPr lang="en-US" dirty="0"/>
              <a:t>()</a:t>
            </a:r>
          </a:p>
          <a:p>
            <a:r>
              <a:rPr lang="en-US" dirty="0"/>
              <a:t>}</a:t>
            </a:r>
          </a:p>
          <a:p>
            <a:endParaRPr lang="en-US" dirty="0"/>
          </a:p>
          <a:p>
            <a:endParaRPr lang="en-US" dirty="0"/>
          </a:p>
          <a:p>
            <a:r>
              <a:rPr lang="en-US" dirty="0"/>
              <a:t>class Student{</a:t>
            </a:r>
          </a:p>
          <a:p>
            <a:r>
              <a:rPr lang="en-US" dirty="0"/>
              <a:t>   id</a:t>
            </a:r>
          </a:p>
          <a:p>
            <a:r>
              <a:rPr lang="en-US" dirty="0"/>
              <a:t>   name</a:t>
            </a:r>
          </a:p>
          <a:p>
            <a:r>
              <a:rPr lang="en-US" dirty="0"/>
              <a:t>   phone</a:t>
            </a:r>
          </a:p>
          <a:p>
            <a:r>
              <a:rPr lang="en-US" dirty="0"/>
              <a:t>   </a:t>
            </a:r>
            <a:r>
              <a:rPr lang="en-US" dirty="0" err="1"/>
              <a:t>courseIdToGradeMap</a:t>
            </a:r>
            <a:r>
              <a:rPr lang="en-US" dirty="0"/>
              <a:t>: Map&lt;String, Double&gt;</a:t>
            </a:r>
          </a:p>
          <a:p>
            <a:r>
              <a:rPr lang="en-US" dirty="0"/>
              <a:t>   </a:t>
            </a:r>
            <a:r>
              <a:rPr lang="en-US" dirty="0" err="1"/>
              <a:t>calculateGPA</a:t>
            </a:r>
            <a:r>
              <a:rPr lang="en-US" dirty="0"/>
              <a:t>() : double</a:t>
            </a:r>
          </a:p>
          <a:p>
            <a:r>
              <a:rPr lang="en-US" dirty="0"/>
              <a:t>   </a:t>
            </a:r>
            <a:r>
              <a:rPr lang="en-US" dirty="0" err="1"/>
              <a:t>setGrade</a:t>
            </a:r>
            <a:r>
              <a:rPr lang="en-US" dirty="0"/>
              <a:t>(</a:t>
            </a:r>
            <a:r>
              <a:rPr lang="en-US" dirty="0" err="1"/>
              <a:t>courseId</a:t>
            </a:r>
            <a:r>
              <a:rPr lang="en-US" dirty="0"/>
              <a:t>, grade)</a:t>
            </a:r>
          </a:p>
          <a:p>
            <a:r>
              <a:rPr lang="en-US" dirty="0"/>
              <a:t>}</a:t>
            </a:r>
          </a:p>
          <a:p>
            <a:endParaRPr lang="en-US" dirty="0"/>
          </a:p>
          <a:p>
            <a:endParaRPr lang="en-US" dirty="0"/>
          </a:p>
          <a:p>
            <a:r>
              <a:rPr lang="en-US" dirty="0" err="1"/>
              <a:t>SchoolMain</a:t>
            </a:r>
            <a:r>
              <a:rPr lang="en-US" dirty="0"/>
              <a:t> -&gt; "*" Student</a:t>
            </a:r>
          </a:p>
          <a:p>
            <a:r>
              <a:rPr lang="en-US" dirty="0"/>
              <a:t>Student-&gt;  </a:t>
            </a:r>
            <a:r>
              <a:rPr lang="en-US" dirty="0" err="1"/>
              <a:t>SchoolMain</a:t>
            </a:r>
            <a:endParaRPr lang="en-US" dirty="0"/>
          </a:p>
          <a:p>
            <a:r>
              <a:rPr lang="en-US" dirty="0"/>
              <a:t>@</a:t>
            </a:r>
            <a:r>
              <a:rPr lang="en-US" dirty="0" err="1"/>
              <a:t>enduml</a:t>
            </a:r>
            <a:endParaRPr lang="en-US" dirty="0"/>
          </a:p>
        </p:txBody>
      </p:sp>
      <p:sp>
        <p:nvSpPr>
          <p:cNvPr id="4" name="Slide Number Placeholder 3"/>
          <p:cNvSpPr>
            <a:spLocks noGrp="1"/>
          </p:cNvSpPr>
          <p:nvPr>
            <p:ph type="sldNum" sz="quarter" idx="10"/>
          </p:nvPr>
        </p:nvSpPr>
        <p:spPr/>
        <p:txBody>
          <a:bodyPr/>
          <a:lstStyle/>
          <a:p>
            <a:fld id="{AC522A93-4968-4B29-BB16-64A778254383}" type="slidenum">
              <a:rPr lang="en-US" smtClean="0"/>
              <a:t>51</a:t>
            </a:fld>
            <a:endParaRPr lang="en-US"/>
          </a:p>
        </p:txBody>
      </p:sp>
    </p:spTree>
    <p:extLst>
      <p:ext uri="{BB962C8B-B14F-4D97-AF65-F5344CB8AC3E}">
        <p14:creationId xmlns:p14="http://schemas.microsoft.com/office/powerpoint/2010/main" val="329226311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Coupling OK (Better! At least Student doesn’t have a </a:t>
            </a:r>
            <a:r>
              <a:rPr lang="en-US" dirty="0" err="1"/>
              <a:t>SchoolMain</a:t>
            </a: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Cohesion OK somewhat low (higher than before)</a:t>
            </a:r>
          </a:p>
          <a:p>
            <a:endParaRPr lang="en-US" dirty="0"/>
          </a:p>
          <a:p>
            <a:endParaRPr lang="en-US" dirty="0"/>
          </a:p>
          <a:p>
            <a:r>
              <a:rPr lang="en-US" dirty="0"/>
              <a:t>@</a:t>
            </a:r>
            <a:r>
              <a:rPr lang="en-US" dirty="0" err="1"/>
              <a:t>startuml</a:t>
            </a:r>
            <a:endParaRPr lang="en-US" dirty="0"/>
          </a:p>
          <a:p>
            <a:r>
              <a:rPr lang="en-US" dirty="0" err="1"/>
              <a:t>skinparam</a:t>
            </a:r>
            <a:r>
              <a:rPr lang="en-US" dirty="0"/>
              <a:t> style </a:t>
            </a:r>
            <a:r>
              <a:rPr lang="en-US" dirty="0" err="1"/>
              <a:t>strictuml</a:t>
            </a:r>
            <a:endParaRPr lang="en-US" dirty="0"/>
          </a:p>
          <a:p>
            <a:endParaRPr lang="en-US" dirty="0"/>
          </a:p>
          <a:p>
            <a:r>
              <a:rPr lang="en-US" dirty="0"/>
              <a:t>class </a:t>
            </a:r>
            <a:r>
              <a:rPr lang="en-US" dirty="0" err="1"/>
              <a:t>SchoolMain</a:t>
            </a:r>
            <a:r>
              <a:rPr lang="en-US" dirty="0"/>
              <a:t> {</a:t>
            </a:r>
          </a:p>
          <a:p>
            <a:r>
              <a:rPr lang="en-US" dirty="0"/>
              <a:t>   </a:t>
            </a:r>
            <a:r>
              <a:rPr lang="en-US" dirty="0" err="1"/>
              <a:t>handleAddStudent</a:t>
            </a:r>
            <a:r>
              <a:rPr lang="en-US" dirty="0"/>
              <a:t>(id, name, phone)</a:t>
            </a:r>
          </a:p>
          <a:p>
            <a:r>
              <a:rPr lang="en-US" dirty="0"/>
              <a:t>   </a:t>
            </a:r>
            <a:r>
              <a:rPr lang="en-US" dirty="0" err="1"/>
              <a:t>handleRemoveStudent</a:t>
            </a:r>
            <a:r>
              <a:rPr lang="en-US" dirty="0"/>
              <a:t>(id)</a:t>
            </a:r>
          </a:p>
          <a:p>
            <a:r>
              <a:rPr lang="en-US" dirty="0"/>
              <a:t>   </a:t>
            </a:r>
            <a:r>
              <a:rPr lang="en-US" dirty="0" err="1"/>
              <a:t>handleSetStudentGrade</a:t>
            </a:r>
            <a:r>
              <a:rPr lang="en-US" dirty="0"/>
              <a:t>(</a:t>
            </a:r>
            <a:r>
              <a:rPr lang="en-US" dirty="0" err="1"/>
              <a:t>studentId</a:t>
            </a:r>
            <a:r>
              <a:rPr lang="en-US" dirty="0"/>
              <a:t>, </a:t>
            </a:r>
            <a:r>
              <a:rPr lang="en-US" dirty="0" err="1"/>
              <a:t>courseId</a:t>
            </a:r>
            <a:r>
              <a:rPr lang="en-US" dirty="0"/>
              <a:t>, grade)</a:t>
            </a:r>
          </a:p>
          <a:p>
            <a:r>
              <a:rPr lang="en-US" dirty="0"/>
              <a:t>   </a:t>
            </a:r>
            <a:r>
              <a:rPr lang="en-US" dirty="0" err="1"/>
              <a:t>handleGetStudentGPA</a:t>
            </a:r>
            <a:r>
              <a:rPr lang="en-US" dirty="0"/>
              <a:t>( id )</a:t>
            </a:r>
          </a:p>
          <a:p>
            <a:r>
              <a:rPr lang="en-US" dirty="0"/>
              <a:t>   </a:t>
            </a:r>
            <a:r>
              <a:rPr lang="en-US" dirty="0" err="1"/>
              <a:t>handleReportAllGPA</a:t>
            </a:r>
            <a:r>
              <a:rPr lang="en-US" dirty="0"/>
              <a:t>()</a:t>
            </a:r>
          </a:p>
          <a:p>
            <a:r>
              <a:rPr lang="en-US" dirty="0"/>
              <a:t>}</a:t>
            </a:r>
          </a:p>
          <a:p>
            <a:endParaRPr lang="en-US" dirty="0"/>
          </a:p>
          <a:p>
            <a:endParaRPr lang="en-US" dirty="0"/>
          </a:p>
          <a:p>
            <a:r>
              <a:rPr lang="en-US" dirty="0"/>
              <a:t>class Student{</a:t>
            </a:r>
          </a:p>
          <a:p>
            <a:r>
              <a:rPr lang="en-US" dirty="0"/>
              <a:t>   id</a:t>
            </a:r>
          </a:p>
          <a:p>
            <a:r>
              <a:rPr lang="en-US" dirty="0"/>
              <a:t>   name</a:t>
            </a:r>
          </a:p>
          <a:p>
            <a:r>
              <a:rPr lang="en-US" dirty="0"/>
              <a:t>   phone</a:t>
            </a:r>
          </a:p>
          <a:p>
            <a:r>
              <a:rPr lang="en-US" dirty="0"/>
              <a:t>   </a:t>
            </a:r>
            <a:r>
              <a:rPr lang="en-US" dirty="0" err="1"/>
              <a:t>courseIdToGradeMap</a:t>
            </a:r>
            <a:r>
              <a:rPr lang="en-US" dirty="0"/>
              <a:t>: Map&lt;String, Double&gt;</a:t>
            </a:r>
          </a:p>
          <a:p>
            <a:r>
              <a:rPr lang="en-US" dirty="0"/>
              <a:t>   </a:t>
            </a:r>
            <a:r>
              <a:rPr lang="en-US" dirty="0" err="1"/>
              <a:t>calculateGPA</a:t>
            </a:r>
            <a:r>
              <a:rPr lang="en-US" dirty="0"/>
              <a:t>() : double</a:t>
            </a:r>
          </a:p>
          <a:p>
            <a:r>
              <a:rPr lang="en-US" dirty="0"/>
              <a:t>   </a:t>
            </a:r>
            <a:r>
              <a:rPr lang="en-US" dirty="0" err="1"/>
              <a:t>setGrade</a:t>
            </a:r>
            <a:r>
              <a:rPr lang="en-US" dirty="0"/>
              <a:t>(</a:t>
            </a:r>
            <a:r>
              <a:rPr lang="en-US" dirty="0" err="1"/>
              <a:t>courseId</a:t>
            </a:r>
            <a:r>
              <a:rPr lang="en-US" dirty="0"/>
              <a:t>, grade)</a:t>
            </a:r>
          </a:p>
          <a:p>
            <a:r>
              <a:rPr lang="en-US" dirty="0"/>
              <a:t>}</a:t>
            </a:r>
          </a:p>
          <a:p>
            <a:endParaRPr lang="en-US" dirty="0"/>
          </a:p>
          <a:p>
            <a:endParaRPr lang="en-US" dirty="0"/>
          </a:p>
          <a:p>
            <a:r>
              <a:rPr lang="en-US" dirty="0" err="1"/>
              <a:t>SchoolMain</a:t>
            </a:r>
            <a:r>
              <a:rPr lang="en-US" dirty="0"/>
              <a:t> -&gt; "*" Student</a:t>
            </a:r>
          </a:p>
          <a:p>
            <a:r>
              <a:rPr lang="en-US" dirty="0"/>
              <a:t>@</a:t>
            </a:r>
            <a:r>
              <a:rPr lang="en-US" dirty="0" err="1"/>
              <a:t>enduml</a:t>
            </a:r>
            <a:endParaRPr lang="en-US" dirty="0"/>
          </a:p>
        </p:txBody>
      </p:sp>
      <p:sp>
        <p:nvSpPr>
          <p:cNvPr id="4" name="Slide Number Placeholder 3"/>
          <p:cNvSpPr>
            <a:spLocks noGrp="1"/>
          </p:cNvSpPr>
          <p:nvPr>
            <p:ph type="sldNum" sz="quarter" idx="10"/>
          </p:nvPr>
        </p:nvSpPr>
        <p:spPr/>
        <p:txBody>
          <a:bodyPr/>
          <a:lstStyle/>
          <a:p>
            <a:fld id="{AC522A93-4968-4B29-BB16-64A778254383}" type="slidenum">
              <a:rPr lang="en-US" smtClean="0"/>
              <a:t>52</a:t>
            </a:fld>
            <a:endParaRPr lang="en-US"/>
          </a:p>
        </p:txBody>
      </p:sp>
    </p:spTree>
    <p:extLst>
      <p:ext uri="{BB962C8B-B14F-4D97-AF65-F5344CB8AC3E}">
        <p14:creationId xmlns:p14="http://schemas.microsoft.com/office/powerpoint/2010/main" val="15559367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Coupling HIGH  (BAD)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Cohesion HIGH (GOOD)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Student is data holder now</a:t>
            </a:r>
          </a:p>
          <a:p>
            <a:endParaRPr lang="en-US" dirty="0"/>
          </a:p>
          <a:p>
            <a:endParaRPr lang="en-US" dirty="0"/>
          </a:p>
          <a:p>
            <a:r>
              <a:rPr lang="en-US" dirty="0"/>
              <a:t>@</a:t>
            </a:r>
            <a:r>
              <a:rPr lang="en-US" dirty="0" err="1"/>
              <a:t>startuml</a:t>
            </a:r>
            <a:endParaRPr lang="en-US" dirty="0"/>
          </a:p>
          <a:p>
            <a:r>
              <a:rPr lang="en-US" dirty="0" err="1"/>
              <a:t>skinparam</a:t>
            </a:r>
            <a:r>
              <a:rPr lang="en-US" dirty="0"/>
              <a:t> style </a:t>
            </a:r>
            <a:r>
              <a:rPr lang="en-US" dirty="0" err="1"/>
              <a:t>strictuml</a:t>
            </a:r>
            <a:endParaRPr lang="en-US" dirty="0"/>
          </a:p>
          <a:p>
            <a:endParaRPr lang="en-US" dirty="0"/>
          </a:p>
          <a:p>
            <a:r>
              <a:rPr lang="en-US" dirty="0"/>
              <a:t>class </a:t>
            </a:r>
            <a:r>
              <a:rPr lang="en-US" dirty="0" err="1"/>
              <a:t>SchoolMain</a:t>
            </a:r>
            <a:r>
              <a:rPr lang="en-US" dirty="0"/>
              <a:t> {</a:t>
            </a:r>
          </a:p>
          <a:p>
            <a:r>
              <a:rPr lang="en-US" dirty="0"/>
              <a:t>   </a:t>
            </a:r>
            <a:r>
              <a:rPr lang="en-US" dirty="0" err="1"/>
              <a:t>studentIdToGradeRecordMap</a:t>
            </a:r>
            <a:r>
              <a:rPr lang="en-US" dirty="0"/>
              <a:t>: Map&lt;Integer, </a:t>
            </a:r>
            <a:r>
              <a:rPr lang="en-US" dirty="0" err="1"/>
              <a:t>GradeRecord</a:t>
            </a:r>
            <a:r>
              <a:rPr lang="en-US" dirty="0"/>
              <a:t> &gt;</a:t>
            </a:r>
          </a:p>
          <a:p>
            <a:r>
              <a:rPr lang="en-US" dirty="0"/>
              <a:t>   </a:t>
            </a:r>
            <a:r>
              <a:rPr lang="en-US" dirty="0" err="1"/>
              <a:t>handleAddStudent</a:t>
            </a:r>
            <a:r>
              <a:rPr lang="en-US" dirty="0"/>
              <a:t>(id, name, phone)</a:t>
            </a:r>
          </a:p>
          <a:p>
            <a:r>
              <a:rPr lang="en-US" dirty="0"/>
              <a:t>   </a:t>
            </a:r>
            <a:r>
              <a:rPr lang="en-US" dirty="0" err="1"/>
              <a:t>handleRemoveStudent</a:t>
            </a:r>
            <a:r>
              <a:rPr lang="en-US" dirty="0"/>
              <a:t>(id)</a:t>
            </a:r>
          </a:p>
          <a:p>
            <a:r>
              <a:rPr lang="en-US" dirty="0"/>
              <a:t>   </a:t>
            </a:r>
            <a:r>
              <a:rPr lang="en-US" dirty="0" err="1"/>
              <a:t>handleSetStudentGrade</a:t>
            </a:r>
            <a:r>
              <a:rPr lang="en-US" dirty="0"/>
              <a:t>(</a:t>
            </a:r>
            <a:r>
              <a:rPr lang="en-US" dirty="0" err="1"/>
              <a:t>studentId</a:t>
            </a:r>
            <a:r>
              <a:rPr lang="en-US" dirty="0"/>
              <a:t>, </a:t>
            </a:r>
            <a:r>
              <a:rPr lang="en-US" dirty="0" err="1"/>
              <a:t>courseId</a:t>
            </a:r>
            <a:r>
              <a:rPr lang="en-US" dirty="0"/>
              <a:t>, grade)</a:t>
            </a:r>
          </a:p>
          <a:p>
            <a:r>
              <a:rPr lang="en-US" dirty="0"/>
              <a:t>   </a:t>
            </a:r>
            <a:r>
              <a:rPr lang="en-US" dirty="0" err="1"/>
              <a:t>handleGetStudentGPA</a:t>
            </a:r>
            <a:r>
              <a:rPr lang="en-US" dirty="0"/>
              <a:t>( id )</a:t>
            </a:r>
          </a:p>
          <a:p>
            <a:r>
              <a:rPr lang="en-US" dirty="0"/>
              <a:t>   </a:t>
            </a:r>
            <a:r>
              <a:rPr lang="en-US" dirty="0" err="1"/>
              <a:t>handleReportAllGPA</a:t>
            </a:r>
            <a:r>
              <a:rPr lang="en-US" dirty="0"/>
              <a:t>()</a:t>
            </a:r>
          </a:p>
          <a:p>
            <a:r>
              <a:rPr lang="en-US" dirty="0"/>
              <a:t>}</a:t>
            </a:r>
          </a:p>
          <a:p>
            <a:endParaRPr lang="en-US" dirty="0"/>
          </a:p>
          <a:p>
            <a:r>
              <a:rPr lang="en-US" dirty="0"/>
              <a:t>class Student{</a:t>
            </a:r>
          </a:p>
          <a:p>
            <a:r>
              <a:rPr lang="en-US" dirty="0"/>
              <a:t>   id</a:t>
            </a:r>
          </a:p>
          <a:p>
            <a:r>
              <a:rPr lang="en-US" dirty="0"/>
              <a:t>   name</a:t>
            </a:r>
          </a:p>
          <a:p>
            <a:r>
              <a:rPr lang="en-US" dirty="0"/>
              <a:t>   phone</a:t>
            </a:r>
          </a:p>
          <a:p>
            <a:r>
              <a:rPr lang="en-US" dirty="0"/>
              <a:t>   </a:t>
            </a:r>
            <a:r>
              <a:rPr lang="en-US" dirty="0" err="1"/>
              <a:t>getGPA</a:t>
            </a:r>
            <a:r>
              <a:rPr lang="en-US" dirty="0"/>
              <a:t>()</a:t>
            </a:r>
          </a:p>
          <a:p>
            <a:r>
              <a:rPr lang="en-US" dirty="0"/>
              <a:t>}</a:t>
            </a:r>
          </a:p>
          <a:p>
            <a:endParaRPr lang="en-US" dirty="0"/>
          </a:p>
          <a:p>
            <a:r>
              <a:rPr lang="en-US" dirty="0"/>
              <a:t>class </a:t>
            </a:r>
            <a:r>
              <a:rPr lang="en-US" dirty="0" err="1"/>
              <a:t>GradeRecord</a:t>
            </a:r>
            <a:r>
              <a:rPr lang="en-US" dirty="0"/>
              <a:t> {</a:t>
            </a:r>
          </a:p>
          <a:p>
            <a:r>
              <a:rPr lang="en-US" dirty="0"/>
              <a:t>   </a:t>
            </a:r>
            <a:r>
              <a:rPr lang="en-US" dirty="0" err="1"/>
              <a:t>studentId</a:t>
            </a:r>
            <a:endParaRPr lang="en-US" dirty="0"/>
          </a:p>
          <a:p>
            <a:r>
              <a:rPr lang="en-US" dirty="0"/>
              <a:t>   </a:t>
            </a:r>
            <a:r>
              <a:rPr lang="en-US" dirty="0" err="1"/>
              <a:t>courseIdToGradeMap</a:t>
            </a:r>
            <a:r>
              <a:rPr lang="en-US" dirty="0"/>
              <a:t>: Map&lt;String, Double&gt;</a:t>
            </a:r>
          </a:p>
          <a:p>
            <a:r>
              <a:rPr lang="en-US" dirty="0"/>
              <a:t>   </a:t>
            </a:r>
            <a:r>
              <a:rPr lang="en-US" dirty="0" err="1"/>
              <a:t>calculateGPA</a:t>
            </a:r>
            <a:r>
              <a:rPr lang="en-US" dirty="0"/>
              <a:t>() : double</a:t>
            </a:r>
          </a:p>
          <a:p>
            <a:r>
              <a:rPr lang="en-US" dirty="0"/>
              <a:t>   </a:t>
            </a:r>
            <a:r>
              <a:rPr lang="en-US" dirty="0" err="1"/>
              <a:t>setGrade</a:t>
            </a:r>
            <a:r>
              <a:rPr lang="en-US" dirty="0"/>
              <a:t>(</a:t>
            </a:r>
            <a:r>
              <a:rPr lang="en-US" dirty="0" err="1"/>
              <a:t>courseId</a:t>
            </a:r>
            <a:r>
              <a:rPr lang="en-US" dirty="0"/>
              <a:t>, grade)</a:t>
            </a:r>
          </a:p>
          <a:p>
            <a:r>
              <a:rPr lang="en-US" dirty="0"/>
              <a:t>}</a:t>
            </a:r>
          </a:p>
          <a:p>
            <a:endParaRPr lang="en-US" dirty="0"/>
          </a:p>
          <a:p>
            <a:r>
              <a:rPr lang="en-US" dirty="0" err="1"/>
              <a:t>SchoolMain</a:t>
            </a:r>
            <a:r>
              <a:rPr lang="en-US" dirty="0"/>
              <a:t> -&gt; "*" Student</a:t>
            </a:r>
          </a:p>
          <a:p>
            <a:r>
              <a:rPr lang="en-US" dirty="0"/>
              <a:t>Student -&gt; </a:t>
            </a:r>
            <a:r>
              <a:rPr lang="en-US" dirty="0" err="1"/>
              <a:t>GradeRecord</a:t>
            </a:r>
            <a:endParaRPr lang="en-US" dirty="0"/>
          </a:p>
          <a:p>
            <a:r>
              <a:rPr lang="en-US" dirty="0" err="1"/>
              <a:t>SchoolMain</a:t>
            </a:r>
            <a:r>
              <a:rPr lang="en-US" dirty="0"/>
              <a:t> -&gt; "*" </a:t>
            </a:r>
            <a:r>
              <a:rPr lang="en-US" dirty="0" err="1"/>
              <a:t>GradeRecord</a:t>
            </a:r>
            <a:endParaRPr lang="en-US" dirty="0"/>
          </a:p>
          <a:p>
            <a:r>
              <a:rPr lang="en-US" dirty="0"/>
              <a:t>@</a:t>
            </a:r>
            <a:r>
              <a:rPr lang="en-US" dirty="0" err="1"/>
              <a:t>enduml</a:t>
            </a:r>
            <a:endParaRPr lang="en-US" dirty="0"/>
          </a:p>
        </p:txBody>
      </p:sp>
      <p:sp>
        <p:nvSpPr>
          <p:cNvPr id="4" name="Slide Number Placeholder 3"/>
          <p:cNvSpPr>
            <a:spLocks noGrp="1"/>
          </p:cNvSpPr>
          <p:nvPr>
            <p:ph type="sldNum" sz="quarter" idx="10"/>
          </p:nvPr>
        </p:nvSpPr>
        <p:spPr/>
        <p:txBody>
          <a:bodyPr/>
          <a:lstStyle/>
          <a:p>
            <a:fld id="{AC522A93-4968-4B29-BB16-64A778254383}" type="slidenum">
              <a:rPr lang="en-US" smtClean="0"/>
              <a:t>53</a:t>
            </a:fld>
            <a:endParaRPr lang="en-US"/>
          </a:p>
        </p:txBody>
      </p:sp>
    </p:spTree>
    <p:extLst>
      <p:ext uri="{BB962C8B-B14F-4D97-AF65-F5344CB8AC3E}">
        <p14:creationId xmlns:p14="http://schemas.microsoft.com/office/powerpoint/2010/main" val="89924260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Coupling LOW (higher),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cohesion HIGH (good!)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Student now has useful</a:t>
            </a:r>
            <a:r>
              <a:rPr lang="en-US" baseline="0" dirty="0"/>
              <a:t> behavior</a:t>
            </a:r>
            <a:endParaRPr lang="en-US" dirty="0"/>
          </a:p>
          <a:p>
            <a:endParaRPr lang="en-US" dirty="0"/>
          </a:p>
          <a:p>
            <a:endParaRPr lang="en-US" dirty="0"/>
          </a:p>
          <a:p>
            <a:r>
              <a:rPr lang="en-US" dirty="0"/>
              <a:t>@</a:t>
            </a:r>
            <a:r>
              <a:rPr lang="en-US" dirty="0" err="1"/>
              <a:t>startuml</a:t>
            </a:r>
            <a:endParaRPr lang="en-US" dirty="0"/>
          </a:p>
          <a:p>
            <a:r>
              <a:rPr lang="en-US" dirty="0" err="1"/>
              <a:t>skinparam</a:t>
            </a:r>
            <a:r>
              <a:rPr lang="en-US" dirty="0"/>
              <a:t> style </a:t>
            </a:r>
            <a:r>
              <a:rPr lang="en-US" dirty="0" err="1"/>
              <a:t>strictuml</a:t>
            </a:r>
            <a:endParaRPr lang="en-US" dirty="0"/>
          </a:p>
          <a:p>
            <a:endParaRPr lang="en-US" dirty="0"/>
          </a:p>
          <a:p>
            <a:r>
              <a:rPr lang="en-US" dirty="0"/>
              <a:t>class </a:t>
            </a:r>
            <a:r>
              <a:rPr lang="en-US" dirty="0" err="1"/>
              <a:t>SchoolMain</a:t>
            </a:r>
            <a:r>
              <a:rPr lang="en-US" dirty="0"/>
              <a:t> {</a:t>
            </a:r>
          </a:p>
          <a:p>
            <a:r>
              <a:rPr lang="en-US" dirty="0"/>
              <a:t>   </a:t>
            </a:r>
            <a:r>
              <a:rPr lang="en-US" dirty="0" err="1"/>
              <a:t>handleAddStudent</a:t>
            </a:r>
            <a:r>
              <a:rPr lang="en-US" dirty="0"/>
              <a:t>(id, name, phone)</a:t>
            </a:r>
          </a:p>
          <a:p>
            <a:r>
              <a:rPr lang="en-US" dirty="0"/>
              <a:t>   </a:t>
            </a:r>
            <a:r>
              <a:rPr lang="en-US" dirty="0" err="1"/>
              <a:t>handleRemoveStudent</a:t>
            </a:r>
            <a:r>
              <a:rPr lang="en-US" dirty="0"/>
              <a:t>(id)</a:t>
            </a:r>
          </a:p>
          <a:p>
            <a:r>
              <a:rPr lang="en-US" dirty="0"/>
              <a:t>   </a:t>
            </a:r>
            <a:r>
              <a:rPr lang="en-US" dirty="0" err="1"/>
              <a:t>handleSetStudentGrade</a:t>
            </a:r>
            <a:r>
              <a:rPr lang="en-US" dirty="0"/>
              <a:t>(</a:t>
            </a:r>
            <a:r>
              <a:rPr lang="en-US" dirty="0" err="1"/>
              <a:t>studentId</a:t>
            </a:r>
            <a:r>
              <a:rPr lang="en-US" dirty="0"/>
              <a:t>, </a:t>
            </a:r>
            <a:r>
              <a:rPr lang="en-US" dirty="0" err="1"/>
              <a:t>courseId</a:t>
            </a:r>
            <a:r>
              <a:rPr lang="en-US" dirty="0"/>
              <a:t>, grade)</a:t>
            </a:r>
          </a:p>
          <a:p>
            <a:r>
              <a:rPr lang="en-US" dirty="0"/>
              <a:t>   </a:t>
            </a:r>
            <a:r>
              <a:rPr lang="en-US" dirty="0" err="1"/>
              <a:t>handleGetStudentGPA</a:t>
            </a:r>
            <a:r>
              <a:rPr lang="en-US" dirty="0"/>
              <a:t>( id )</a:t>
            </a:r>
          </a:p>
          <a:p>
            <a:r>
              <a:rPr lang="en-US" dirty="0"/>
              <a:t>   </a:t>
            </a:r>
            <a:r>
              <a:rPr lang="en-US" dirty="0" err="1"/>
              <a:t>handleReportAllGPA</a:t>
            </a:r>
            <a:r>
              <a:rPr lang="en-US" dirty="0"/>
              <a:t>()</a:t>
            </a:r>
          </a:p>
          <a:p>
            <a:r>
              <a:rPr lang="en-US" dirty="0"/>
              <a:t>}</a:t>
            </a:r>
          </a:p>
          <a:p>
            <a:endParaRPr lang="en-US" dirty="0"/>
          </a:p>
          <a:p>
            <a:endParaRPr lang="en-US" dirty="0"/>
          </a:p>
          <a:p>
            <a:r>
              <a:rPr lang="en-US" dirty="0"/>
              <a:t>class Student{</a:t>
            </a:r>
          </a:p>
          <a:p>
            <a:r>
              <a:rPr lang="en-US" dirty="0"/>
              <a:t>   id</a:t>
            </a:r>
          </a:p>
          <a:p>
            <a:r>
              <a:rPr lang="en-US" dirty="0"/>
              <a:t>   name</a:t>
            </a:r>
          </a:p>
          <a:p>
            <a:r>
              <a:rPr lang="en-US" dirty="0"/>
              <a:t>   phone</a:t>
            </a:r>
          </a:p>
          <a:p>
            <a:r>
              <a:rPr lang="en-US" dirty="0"/>
              <a:t>   </a:t>
            </a:r>
            <a:r>
              <a:rPr lang="en-US" dirty="0" err="1"/>
              <a:t>getGPA</a:t>
            </a:r>
            <a:r>
              <a:rPr lang="en-US" dirty="0"/>
              <a:t>()</a:t>
            </a:r>
          </a:p>
          <a:p>
            <a:r>
              <a:rPr lang="en-US" dirty="0"/>
              <a:t>   </a:t>
            </a:r>
            <a:r>
              <a:rPr lang="en-US" dirty="0" err="1"/>
              <a:t>setGrade</a:t>
            </a:r>
            <a:r>
              <a:rPr lang="en-US" dirty="0"/>
              <a:t>(</a:t>
            </a:r>
            <a:r>
              <a:rPr lang="en-US" dirty="0" err="1"/>
              <a:t>courseId</a:t>
            </a:r>
            <a:r>
              <a:rPr lang="en-US" dirty="0"/>
              <a:t>, grade)</a:t>
            </a:r>
          </a:p>
          <a:p>
            <a:r>
              <a:rPr lang="en-US" dirty="0"/>
              <a:t>}</a:t>
            </a:r>
          </a:p>
          <a:p>
            <a:endParaRPr lang="en-US" dirty="0"/>
          </a:p>
          <a:p>
            <a:r>
              <a:rPr lang="en-US" dirty="0"/>
              <a:t>class </a:t>
            </a:r>
            <a:r>
              <a:rPr lang="en-US" dirty="0" err="1"/>
              <a:t>GradeRecord</a:t>
            </a:r>
            <a:r>
              <a:rPr lang="en-US" dirty="0"/>
              <a:t> {</a:t>
            </a:r>
          </a:p>
          <a:p>
            <a:r>
              <a:rPr lang="en-US" dirty="0"/>
              <a:t>   </a:t>
            </a:r>
            <a:r>
              <a:rPr lang="en-US" dirty="0" err="1"/>
              <a:t>courseIdToGradeMap</a:t>
            </a:r>
            <a:r>
              <a:rPr lang="en-US" dirty="0"/>
              <a:t>: Map&lt;String, Double&gt;</a:t>
            </a:r>
          </a:p>
          <a:p>
            <a:r>
              <a:rPr lang="en-US" dirty="0"/>
              <a:t>   </a:t>
            </a:r>
            <a:r>
              <a:rPr lang="en-US" dirty="0" err="1"/>
              <a:t>calculateGPA</a:t>
            </a:r>
            <a:r>
              <a:rPr lang="en-US" dirty="0"/>
              <a:t>() : double</a:t>
            </a:r>
          </a:p>
          <a:p>
            <a:r>
              <a:rPr lang="en-US" dirty="0"/>
              <a:t>   </a:t>
            </a:r>
            <a:r>
              <a:rPr lang="en-US" dirty="0" err="1"/>
              <a:t>setGrade</a:t>
            </a:r>
            <a:r>
              <a:rPr lang="en-US" dirty="0"/>
              <a:t>(</a:t>
            </a:r>
            <a:r>
              <a:rPr lang="en-US" dirty="0" err="1"/>
              <a:t>courseId</a:t>
            </a:r>
            <a:r>
              <a:rPr lang="en-US" dirty="0"/>
              <a:t>, grade)</a:t>
            </a:r>
          </a:p>
          <a:p>
            <a:r>
              <a:rPr lang="en-US" dirty="0"/>
              <a:t>}</a:t>
            </a:r>
          </a:p>
          <a:p>
            <a:endParaRPr lang="en-US" dirty="0"/>
          </a:p>
          <a:p>
            <a:endParaRPr lang="en-US" dirty="0"/>
          </a:p>
          <a:p>
            <a:r>
              <a:rPr lang="en-US" dirty="0" err="1"/>
              <a:t>SchoolMain</a:t>
            </a:r>
            <a:r>
              <a:rPr lang="en-US" dirty="0"/>
              <a:t> -&gt; "*" Student</a:t>
            </a:r>
          </a:p>
          <a:p>
            <a:r>
              <a:rPr lang="en-US" dirty="0"/>
              <a:t>Student -&gt;  </a:t>
            </a:r>
            <a:r>
              <a:rPr lang="en-US" dirty="0" err="1"/>
              <a:t>GradeRecord</a:t>
            </a:r>
            <a:endParaRPr lang="en-US" dirty="0"/>
          </a:p>
          <a:p>
            <a:r>
              <a:rPr lang="en-US" dirty="0"/>
              <a:t>@</a:t>
            </a:r>
            <a:r>
              <a:rPr lang="en-US" dirty="0" err="1"/>
              <a:t>enduml</a:t>
            </a:r>
            <a:endParaRPr lang="en-US" dirty="0"/>
          </a:p>
        </p:txBody>
      </p:sp>
      <p:sp>
        <p:nvSpPr>
          <p:cNvPr id="4" name="Slide Number Placeholder 3"/>
          <p:cNvSpPr>
            <a:spLocks noGrp="1"/>
          </p:cNvSpPr>
          <p:nvPr>
            <p:ph type="sldNum" sz="quarter" idx="10"/>
          </p:nvPr>
        </p:nvSpPr>
        <p:spPr/>
        <p:txBody>
          <a:bodyPr/>
          <a:lstStyle/>
          <a:p>
            <a:fld id="{AC522A93-4968-4B29-BB16-64A778254383}" type="slidenum">
              <a:rPr lang="en-US" smtClean="0"/>
              <a:t>54</a:t>
            </a:fld>
            <a:endParaRPr lang="en-US"/>
          </a:p>
        </p:txBody>
      </p:sp>
    </p:spTree>
    <p:extLst>
      <p:ext uri="{BB962C8B-B14F-4D97-AF65-F5344CB8AC3E}">
        <p14:creationId xmlns:p14="http://schemas.microsoft.com/office/powerpoint/2010/main" val="305903069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WOAH</a:t>
            </a:r>
            <a:r>
              <a:rPr lang="en-US" baseline="0" dirty="0"/>
              <a:t> – things out of control….   Student has very high coupling-if it changes everything breaks!</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Coupling HIGH</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Cohesion HIGH</a:t>
            </a:r>
          </a:p>
          <a:p>
            <a:endParaRPr lang="en-US" dirty="0"/>
          </a:p>
          <a:p>
            <a:r>
              <a:rPr lang="en-US" dirty="0"/>
              <a:t>@</a:t>
            </a:r>
            <a:r>
              <a:rPr lang="en-US" dirty="0" err="1"/>
              <a:t>startuml</a:t>
            </a:r>
            <a:endParaRPr lang="en-US" dirty="0"/>
          </a:p>
          <a:p>
            <a:r>
              <a:rPr lang="en-US" dirty="0" err="1"/>
              <a:t>skinparam</a:t>
            </a:r>
            <a:r>
              <a:rPr lang="en-US" dirty="0"/>
              <a:t> style </a:t>
            </a:r>
            <a:r>
              <a:rPr lang="en-US" dirty="0" err="1"/>
              <a:t>strictuml</a:t>
            </a:r>
            <a:endParaRPr lang="en-US" dirty="0"/>
          </a:p>
          <a:p>
            <a:endParaRPr lang="en-US" dirty="0"/>
          </a:p>
          <a:p>
            <a:r>
              <a:rPr lang="en-US" dirty="0"/>
              <a:t>class </a:t>
            </a:r>
            <a:r>
              <a:rPr lang="en-US" dirty="0" err="1"/>
              <a:t>SchoolMain</a:t>
            </a:r>
            <a:r>
              <a:rPr lang="en-US" dirty="0"/>
              <a:t> {</a:t>
            </a:r>
          </a:p>
          <a:p>
            <a:r>
              <a:rPr lang="en-US" dirty="0"/>
              <a:t>   </a:t>
            </a:r>
            <a:r>
              <a:rPr lang="en-US" dirty="0" err="1"/>
              <a:t>handleAddStudent</a:t>
            </a:r>
            <a:r>
              <a:rPr lang="en-US" dirty="0"/>
              <a:t>(id, name, phone)</a:t>
            </a:r>
          </a:p>
          <a:p>
            <a:r>
              <a:rPr lang="en-US" dirty="0"/>
              <a:t>   </a:t>
            </a:r>
            <a:r>
              <a:rPr lang="en-US" dirty="0" err="1"/>
              <a:t>handleRemoveStudent</a:t>
            </a:r>
            <a:r>
              <a:rPr lang="en-US" dirty="0"/>
              <a:t>(id)</a:t>
            </a:r>
          </a:p>
          <a:p>
            <a:r>
              <a:rPr lang="en-US" dirty="0"/>
              <a:t>   </a:t>
            </a:r>
            <a:r>
              <a:rPr lang="en-US" dirty="0" err="1"/>
              <a:t>handleSetStudentGrade</a:t>
            </a:r>
            <a:r>
              <a:rPr lang="en-US" dirty="0"/>
              <a:t>(</a:t>
            </a:r>
            <a:r>
              <a:rPr lang="en-US" dirty="0" err="1"/>
              <a:t>studentId</a:t>
            </a:r>
            <a:r>
              <a:rPr lang="en-US" dirty="0"/>
              <a:t>, </a:t>
            </a:r>
            <a:r>
              <a:rPr lang="en-US" dirty="0" err="1"/>
              <a:t>courseId</a:t>
            </a:r>
            <a:r>
              <a:rPr lang="en-US" dirty="0"/>
              <a:t>, grade)</a:t>
            </a:r>
          </a:p>
          <a:p>
            <a:r>
              <a:rPr lang="en-US" dirty="0"/>
              <a:t>   </a:t>
            </a:r>
            <a:r>
              <a:rPr lang="en-US" dirty="0" err="1"/>
              <a:t>handleGetStudentGPA</a:t>
            </a:r>
            <a:r>
              <a:rPr lang="en-US" dirty="0"/>
              <a:t>( id )</a:t>
            </a:r>
          </a:p>
          <a:p>
            <a:r>
              <a:rPr lang="en-US" dirty="0"/>
              <a:t>   </a:t>
            </a:r>
            <a:r>
              <a:rPr lang="en-US" dirty="0" err="1"/>
              <a:t>handleReportAllGPA</a:t>
            </a:r>
            <a:r>
              <a:rPr lang="en-US" dirty="0"/>
              <a:t>()</a:t>
            </a:r>
          </a:p>
          <a:p>
            <a:r>
              <a:rPr lang="en-US" dirty="0"/>
              <a:t>}</a:t>
            </a:r>
          </a:p>
          <a:p>
            <a:endParaRPr lang="en-US" dirty="0"/>
          </a:p>
          <a:p>
            <a:endParaRPr lang="en-US" dirty="0"/>
          </a:p>
          <a:p>
            <a:r>
              <a:rPr lang="en-US" dirty="0"/>
              <a:t>class Student{</a:t>
            </a:r>
          </a:p>
          <a:p>
            <a:r>
              <a:rPr lang="en-US" dirty="0"/>
              <a:t>   id</a:t>
            </a:r>
          </a:p>
          <a:p>
            <a:r>
              <a:rPr lang="en-US" dirty="0"/>
              <a:t>   </a:t>
            </a:r>
            <a:r>
              <a:rPr lang="en-US" dirty="0" err="1"/>
              <a:t>getGPA</a:t>
            </a:r>
            <a:r>
              <a:rPr lang="en-US" dirty="0"/>
              <a:t>()</a:t>
            </a:r>
          </a:p>
          <a:p>
            <a:r>
              <a:rPr lang="en-US" dirty="0"/>
              <a:t>   </a:t>
            </a:r>
            <a:r>
              <a:rPr lang="en-US" dirty="0" err="1"/>
              <a:t>setGrade</a:t>
            </a:r>
            <a:r>
              <a:rPr lang="en-US" dirty="0"/>
              <a:t>(</a:t>
            </a:r>
            <a:r>
              <a:rPr lang="en-US" dirty="0" err="1"/>
              <a:t>courseId</a:t>
            </a:r>
            <a:r>
              <a:rPr lang="en-US" dirty="0"/>
              <a:t>, grade)</a:t>
            </a:r>
          </a:p>
          <a:p>
            <a:r>
              <a:rPr lang="en-US" dirty="0"/>
              <a:t>}</a:t>
            </a:r>
          </a:p>
          <a:p>
            <a:endParaRPr lang="en-US" dirty="0"/>
          </a:p>
          <a:p>
            <a:r>
              <a:rPr lang="en-US" dirty="0"/>
              <a:t>class </a:t>
            </a:r>
            <a:r>
              <a:rPr lang="en-US" dirty="0" err="1"/>
              <a:t>GradeRecord</a:t>
            </a:r>
            <a:r>
              <a:rPr lang="en-US" dirty="0"/>
              <a:t> {</a:t>
            </a:r>
          </a:p>
          <a:p>
            <a:r>
              <a:rPr lang="en-US" dirty="0"/>
              <a:t>   </a:t>
            </a:r>
            <a:r>
              <a:rPr lang="en-US" dirty="0" err="1"/>
              <a:t>calculateGPA</a:t>
            </a:r>
            <a:r>
              <a:rPr lang="en-US" dirty="0"/>
              <a:t>() : double</a:t>
            </a:r>
          </a:p>
          <a:p>
            <a:r>
              <a:rPr lang="en-US" dirty="0"/>
              <a:t>   </a:t>
            </a:r>
            <a:r>
              <a:rPr lang="en-US" dirty="0" err="1"/>
              <a:t>setGrade</a:t>
            </a:r>
            <a:r>
              <a:rPr lang="en-US" dirty="0"/>
              <a:t>(</a:t>
            </a:r>
            <a:r>
              <a:rPr lang="en-US" dirty="0" err="1"/>
              <a:t>courseId</a:t>
            </a:r>
            <a:r>
              <a:rPr lang="en-US" dirty="0"/>
              <a:t>, grade)</a:t>
            </a:r>
          </a:p>
          <a:p>
            <a:r>
              <a:rPr lang="en-US" dirty="0"/>
              <a:t>}</a:t>
            </a:r>
          </a:p>
          <a:p>
            <a:endParaRPr lang="en-US" dirty="0"/>
          </a:p>
          <a:p>
            <a:r>
              <a:rPr lang="en-US" dirty="0"/>
              <a:t>class </a:t>
            </a:r>
            <a:r>
              <a:rPr lang="en-US" dirty="0" err="1"/>
              <a:t>CourseGrade</a:t>
            </a:r>
            <a:r>
              <a:rPr lang="en-US" dirty="0"/>
              <a:t> {</a:t>
            </a:r>
          </a:p>
          <a:p>
            <a:r>
              <a:rPr lang="en-US" dirty="0"/>
              <a:t>   </a:t>
            </a:r>
            <a:r>
              <a:rPr lang="en-US" dirty="0" err="1"/>
              <a:t>courseId</a:t>
            </a:r>
            <a:endParaRPr lang="en-US" dirty="0"/>
          </a:p>
          <a:p>
            <a:r>
              <a:rPr lang="en-US" dirty="0"/>
              <a:t>   grade</a:t>
            </a:r>
          </a:p>
          <a:p>
            <a:r>
              <a:rPr lang="en-US" dirty="0"/>
              <a:t>   </a:t>
            </a:r>
            <a:r>
              <a:rPr lang="en-US" dirty="0" err="1"/>
              <a:t>wasRetaken</a:t>
            </a:r>
            <a:endParaRPr lang="en-US" dirty="0"/>
          </a:p>
          <a:p>
            <a:r>
              <a:rPr lang="en-US" dirty="0"/>
              <a:t>}</a:t>
            </a:r>
          </a:p>
          <a:p>
            <a:endParaRPr lang="en-US" dirty="0"/>
          </a:p>
          <a:p>
            <a:endParaRPr lang="en-US" dirty="0"/>
          </a:p>
          <a:p>
            <a:r>
              <a:rPr lang="en-US" dirty="0"/>
              <a:t>class </a:t>
            </a:r>
            <a:r>
              <a:rPr lang="en-US" dirty="0" err="1"/>
              <a:t>StudentNameRecord</a:t>
            </a:r>
            <a:r>
              <a:rPr lang="en-US" dirty="0"/>
              <a:t> {</a:t>
            </a:r>
          </a:p>
          <a:p>
            <a:r>
              <a:rPr lang="en-US" dirty="0"/>
              <a:t>first</a:t>
            </a:r>
          </a:p>
          <a:p>
            <a:r>
              <a:rPr lang="en-US" dirty="0"/>
              <a:t>middle</a:t>
            </a:r>
          </a:p>
          <a:p>
            <a:r>
              <a:rPr lang="en-US" dirty="0"/>
              <a:t>last</a:t>
            </a:r>
          </a:p>
          <a:p>
            <a:r>
              <a:rPr lang="en-US" dirty="0"/>
              <a:t>}</a:t>
            </a:r>
          </a:p>
          <a:p>
            <a:endParaRPr lang="en-US" dirty="0"/>
          </a:p>
          <a:p>
            <a:r>
              <a:rPr lang="en-US" dirty="0"/>
              <a:t>class </a:t>
            </a:r>
            <a:r>
              <a:rPr lang="en-US" dirty="0" err="1"/>
              <a:t>StudentPhoneRecord</a:t>
            </a:r>
            <a:r>
              <a:rPr lang="en-US" dirty="0"/>
              <a:t> {</a:t>
            </a:r>
          </a:p>
          <a:p>
            <a:r>
              <a:rPr lang="en-US" dirty="0" err="1"/>
              <a:t>areaCode</a:t>
            </a:r>
            <a:endParaRPr lang="en-US" dirty="0"/>
          </a:p>
          <a:p>
            <a:r>
              <a:rPr lang="en-US" dirty="0" err="1"/>
              <a:t>localNumber</a:t>
            </a:r>
            <a:endParaRPr lang="en-US" dirty="0"/>
          </a:p>
          <a:p>
            <a:r>
              <a:rPr lang="en-US" dirty="0"/>
              <a:t>}</a:t>
            </a:r>
          </a:p>
          <a:p>
            <a:endParaRPr lang="en-US" dirty="0"/>
          </a:p>
          <a:p>
            <a:endParaRPr lang="en-US" dirty="0"/>
          </a:p>
          <a:p>
            <a:r>
              <a:rPr lang="en-US" dirty="0" err="1"/>
              <a:t>GradeRecord</a:t>
            </a:r>
            <a:r>
              <a:rPr lang="en-US" dirty="0"/>
              <a:t> -&gt; "*" </a:t>
            </a:r>
            <a:r>
              <a:rPr lang="en-US" dirty="0" err="1"/>
              <a:t>CourseGrade</a:t>
            </a:r>
            <a:r>
              <a:rPr lang="en-US" dirty="0"/>
              <a:t> </a:t>
            </a:r>
          </a:p>
          <a:p>
            <a:r>
              <a:rPr lang="en-US" dirty="0" err="1"/>
              <a:t>SchoolMain</a:t>
            </a:r>
            <a:r>
              <a:rPr lang="en-US" dirty="0"/>
              <a:t> -&gt; "*" Student</a:t>
            </a:r>
          </a:p>
          <a:p>
            <a:r>
              <a:rPr lang="en-US" dirty="0"/>
              <a:t>Student -&gt;  </a:t>
            </a:r>
            <a:r>
              <a:rPr lang="en-US" dirty="0" err="1"/>
              <a:t>GradeRecord</a:t>
            </a:r>
            <a:endParaRPr lang="en-US" dirty="0"/>
          </a:p>
          <a:p>
            <a:r>
              <a:rPr lang="en-US" dirty="0"/>
              <a:t>Student -&gt; </a:t>
            </a:r>
            <a:r>
              <a:rPr lang="en-US" dirty="0" err="1"/>
              <a:t>StudentNameRecord</a:t>
            </a:r>
            <a:r>
              <a:rPr lang="en-US" dirty="0"/>
              <a:t> </a:t>
            </a:r>
          </a:p>
          <a:p>
            <a:r>
              <a:rPr lang="en-US" dirty="0"/>
              <a:t>Student -&gt; </a:t>
            </a:r>
            <a:r>
              <a:rPr lang="en-US" dirty="0" err="1"/>
              <a:t>StudentPhoneRecord</a:t>
            </a:r>
            <a:endParaRPr lang="en-US" dirty="0"/>
          </a:p>
          <a:p>
            <a:r>
              <a:rPr lang="en-US" dirty="0"/>
              <a:t>@</a:t>
            </a:r>
            <a:r>
              <a:rPr lang="en-US" dirty="0" err="1"/>
              <a:t>enduml</a:t>
            </a:r>
            <a:endParaRPr lang="en-US" dirty="0"/>
          </a:p>
        </p:txBody>
      </p:sp>
      <p:sp>
        <p:nvSpPr>
          <p:cNvPr id="4" name="Slide Number Placeholder 3"/>
          <p:cNvSpPr>
            <a:spLocks noGrp="1"/>
          </p:cNvSpPr>
          <p:nvPr>
            <p:ph type="sldNum" sz="quarter" idx="10"/>
          </p:nvPr>
        </p:nvSpPr>
        <p:spPr/>
        <p:txBody>
          <a:bodyPr/>
          <a:lstStyle/>
          <a:p>
            <a:fld id="{AC522A93-4968-4B29-BB16-64A778254383}" type="slidenum">
              <a:rPr lang="en-US" smtClean="0"/>
              <a:t>55</a:t>
            </a:fld>
            <a:endParaRPr lang="en-US"/>
          </a:p>
        </p:txBody>
      </p:sp>
    </p:spTree>
    <p:extLst>
      <p:ext uri="{BB962C8B-B14F-4D97-AF65-F5344CB8AC3E}">
        <p14:creationId xmlns:p14="http://schemas.microsoft.com/office/powerpoint/2010/main" val="32411419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we can remove them we should</a:t>
            </a:r>
          </a:p>
          <a:p>
            <a:r>
              <a:rPr lang="en-US" dirty="0"/>
              <a:t>When we can’t remove</a:t>
            </a:r>
            <a:r>
              <a:rPr lang="en-US" baseline="0" dirty="0"/>
              <a:t> them</a:t>
            </a:r>
          </a:p>
          <a:p>
            <a:endParaRPr lang="en-US" baseline="0" dirty="0"/>
          </a:p>
          <a:p>
            <a:endParaRPr lang="en-US" baseline="0" dirty="0"/>
          </a:p>
          <a:p>
            <a:endParaRPr lang="en-US" dirty="0"/>
          </a:p>
        </p:txBody>
      </p:sp>
      <p:sp>
        <p:nvSpPr>
          <p:cNvPr id="4" name="Slide Number Placeholder 3"/>
          <p:cNvSpPr>
            <a:spLocks noGrp="1"/>
          </p:cNvSpPr>
          <p:nvPr>
            <p:ph type="sldNum" sz="quarter" idx="10"/>
          </p:nvPr>
        </p:nvSpPr>
        <p:spPr/>
        <p:txBody>
          <a:bodyPr/>
          <a:lstStyle/>
          <a:p>
            <a:fld id="{AC522A93-4968-4B29-BB16-64A778254383}" type="slidenum">
              <a:rPr lang="en-US" smtClean="0"/>
              <a:t>9</a:t>
            </a:fld>
            <a:endParaRPr lang="en-US"/>
          </a:p>
        </p:txBody>
      </p:sp>
    </p:spTree>
    <p:extLst>
      <p:ext uri="{BB962C8B-B14F-4D97-AF65-F5344CB8AC3E}">
        <p14:creationId xmlns:p14="http://schemas.microsoft.com/office/powerpoint/2010/main" val="4013682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Code depends heavily on the region class</a:t>
            </a:r>
          </a:p>
        </p:txBody>
      </p:sp>
      <p:sp>
        <p:nvSpPr>
          <p:cNvPr id="4" name="Slide Number Placeholder 3"/>
          <p:cNvSpPr>
            <a:spLocks noGrp="1"/>
          </p:cNvSpPr>
          <p:nvPr>
            <p:ph type="sldNum" sz="quarter" idx="10"/>
          </p:nvPr>
        </p:nvSpPr>
        <p:spPr/>
        <p:txBody>
          <a:bodyPr/>
          <a:lstStyle/>
          <a:p>
            <a:fld id="{AC522A93-4968-4B29-BB16-64A778254383}" type="slidenum">
              <a:rPr lang="en-US" smtClean="0"/>
              <a:t>10</a:t>
            </a:fld>
            <a:endParaRPr lang="en-US"/>
          </a:p>
        </p:txBody>
      </p:sp>
    </p:spTree>
    <p:extLst>
      <p:ext uri="{BB962C8B-B14F-4D97-AF65-F5344CB8AC3E}">
        <p14:creationId xmlns:p14="http://schemas.microsoft.com/office/powerpoint/2010/main" val="35254932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May make sense to put this on Friday instead, if time could introduce here, but provides nice example of tell</a:t>
            </a:r>
            <a:r>
              <a:rPr lang="en-US" baseline="0" dirty="0"/>
              <a:t> don’t ask</a:t>
            </a:r>
            <a:endParaRPr lang="en-US" dirty="0"/>
          </a:p>
        </p:txBody>
      </p:sp>
      <p:sp>
        <p:nvSpPr>
          <p:cNvPr id="4" name="Slide Number Placeholder 3"/>
          <p:cNvSpPr>
            <a:spLocks noGrp="1"/>
          </p:cNvSpPr>
          <p:nvPr>
            <p:ph type="sldNum" sz="quarter" idx="10"/>
          </p:nvPr>
        </p:nvSpPr>
        <p:spPr/>
        <p:txBody>
          <a:bodyPr/>
          <a:lstStyle/>
          <a:p>
            <a:fld id="{AC522A93-4968-4B29-BB16-64A778254383}" type="slidenum">
              <a:rPr lang="en-US" smtClean="0"/>
              <a:t>14</a:t>
            </a:fld>
            <a:endParaRPr lang="en-US"/>
          </a:p>
        </p:txBody>
      </p:sp>
    </p:spTree>
    <p:extLst>
      <p:ext uri="{BB962C8B-B14F-4D97-AF65-F5344CB8AC3E}">
        <p14:creationId xmlns:p14="http://schemas.microsoft.com/office/powerpoint/2010/main" val="34161322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May make sense to put this on Friday instead, if time could introduce here, but provides nice example of tell</a:t>
            </a:r>
            <a:r>
              <a:rPr lang="en-US" baseline="0" dirty="0"/>
              <a:t> don’t ask</a:t>
            </a:r>
            <a:endParaRPr lang="en-US" dirty="0"/>
          </a:p>
        </p:txBody>
      </p:sp>
      <p:sp>
        <p:nvSpPr>
          <p:cNvPr id="4" name="Slide Number Placeholder 3"/>
          <p:cNvSpPr>
            <a:spLocks noGrp="1"/>
          </p:cNvSpPr>
          <p:nvPr>
            <p:ph type="sldNum" sz="quarter" idx="10"/>
          </p:nvPr>
        </p:nvSpPr>
        <p:spPr/>
        <p:txBody>
          <a:bodyPr/>
          <a:lstStyle/>
          <a:p>
            <a:fld id="{AC522A93-4968-4B29-BB16-64A778254383}" type="slidenum">
              <a:rPr lang="en-US" smtClean="0"/>
              <a:t>15</a:t>
            </a:fld>
            <a:endParaRPr lang="en-US"/>
          </a:p>
        </p:txBody>
      </p:sp>
    </p:spTree>
    <p:extLst>
      <p:ext uri="{BB962C8B-B14F-4D97-AF65-F5344CB8AC3E}">
        <p14:creationId xmlns:p14="http://schemas.microsoft.com/office/powerpoint/2010/main" val="21636776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May make sense to put this on Friday instead, if time could introduce here, but provides nice example of tell</a:t>
            </a:r>
            <a:r>
              <a:rPr lang="en-US" baseline="0" dirty="0"/>
              <a:t> don’t ask</a:t>
            </a:r>
            <a:endParaRPr lang="en-US" dirty="0"/>
          </a:p>
        </p:txBody>
      </p:sp>
      <p:sp>
        <p:nvSpPr>
          <p:cNvPr id="4" name="Slide Number Placeholder 3"/>
          <p:cNvSpPr>
            <a:spLocks noGrp="1"/>
          </p:cNvSpPr>
          <p:nvPr>
            <p:ph type="sldNum" sz="quarter" idx="10"/>
          </p:nvPr>
        </p:nvSpPr>
        <p:spPr/>
        <p:txBody>
          <a:bodyPr/>
          <a:lstStyle/>
          <a:p>
            <a:fld id="{AC522A93-4968-4B29-BB16-64A778254383}" type="slidenum">
              <a:rPr lang="en-US" smtClean="0"/>
              <a:t>16</a:t>
            </a:fld>
            <a:endParaRPr lang="en-US"/>
          </a:p>
        </p:txBody>
      </p:sp>
    </p:spTree>
    <p:extLst>
      <p:ext uri="{BB962C8B-B14F-4D97-AF65-F5344CB8AC3E}">
        <p14:creationId xmlns:p14="http://schemas.microsoft.com/office/powerpoint/2010/main" val="22228656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a:t>
            </a:r>
            <a:r>
              <a:rPr lang="en-US" sz="1200" b="0" i="0" u="none" strike="noStrike" kern="1200" dirty="0" err="1">
                <a:solidFill>
                  <a:schemeClr val="tx1"/>
                </a:solidFill>
                <a:effectLst/>
                <a:latin typeface="+mn-lt"/>
                <a:ea typeface="+mn-ea"/>
                <a:cs typeface="+mn-cs"/>
              </a:rPr>
              <a:t>startuml</a:t>
            </a:r>
            <a:endParaRPr lang="en-US" b="0" dirty="0">
              <a:effectLst/>
            </a:endParaRPr>
          </a:p>
          <a:p>
            <a:pPr rtl="0"/>
            <a:r>
              <a:rPr lang="en-US" sz="1200" b="0" i="0" u="none" strike="noStrike" kern="1200" dirty="0" err="1">
                <a:solidFill>
                  <a:schemeClr val="tx1"/>
                </a:solidFill>
                <a:effectLst/>
                <a:latin typeface="+mn-lt"/>
                <a:ea typeface="+mn-ea"/>
                <a:cs typeface="+mn-cs"/>
              </a:rPr>
              <a:t>skinparam</a:t>
            </a:r>
            <a:r>
              <a:rPr lang="en-US" sz="1200" b="0" i="0" u="none" strike="noStrike" kern="1200" dirty="0">
                <a:solidFill>
                  <a:schemeClr val="tx1"/>
                </a:solidFill>
                <a:effectLst/>
                <a:latin typeface="+mn-lt"/>
                <a:ea typeface="+mn-ea"/>
                <a:cs typeface="+mn-cs"/>
              </a:rPr>
              <a:t> style </a:t>
            </a:r>
            <a:r>
              <a:rPr lang="en-US" sz="1200" b="0" i="0" u="none" strike="noStrike" kern="1200" dirty="0" err="1">
                <a:solidFill>
                  <a:schemeClr val="tx1"/>
                </a:solidFill>
                <a:effectLst/>
                <a:latin typeface="+mn-lt"/>
                <a:ea typeface="+mn-ea"/>
                <a:cs typeface="+mn-cs"/>
              </a:rPr>
              <a:t>strictuml</a:t>
            </a:r>
            <a:endParaRPr lang="en-US" b="0" dirty="0">
              <a:effectLst/>
            </a:endParaRPr>
          </a:p>
          <a:p>
            <a:pPr rtl="0"/>
            <a:br>
              <a:rPr lang="en-US" b="0" dirty="0">
                <a:effectLst/>
              </a:rPr>
            </a:br>
            <a:r>
              <a:rPr lang="en-US" sz="1200" b="0" i="0" u="none" strike="noStrike" kern="1200" dirty="0">
                <a:solidFill>
                  <a:schemeClr val="tx1"/>
                </a:solidFill>
                <a:effectLst/>
                <a:latin typeface="+mn-lt"/>
                <a:ea typeface="+mn-ea"/>
                <a:cs typeface="+mn-cs"/>
              </a:rPr>
              <a:t>class </a:t>
            </a:r>
            <a:r>
              <a:rPr lang="en-US" sz="1200" b="0" i="0" u="none" strike="noStrike" kern="1200" dirty="0" err="1">
                <a:solidFill>
                  <a:schemeClr val="tx1"/>
                </a:solidFill>
                <a:effectLst/>
                <a:latin typeface="+mn-lt"/>
                <a:ea typeface="+mn-ea"/>
                <a:cs typeface="+mn-cs"/>
              </a:rPr>
              <a:t>TeamGradebookMain</a:t>
            </a:r>
            <a:r>
              <a:rPr lang="en-US" sz="1200" b="0" i="0" u="none" strike="noStrike" kern="1200" dirty="0">
                <a:solidFill>
                  <a:schemeClr val="tx1"/>
                </a:solidFill>
                <a:effectLst/>
                <a:latin typeface="+mn-lt"/>
                <a:ea typeface="+mn-ea"/>
                <a:cs typeface="+mn-cs"/>
              </a:rPr>
              <a:t>{</a:t>
            </a:r>
            <a:endParaRPr lang="en-US" b="0" dirty="0">
              <a:effectLst/>
            </a:endParaRPr>
          </a:p>
          <a:p>
            <a:pPr rtl="0"/>
            <a:r>
              <a:rPr lang="en-US" sz="1200" b="0" i="0" u="none" strike="noStrike" kern="1200" dirty="0" err="1">
                <a:solidFill>
                  <a:schemeClr val="tx1"/>
                </a:solidFill>
                <a:effectLst/>
                <a:latin typeface="+mn-lt"/>
                <a:ea typeface="+mn-ea"/>
                <a:cs typeface="+mn-cs"/>
              </a:rPr>
              <a:t>handleAddStudent</a:t>
            </a:r>
            <a:r>
              <a:rPr lang="en-US" sz="1200" b="0" i="0" u="none" strike="noStrike" kern="1200" dirty="0">
                <a:solidFill>
                  <a:schemeClr val="tx1"/>
                </a:solidFill>
                <a:effectLst/>
                <a:latin typeface="+mn-lt"/>
                <a:ea typeface="+mn-ea"/>
                <a:cs typeface="+mn-cs"/>
              </a:rPr>
              <a:t>(String </a:t>
            </a:r>
            <a:r>
              <a:rPr lang="en-US" sz="1200" b="0" i="0" u="none" strike="noStrike" kern="1200" dirty="0" err="1">
                <a:solidFill>
                  <a:schemeClr val="tx1"/>
                </a:solidFill>
                <a:effectLst/>
                <a:latin typeface="+mn-lt"/>
                <a:ea typeface="+mn-ea"/>
                <a:cs typeface="+mn-cs"/>
              </a:rPr>
              <a:t>studentName</a:t>
            </a:r>
            <a:r>
              <a:rPr lang="en-US" sz="1200" b="0" i="0" u="none" strike="noStrike" kern="1200" dirty="0">
                <a:solidFill>
                  <a:schemeClr val="tx1"/>
                </a:solidFill>
                <a:effectLst/>
                <a:latin typeface="+mn-lt"/>
                <a:ea typeface="+mn-ea"/>
                <a:cs typeface="+mn-cs"/>
              </a:rPr>
              <a:t>)</a:t>
            </a:r>
            <a:endParaRPr lang="en-US" b="0" dirty="0">
              <a:effectLst/>
            </a:endParaRPr>
          </a:p>
          <a:p>
            <a:pPr rtl="0"/>
            <a:r>
              <a:rPr lang="en-US" sz="1200" b="0" i="0" u="none" strike="noStrike" kern="1200" dirty="0" err="1">
                <a:solidFill>
                  <a:schemeClr val="tx1"/>
                </a:solidFill>
                <a:effectLst/>
                <a:latin typeface="+mn-lt"/>
                <a:ea typeface="+mn-ea"/>
                <a:cs typeface="+mn-cs"/>
              </a:rPr>
              <a:t>handleAddTeam</a:t>
            </a:r>
            <a:r>
              <a:rPr lang="en-US" sz="1200" b="0" i="0" u="none" strike="noStrike" kern="1200" dirty="0">
                <a:solidFill>
                  <a:schemeClr val="tx1"/>
                </a:solidFill>
                <a:effectLst/>
                <a:latin typeface="+mn-lt"/>
                <a:ea typeface="+mn-ea"/>
                <a:cs typeface="+mn-cs"/>
              </a:rPr>
              <a:t>(String </a:t>
            </a:r>
            <a:r>
              <a:rPr lang="en-US" sz="1200" b="0" i="0" u="none" strike="noStrike" kern="1200" dirty="0" err="1">
                <a:solidFill>
                  <a:schemeClr val="tx1"/>
                </a:solidFill>
                <a:effectLst/>
                <a:latin typeface="+mn-lt"/>
                <a:ea typeface="+mn-ea"/>
                <a:cs typeface="+mn-cs"/>
              </a:rPr>
              <a:t>teamName</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ArrayList</a:t>
            </a:r>
            <a:r>
              <a:rPr lang="en-US" sz="1200" b="0" i="0" u="none" strike="noStrike" kern="1200" dirty="0">
                <a:solidFill>
                  <a:schemeClr val="tx1"/>
                </a:solidFill>
                <a:effectLst/>
                <a:latin typeface="+mn-lt"/>
                <a:ea typeface="+mn-ea"/>
                <a:cs typeface="+mn-cs"/>
              </a:rPr>
              <a:t>&lt;String&gt; </a:t>
            </a:r>
            <a:r>
              <a:rPr lang="en-US" sz="1200" b="0" i="0" u="none" strike="noStrike" kern="1200" dirty="0" err="1">
                <a:solidFill>
                  <a:schemeClr val="tx1"/>
                </a:solidFill>
                <a:effectLst/>
                <a:latin typeface="+mn-lt"/>
                <a:ea typeface="+mn-ea"/>
                <a:cs typeface="+mn-cs"/>
              </a:rPr>
              <a:t>memberNames</a:t>
            </a:r>
            <a:r>
              <a:rPr lang="en-US" sz="1200" b="0" i="0" u="none" strike="noStrike" kern="1200" dirty="0">
                <a:solidFill>
                  <a:schemeClr val="tx1"/>
                </a:solidFill>
                <a:effectLst/>
                <a:latin typeface="+mn-lt"/>
                <a:ea typeface="+mn-ea"/>
                <a:cs typeface="+mn-cs"/>
              </a:rPr>
              <a:t>)</a:t>
            </a:r>
            <a:endParaRPr lang="en-US" b="0" dirty="0">
              <a:effectLst/>
            </a:endParaRPr>
          </a:p>
          <a:p>
            <a:pPr rtl="0"/>
            <a:r>
              <a:rPr lang="en-US" sz="1200" b="0" i="0" u="none" strike="noStrike" kern="1200" dirty="0" err="1">
                <a:solidFill>
                  <a:schemeClr val="tx1"/>
                </a:solidFill>
                <a:effectLst/>
                <a:latin typeface="+mn-lt"/>
                <a:ea typeface="+mn-ea"/>
                <a:cs typeface="+mn-cs"/>
              </a:rPr>
              <a:t>handleAddGrade</a:t>
            </a:r>
            <a:r>
              <a:rPr lang="en-US" sz="1200" b="0" i="0" u="none" strike="noStrike" kern="1200" dirty="0">
                <a:solidFill>
                  <a:schemeClr val="tx1"/>
                </a:solidFill>
                <a:effectLst/>
                <a:latin typeface="+mn-lt"/>
                <a:ea typeface="+mn-ea"/>
                <a:cs typeface="+mn-cs"/>
              </a:rPr>
              <a:t>(String </a:t>
            </a:r>
            <a:r>
              <a:rPr lang="en-US" sz="1200" b="0" i="0" u="none" strike="noStrike" kern="1200" dirty="0" err="1">
                <a:solidFill>
                  <a:schemeClr val="tx1"/>
                </a:solidFill>
                <a:effectLst/>
                <a:latin typeface="+mn-lt"/>
                <a:ea typeface="+mn-ea"/>
                <a:cs typeface="+mn-cs"/>
              </a:rPr>
              <a:t>teamName</a:t>
            </a:r>
            <a:r>
              <a:rPr lang="en-US" sz="1200" b="0" i="0" u="none" strike="noStrike" kern="1200" dirty="0">
                <a:solidFill>
                  <a:schemeClr val="tx1"/>
                </a:solidFill>
                <a:effectLst/>
                <a:latin typeface="+mn-lt"/>
                <a:ea typeface="+mn-ea"/>
                <a:cs typeface="+mn-cs"/>
              </a:rPr>
              <a:t>, double grade)</a:t>
            </a:r>
            <a:endParaRPr lang="en-US" b="0" dirty="0">
              <a:effectLst/>
            </a:endParaRPr>
          </a:p>
          <a:p>
            <a:pPr rtl="0"/>
            <a:r>
              <a:rPr lang="en-US" sz="1200" b="0" i="0" u="none" strike="noStrike" kern="1200" dirty="0" err="1">
                <a:solidFill>
                  <a:schemeClr val="tx1"/>
                </a:solidFill>
                <a:effectLst/>
                <a:latin typeface="+mn-lt"/>
                <a:ea typeface="+mn-ea"/>
                <a:cs typeface="+mn-cs"/>
              </a:rPr>
              <a:t>handleGetAverage</a:t>
            </a:r>
            <a:r>
              <a:rPr lang="en-US" sz="1200" b="0" i="0" u="none" strike="noStrike" kern="1200" dirty="0">
                <a:solidFill>
                  <a:schemeClr val="tx1"/>
                </a:solidFill>
                <a:effectLst/>
                <a:latin typeface="+mn-lt"/>
                <a:ea typeface="+mn-ea"/>
                <a:cs typeface="+mn-cs"/>
              </a:rPr>
              <a:t>(String </a:t>
            </a:r>
            <a:r>
              <a:rPr lang="en-US" sz="1200" b="0" i="0" u="none" strike="noStrike" kern="1200" dirty="0" err="1">
                <a:solidFill>
                  <a:schemeClr val="tx1"/>
                </a:solidFill>
                <a:effectLst/>
                <a:latin typeface="+mn-lt"/>
                <a:ea typeface="+mn-ea"/>
                <a:cs typeface="+mn-cs"/>
              </a:rPr>
              <a:t>studentName</a:t>
            </a:r>
            <a:r>
              <a:rPr lang="en-US" sz="1200" b="0" i="0" u="none" strike="noStrike" kern="1200" dirty="0">
                <a:solidFill>
                  <a:schemeClr val="tx1"/>
                </a:solidFill>
                <a:effectLst/>
                <a:latin typeface="+mn-lt"/>
                <a:ea typeface="+mn-ea"/>
                <a:cs typeface="+mn-cs"/>
              </a:rPr>
              <a:t>): double</a:t>
            </a:r>
            <a:endParaRPr lang="en-US" b="0" dirty="0">
              <a:effectLst/>
            </a:endParaRPr>
          </a:p>
          <a:p>
            <a:pPr rtl="0"/>
            <a:r>
              <a:rPr lang="en-US" sz="1200" b="0" i="0" u="none" strike="noStrike" kern="1200" dirty="0">
                <a:solidFill>
                  <a:schemeClr val="tx1"/>
                </a:solidFill>
                <a:effectLst/>
                <a:latin typeface="+mn-lt"/>
                <a:ea typeface="+mn-ea"/>
                <a:cs typeface="+mn-cs"/>
              </a:rPr>
              <a:t>}</a:t>
            </a:r>
            <a:endParaRPr lang="en-US" b="0" dirty="0">
              <a:effectLst/>
            </a:endParaRPr>
          </a:p>
          <a:p>
            <a:pPr rtl="0"/>
            <a:r>
              <a:rPr lang="en-US" sz="1200" b="0" i="0" u="none" strike="noStrike" kern="1200" dirty="0">
                <a:solidFill>
                  <a:schemeClr val="tx1"/>
                </a:solidFill>
                <a:effectLst/>
                <a:latin typeface="+mn-lt"/>
                <a:ea typeface="+mn-ea"/>
                <a:cs typeface="+mn-cs"/>
              </a:rPr>
              <a:t>class Student{</a:t>
            </a:r>
            <a:endParaRPr lang="en-US" b="0" dirty="0">
              <a:effectLst/>
            </a:endParaRPr>
          </a:p>
          <a:p>
            <a:pPr rtl="0"/>
            <a:r>
              <a:rPr lang="en-US" sz="1200" b="0" i="0" u="none" strike="noStrike" kern="1200" dirty="0">
                <a:solidFill>
                  <a:schemeClr val="tx1"/>
                </a:solidFill>
                <a:effectLst/>
                <a:latin typeface="+mn-lt"/>
                <a:ea typeface="+mn-ea"/>
                <a:cs typeface="+mn-cs"/>
              </a:rPr>
              <a:t>  String name</a:t>
            </a:r>
            <a:endParaRPr lang="en-US" b="0" dirty="0">
              <a:effectLst/>
            </a:endParaRPr>
          </a:p>
          <a:p>
            <a:pPr rtl="0"/>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ArrayList</a:t>
            </a:r>
            <a:r>
              <a:rPr lang="en-US" sz="1200" b="0" i="0" u="none" strike="noStrike" kern="1200" dirty="0">
                <a:solidFill>
                  <a:schemeClr val="tx1"/>
                </a:solidFill>
                <a:effectLst/>
                <a:latin typeface="+mn-lt"/>
                <a:ea typeface="+mn-ea"/>
                <a:cs typeface="+mn-cs"/>
              </a:rPr>
              <a:t>&lt;Double&gt; grades</a:t>
            </a:r>
            <a:endParaRPr lang="en-US" b="0" dirty="0">
              <a:effectLst/>
            </a:endParaRPr>
          </a:p>
          <a:p>
            <a:pPr rtl="0"/>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getAverage</a:t>
            </a:r>
            <a:r>
              <a:rPr lang="en-US" sz="1200" b="0" i="0" u="none" strike="noStrike" kern="1200" dirty="0">
                <a:solidFill>
                  <a:schemeClr val="tx1"/>
                </a:solidFill>
                <a:effectLst/>
                <a:latin typeface="+mn-lt"/>
                <a:ea typeface="+mn-ea"/>
                <a:cs typeface="+mn-cs"/>
              </a:rPr>
              <a:t>() : double</a:t>
            </a:r>
            <a:endParaRPr lang="en-US" b="0" dirty="0">
              <a:effectLst/>
            </a:endParaRPr>
          </a:p>
          <a:p>
            <a:pPr rtl="0"/>
            <a:r>
              <a:rPr lang="en-US" sz="1200" b="0" i="0" u="none" strike="noStrike" kern="1200" dirty="0">
                <a:solidFill>
                  <a:schemeClr val="tx1"/>
                </a:solidFill>
                <a:effectLst/>
                <a:latin typeface="+mn-lt"/>
                <a:ea typeface="+mn-ea"/>
                <a:cs typeface="+mn-cs"/>
              </a:rPr>
              <a:t>}</a:t>
            </a:r>
            <a:endParaRPr lang="en-US" b="0" dirty="0">
              <a:effectLst/>
            </a:endParaRPr>
          </a:p>
          <a:p>
            <a:pPr rtl="0"/>
            <a:br>
              <a:rPr lang="en-US" b="0" dirty="0">
                <a:effectLst/>
              </a:rPr>
            </a:br>
            <a:r>
              <a:rPr lang="en-US" sz="1200" b="0" i="0" u="none" strike="noStrike" kern="1200" dirty="0">
                <a:solidFill>
                  <a:schemeClr val="tx1"/>
                </a:solidFill>
                <a:effectLst/>
                <a:latin typeface="+mn-lt"/>
                <a:ea typeface="+mn-ea"/>
                <a:cs typeface="+mn-cs"/>
              </a:rPr>
              <a:t>class Team{</a:t>
            </a:r>
            <a:endParaRPr lang="en-US" b="0" dirty="0">
              <a:effectLst/>
            </a:endParaRPr>
          </a:p>
          <a:p>
            <a:pPr rtl="0"/>
            <a:r>
              <a:rPr lang="en-US" sz="1200" b="0" i="0" u="none" strike="noStrike" kern="1200" dirty="0">
                <a:solidFill>
                  <a:schemeClr val="tx1"/>
                </a:solidFill>
                <a:effectLst/>
                <a:latin typeface="+mn-lt"/>
                <a:ea typeface="+mn-ea"/>
                <a:cs typeface="+mn-cs"/>
              </a:rPr>
              <a:t>  String name</a:t>
            </a:r>
            <a:endParaRPr lang="en-US" b="0" dirty="0">
              <a:effectLst/>
            </a:endParaRPr>
          </a:p>
          <a:p>
            <a:pPr rtl="0"/>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ArrayList</a:t>
            </a:r>
            <a:r>
              <a:rPr lang="en-US" sz="1200" b="0" i="0" u="none" strike="noStrike" kern="1200" dirty="0">
                <a:solidFill>
                  <a:schemeClr val="tx1"/>
                </a:solidFill>
                <a:effectLst/>
                <a:latin typeface="+mn-lt"/>
                <a:ea typeface="+mn-ea"/>
                <a:cs typeface="+mn-cs"/>
              </a:rPr>
              <a:t>&lt;Double&gt; grades</a:t>
            </a:r>
            <a:endParaRPr lang="en-US" b="0" dirty="0">
              <a:effectLst/>
            </a:endParaRPr>
          </a:p>
          <a:p>
            <a:pPr rtl="0"/>
            <a:r>
              <a:rPr lang="en-US" sz="1200" b="0" i="0" u="none" strike="noStrike" kern="1200" dirty="0">
                <a:solidFill>
                  <a:schemeClr val="tx1"/>
                </a:solidFill>
                <a:effectLst/>
                <a:latin typeface="+mn-lt"/>
                <a:ea typeface="+mn-ea"/>
                <a:cs typeface="+mn-cs"/>
              </a:rPr>
              <a:t>}</a:t>
            </a:r>
            <a:endParaRPr lang="en-US" b="0" dirty="0">
              <a:effectLst/>
            </a:endParaRPr>
          </a:p>
          <a:p>
            <a:pPr rtl="0"/>
            <a:r>
              <a:rPr lang="en-US" sz="1200" b="0" i="0" u="none" strike="noStrike" kern="1200" dirty="0" err="1">
                <a:solidFill>
                  <a:schemeClr val="tx1"/>
                </a:solidFill>
                <a:effectLst/>
                <a:latin typeface="+mn-lt"/>
                <a:ea typeface="+mn-ea"/>
                <a:cs typeface="+mn-cs"/>
              </a:rPr>
              <a:t>TeamGradebookMain</a:t>
            </a:r>
            <a:r>
              <a:rPr lang="en-US" sz="1200" b="0" i="0" u="none" strike="noStrike" kern="1200" dirty="0">
                <a:solidFill>
                  <a:schemeClr val="tx1"/>
                </a:solidFill>
                <a:effectLst/>
                <a:latin typeface="+mn-lt"/>
                <a:ea typeface="+mn-ea"/>
                <a:cs typeface="+mn-cs"/>
              </a:rPr>
              <a:t> -&gt; "*" Student</a:t>
            </a:r>
            <a:endParaRPr lang="en-US" b="0" dirty="0">
              <a:effectLst/>
            </a:endParaRPr>
          </a:p>
          <a:p>
            <a:pPr rtl="0"/>
            <a:r>
              <a:rPr lang="en-US" sz="1200" b="0" i="0" u="none" strike="noStrike" kern="1200" dirty="0" err="1">
                <a:solidFill>
                  <a:schemeClr val="tx1"/>
                </a:solidFill>
                <a:effectLst/>
                <a:latin typeface="+mn-lt"/>
                <a:ea typeface="+mn-ea"/>
                <a:cs typeface="+mn-cs"/>
              </a:rPr>
              <a:t>TeamGradebookMain</a:t>
            </a:r>
            <a:r>
              <a:rPr lang="en-US" sz="1200" b="0" i="0" u="none" strike="noStrike" kern="1200" dirty="0">
                <a:solidFill>
                  <a:schemeClr val="tx1"/>
                </a:solidFill>
                <a:effectLst/>
                <a:latin typeface="+mn-lt"/>
                <a:ea typeface="+mn-ea"/>
                <a:cs typeface="+mn-cs"/>
              </a:rPr>
              <a:t> -&gt; "*" Team</a:t>
            </a:r>
            <a:endParaRPr lang="en-US" b="0" dirty="0">
              <a:effectLst/>
            </a:endParaRPr>
          </a:p>
          <a:p>
            <a:pPr rtl="0"/>
            <a:r>
              <a:rPr lang="en-US" sz="1200" b="0" i="0" u="none" strike="noStrike" kern="1200" dirty="0">
                <a:solidFill>
                  <a:schemeClr val="tx1"/>
                </a:solidFill>
                <a:effectLst/>
                <a:latin typeface="+mn-lt"/>
                <a:ea typeface="+mn-ea"/>
                <a:cs typeface="+mn-cs"/>
              </a:rPr>
              <a:t>Team -&gt; "*" Student</a:t>
            </a:r>
            <a:endParaRPr lang="en-US" b="0" dirty="0">
              <a:effectLst/>
            </a:endParaRPr>
          </a:p>
          <a:p>
            <a:pPr rtl="0"/>
            <a:r>
              <a:rPr lang="en-US" sz="1200" b="0" i="0" u="none" strike="noStrike" kern="1200" dirty="0">
                <a:solidFill>
                  <a:schemeClr val="tx1"/>
                </a:solidFill>
                <a:effectLst/>
                <a:latin typeface="+mn-lt"/>
                <a:ea typeface="+mn-ea"/>
                <a:cs typeface="+mn-cs"/>
              </a:rPr>
              <a:t>@</a:t>
            </a:r>
            <a:r>
              <a:rPr lang="en-US" sz="1200" b="0" i="0" u="none" strike="noStrike" kern="1200" dirty="0" err="1">
                <a:solidFill>
                  <a:schemeClr val="tx1"/>
                </a:solidFill>
                <a:effectLst/>
                <a:latin typeface="+mn-lt"/>
                <a:ea typeface="+mn-ea"/>
                <a:cs typeface="+mn-cs"/>
              </a:rPr>
              <a:t>enduml</a:t>
            </a:r>
            <a:endParaRPr lang="en-US" b="0" dirty="0">
              <a:effectLst/>
            </a:endParaRPr>
          </a:p>
          <a:p>
            <a:br>
              <a:rPr lang="en-US" dirty="0"/>
            </a:br>
            <a:endParaRPr lang="en-US" dirty="0"/>
          </a:p>
          <a:p>
            <a:endParaRPr lang="en-US" dirty="0"/>
          </a:p>
          <a:p>
            <a:endParaRPr lang="en-US" dirty="0"/>
          </a:p>
          <a:p>
            <a:pPr rtl="0"/>
            <a:r>
              <a:rPr lang="en-US" sz="1200" b="0" i="0" u="none" strike="noStrike" kern="1200" dirty="0">
                <a:solidFill>
                  <a:schemeClr val="tx1"/>
                </a:solidFill>
                <a:effectLst/>
                <a:latin typeface="+mn-lt"/>
                <a:ea typeface="+mn-ea"/>
                <a:cs typeface="+mn-cs"/>
              </a:rPr>
              <a:t>@</a:t>
            </a:r>
            <a:r>
              <a:rPr lang="en-US" sz="1200" b="0" i="0" u="none" strike="noStrike" kern="1200" dirty="0" err="1">
                <a:solidFill>
                  <a:schemeClr val="tx1"/>
                </a:solidFill>
                <a:effectLst/>
                <a:latin typeface="+mn-lt"/>
                <a:ea typeface="+mn-ea"/>
                <a:cs typeface="+mn-cs"/>
              </a:rPr>
              <a:t>startuml</a:t>
            </a:r>
            <a:endParaRPr lang="en-US" b="0" dirty="0">
              <a:effectLst/>
            </a:endParaRPr>
          </a:p>
          <a:p>
            <a:pPr rtl="0"/>
            <a:r>
              <a:rPr lang="en-US" sz="1200" b="0" i="0" u="none" strike="noStrike" kern="1200" dirty="0" err="1">
                <a:solidFill>
                  <a:schemeClr val="tx1"/>
                </a:solidFill>
                <a:effectLst/>
                <a:latin typeface="+mn-lt"/>
                <a:ea typeface="+mn-ea"/>
                <a:cs typeface="+mn-cs"/>
              </a:rPr>
              <a:t>skinparam</a:t>
            </a:r>
            <a:r>
              <a:rPr lang="en-US" sz="1200" b="0" i="0" u="none" strike="noStrike" kern="1200" dirty="0">
                <a:solidFill>
                  <a:schemeClr val="tx1"/>
                </a:solidFill>
                <a:effectLst/>
                <a:latin typeface="+mn-lt"/>
                <a:ea typeface="+mn-ea"/>
                <a:cs typeface="+mn-cs"/>
              </a:rPr>
              <a:t> style </a:t>
            </a:r>
            <a:r>
              <a:rPr lang="en-US" sz="1200" b="0" i="0" u="none" strike="noStrike" kern="1200" dirty="0" err="1">
                <a:solidFill>
                  <a:schemeClr val="tx1"/>
                </a:solidFill>
                <a:effectLst/>
                <a:latin typeface="+mn-lt"/>
                <a:ea typeface="+mn-ea"/>
                <a:cs typeface="+mn-cs"/>
              </a:rPr>
              <a:t>strictuml</a:t>
            </a:r>
            <a:endParaRPr lang="en-US" b="0" dirty="0">
              <a:effectLst/>
            </a:endParaRPr>
          </a:p>
          <a:p>
            <a:pPr rtl="0"/>
            <a:br>
              <a:rPr lang="en-US" b="0" dirty="0">
                <a:effectLst/>
              </a:rPr>
            </a:br>
            <a:r>
              <a:rPr lang="en-US" sz="1200" b="0" i="0" u="none" strike="noStrike" kern="1200" dirty="0">
                <a:solidFill>
                  <a:schemeClr val="tx1"/>
                </a:solidFill>
                <a:effectLst/>
                <a:latin typeface="+mn-lt"/>
                <a:ea typeface="+mn-ea"/>
                <a:cs typeface="+mn-cs"/>
              </a:rPr>
              <a:t>class </a:t>
            </a:r>
            <a:r>
              <a:rPr lang="en-US" sz="1200" b="0" i="0" u="none" strike="noStrike" kern="1200" dirty="0" err="1">
                <a:solidFill>
                  <a:schemeClr val="tx1"/>
                </a:solidFill>
                <a:effectLst/>
                <a:latin typeface="+mn-lt"/>
                <a:ea typeface="+mn-ea"/>
                <a:cs typeface="+mn-cs"/>
              </a:rPr>
              <a:t>TeamGradebookMain</a:t>
            </a:r>
            <a:r>
              <a:rPr lang="en-US" sz="1200" b="0" i="0" u="none" strike="noStrike" kern="1200" dirty="0">
                <a:solidFill>
                  <a:schemeClr val="tx1"/>
                </a:solidFill>
                <a:effectLst/>
                <a:latin typeface="+mn-lt"/>
                <a:ea typeface="+mn-ea"/>
                <a:cs typeface="+mn-cs"/>
              </a:rPr>
              <a:t>{</a:t>
            </a:r>
            <a:endParaRPr lang="en-US" b="0" dirty="0">
              <a:effectLst/>
            </a:endParaRPr>
          </a:p>
          <a:p>
            <a:pPr rtl="0"/>
            <a:r>
              <a:rPr lang="en-US" sz="1200" b="0" i="0" u="none" strike="noStrike" kern="1200" dirty="0" err="1">
                <a:solidFill>
                  <a:schemeClr val="tx1"/>
                </a:solidFill>
                <a:effectLst/>
                <a:latin typeface="+mn-lt"/>
                <a:ea typeface="+mn-ea"/>
                <a:cs typeface="+mn-cs"/>
              </a:rPr>
              <a:t>handleAddStudent</a:t>
            </a:r>
            <a:r>
              <a:rPr lang="en-US" sz="1200" b="0" i="0" u="none" strike="noStrike" kern="1200" dirty="0">
                <a:solidFill>
                  <a:schemeClr val="tx1"/>
                </a:solidFill>
                <a:effectLst/>
                <a:latin typeface="+mn-lt"/>
                <a:ea typeface="+mn-ea"/>
                <a:cs typeface="+mn-cs"/>
              </a:rPr>
              <a:t>(String </a:t>
            </a:r>
            <a:r>
              <a:rPr lang="en-US" sz="1200" b="0" i="0" u="none" strike="noStrike" kern="1200" dirty="0" err="1">
                <a:solidFill>
                  <a:schemeClr val="tx1"/>
                </a:solidFill>
                <a:effectLst/>
                <a:latin typeface="+mn-lt"/>
                <a:ea typeface="+mn-ea"/>
                <a:cs typeface="+mn-cs"/>
              </a:rPr>
              <a:t>studentName</a:t>
            </a:r>
            <a:r>
              <a:rPr lang="en-US" sz="1200" b="0" i="0" u="none" strike="noStrike" kern="1200" dirty="0">
                <a:solidFill>
                  <a:schemeClr val="tx1"/>
                </a:solidFill>
                <a:effectLst/>
                <a:latin typeface="+mn-lt"/>
                <a:ea typeface="+mn-ea"/>
                <a:cs typeface="+mn-cs"/>
              </a:rPr>
              <a:t>)</a:t>
            </a:r>
            <a:endParaRPr lang="en-US" b="0" dirty="0">
              <a:effectLst/>
            </a:endParaRPr>
          </a:p>
          <a:p>
            <a:pPr rtl="0"/>
            <a:r>
              <a:rPr lang="en-US" sz="1200" b="0" i="0" u="none" strike="noStrike" kern="1200" dirty="0" err="1">
                <a:solidFill>
                  <a:schemeClr val="tx1"/>
                </a:solidFill>
                <a:effectLst/>
                <a:latin typeface="+mn-lt"/>
                <a:ea typeface="+mn-ea"/>
                <a:cs typeface="+mn-cs"/>
              </a:rPr>
              <a:t>handleAddTeam</a:t>
            </a:r>
            <a:r>
              <a:rPr lang="en-US" sz="1200" b="0" i="0" u="none" strike="noStrike" kern="1200" dirty="0">
                <a:solidFill>
                  <a:schemeClr val="tx1"/>
                </a:solidFill>
                <a:effectLst/>
                <a:latin typeface="+mn-lt"/>
                <a:ea typeface="+mn-ea"/>
                <a:cs typeface="+mn-cs"/>
              </a:rPr>
              <a:t>(String </a:t>
            </a:r>
            <a:r>
              <a:rPr lang="en-US" sz="1200" b="0" i="0" u="none" strike="noStrike" kern="1200" dirty="0" err="1">
                <a:solidFill>
                  <a:schemeClr val="tx1"/>
                </a:solidFill>
                <a:effectLst/>
                <a:latin typeface="+mn-lt"/>
                <a:ea typeface="+mn-ea"/>
                <a:cs typeface="+mn-cs"/>
              </a:rPr>
              <a:t>teamName</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ArrayList</a:t>
            </a:r>
            <a:r>
              <a:rPr lang="en-US" sz="1200" b="0" i="0" u="none" strike="noStrike" kern="1200" dirty="0">
                <a:solidFill>
                  <a:schemeClr val="tx1"/>
                </a:solidFill>
                <a:effectLst/>
                <a:latin typeface="+mn-lt"/>
                <a:ea typeface="+mn-ea"/>
                <a:cs typeface="+mn-cs"/>
              </a:rPr>
              <a:t>&lt;String&gt; </a:t>
            </a:r>
            <a:r>
              <a:rPr lang="en-US" sz="1200" b="0" i="0" u="none" strike="noStrike" kern="1200" dirty="0" err="1">
                <a:solidFill>
                  <a:schemeClr val="tx1"/>
                </a:solidFill>
                <a:effectLst/>
                <a:latin typeface="+mn-lt"/>
                <a:ea typeface="+mn-ea"/>
                <a:cs typeface="+mn-cs"/>
              </a:rPr>
              <a:t>memberNames</a:t>
            </a:r>
            <a:r>
              <a:rPr lang="en-US" sz="1200" b="0" i="0" u="none" strike="noStrike" kern="1200" dirty="0">
                <a:solidFill>
                  <a:schemeClr val="tx1"/>
                </a:solidFill>
                <a:effectLst/>
                <a:latin typeface="+mn-lt"/>
                <a:ea typeface="+mn-ea"/>
                <a:cs typeface="+mn-cs"/>
              </a:rPr>
              <a:t>)</a:t>
            </a:r>
            <a:endParaRPr lang="en-US" b="0" dirty="0">
              <a:effectLst/>
            </a:endParaRPr>
          </a:p>
          <a:p>
            <a:pPr rtl="0"/>
            <a:r>
              <a:rPr lang="en-US" sz="1200" b="0" i="0" u="none" strike="noStrike" kern="1200" dirty="0" err="1">
                <a:solidFill>
                  <a:schemeClr val="tx1"/>
                </a:solidFill>
                <a:effectLst/>
                <a:latin typeface="+mn-lt"/>
                <a:ea typeface="+mn-ea"/>
                <a:cs typeface="+mn-cs"/>
              </a:rPr>
              <a:t>handleAddGrade</a:t>
            </a:r>
            <a:r>
              <a:rPr lang="en-US" sz="1200" b="0" i="0" u="none" strike="noStrike" kern="1200" dirty="0">
                <a:solidFill>
                  <a:schemeClr val="tx1"/>
                </a:solidFill>
                <a:effectLst/>
                <a:latin typeface="+mn-lt"/>
                <a:ea typeface="+mn-ea"/>
                <a:cs typeface="+mn-cs"/>
              </a:rPr>
              <a:t>(String </a:t>
            </a:r>
            <a:r>
              <a:rPr lang="en-US" sz="1200" b="0" i="0" u="none" strike="noStrike" kern="1200" dirty="0" err="1">
                <a:solidFill>
                  <a:schemeClr val="tx1"/>
                </a:solidFill>
                <a:effectLst/>
                <a:latin typeface="+mn-lt"/>
                <a:ea typeface="+mn-ea"/>
                <a:cs typeface="+mn-cs"/>
              </a:rPr>
              <a:t>teamName</a:t>
            </a:r>
            <a:r>
              <a:rPr lang="en-US" sz="1200" b="0" i="0" u="none" strike="noStrike" kern="1200" dirty="0">
                <a:solidFill>
                  <a:schemeClr val="tx1"/>
                </a:solidFill>
                <a:effectLst/>
                <a:latin typeface="+mn-lt"/>
                <a:ea typeface="+mn-ea"/>
                <a:cs typeface="+mn-cs"/>
              </a:rPr>
              <a:t>, double grade)</a:t>
            </a:r>
            <a:endParaRPr lang="en-US" b="0" dirty="0">
              <a:effectLst/>
            </a:endParaRPr>
          </a:p>
          <a:p>
            <a:pPr rtl="0"/>
            <a:r>
              <a:rPr lang="en-US" sz="1200" b="0" i="0" u="none" strike="noStrike" kern="1200" dirty="0" err="1">
                <a:solidFill>
                  <a:schemeClr val="tx1"/>
                </a:solidFill>
                <a:effectLst/>
                <a:latin typeface="+mn-lt"/>
                <a:ea typeface="+mn-ea"/>
                <a:cs typeface="+mn-cs"/>
              </a:rPr>
              <a:t>handleGetAverage</a:t>
            </a:r>
            <a:r>
              <a:rPr lang="en-US" sz="1200" b="0" i="0" u="none" strike="noStrike" kern="1200" dirty="0">
                <a:solidFill>
                  <a:schemeClr val="tx1"/>
                </a:solidFill>
                <a:effectLst/>
                <a:latin typeface="+mn-lt"/>
                <a:ea typeface="+mn-ea"/>
                <a:cs typeface="+mn-cs"/>
              </a:rPr>
              <a:t>(String </a:t>
            </a:r>
            <a:r>
              <a:rPr lang="en-US" sz="1200" b="0" i="0" u="none" strike="noStrike" kern="1200" dirty="0" err="1">
                <a:solidFill>
                  <a:schemeClr val="tx1"/>
                </a:solidFill>
                <a:effectLst/>
                <a:latin typeface="+mn-lt"/>
                <a:ea typeface="+mn-ea"/>
                <a:cs typeface="+mn-cs"/>
              </a:rPr>
              <a:t>studentName</a:t>
            </a:r>
            <a:r>
              <a:rPr lang="en-US" sz="1200" b="0" i="0" u="none" strike="noStrike" kern="1200" dirty="0">
                <a:solidFill>
                  <a:schemeClr val="tx1"/>
                </a:solidFill>
                <a:effectLst/>
                <a:latin typeface="+mn-lt"/>
                <a:ea typeface="+mn-ea"/>
                <a:cs typeface="+mn-cs"/>
              </a:rPr>
              <a:t>): double</a:t>
            </a:r>
            <a:endParaRPr lang="en-US" b="0" dirty="0">
              <a:effectLst/>
            </a:endParaRPr>
          </a:p>
          <a:p>
            <a:pPr rtl="0"/>
            <a:r>
              <a:rPr lang="en-US" sz="1200" b="0" i="0" u="none" strike="noStrike" kern="1200" dirty="0">
                <a:solidFill>
                  <a:schemeClr val="tx1"/>
                </a:solidFill>
                <a:effectLst/>
                <a:latin typeface="+mn-lt"/>
                <a:ea typeface="+mn-ea"/>
                <a:cs typeface="+mn-cs"/>
              </a:rPr>
              <a:t>}</a:t>
            </a:r>
            <a:endParaRPr lang="en-US" b="0" dirty="0">
              <a:effectLst/>
            </a:endParaRPr>
          </a:p>
          <a:p>
            <a:pPr rtl="0"/>
            <a:r>
              <a:rPr lang="en-US" sz="1200" b="0" i="0" u="none" strike="noStrike" kern="1200" dirty="0">
                <a:solidFill>
                  <a:schemeClr val="tx1"/>
                </a:solidFill>
                <a:effectLst/>
                <a:latin typeface="+mn-lt"/>
                <a:ea typeface="+mn-ea"/>
                <a:cs typeface="+mn-cs"/>
              </a:rPr>
              <a:t>class Student{</a:t>
            </a:r>
            <a:endParaRPr lang="en-US" b="0" dirty="0">
              <a:effectLst/>
            </a:endParaRPr>
          </a:p>
          <a:p>
            <a:pPr rtl="0"/>
            <a:r>
              <a:rPr lang="en-US" sz="1200" b="0" i="0" u="none" strike="noStrike" kern="1200" dirty="0">
                <a:solidFill>
                  <a:schemeClr val="tx1"/>
                </a:solidFill>
                <a:effectLst/>
                <a:latin typeface="+mn-lt"/>
                <a:ea typeface="+mn-ea"/>
                <a:cs typeface="+mn-cs"/>
              </a:rPr>
              <a:t>  String name</a:t>
            </a:r>
            <a:endParaRPr lang="en-US" b="0" dirty="0">
              <a:effectLst/>
            </a:endParaRPr>
          </a:p>
          <a:p>
            <a:pPr rtl="0"/>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ArrayList</a:t>
            </a:r>
            <a:r>
              <a:rPr lang="en-US" sz="1200" b="0" i="0" u="none" strike="noStrike" kern="1200" dirty="0">
                <a:solidFill>
                  <a:schemeClr val="tx1"/>
                </a:solidFill>
                <a:effectLst/>
                <a:latin typeface="+mn-lt"/>
                <a:ea typeface="+mn-ea"/>
                <a:cs typeface="+mn-cs"/>
              </a:rPr>
              <a:t>&lt;Double&gt; grades</a:t>
            </a:r>
            <a:endParaRPr lang="en-US" b="0" dirty="0">
              <a:effectLst/>
            </a:endParaRPr>
          </a:p>
          <a:p>
            <a:pPr rtl="0"/>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getGrades</a:t>
            </a:r>
            <a:r>
              <a:rPr lang="en-US" sz="1200" b="0" i="0" u="none" strike="noStrike" kern="1200" dirty="0">
                <a:solidFill>
                  <a:schemeClr val="tx1"/>
                </a:solidFill>
                <a:effectLst/>
                <a:latin typeface="+mn-lt"/>
                <a:ea typeface="+mn-ea"/>
                <a:cs typeface="+mn-cs"/>
              </a:rPr>
              <a:t>() : </a:t>
            </a:r>
            <a:r>
              <a:rPr lang="en-US" sz="1200" b="0" i="0" u="none" strike="noStrike" kern="1200" dirty="0" err="1">
                <a:solidFill>
                  <a:schemeClr val="tx1"/>
                </a:solidFill>
                <a:effectLst/>
                <a:latin typeface="+mn-lt"/>
                <a:ea typeface="+mn-ea"/>
                <a:cs typeface="+mn-cs"/>
              </a:rPr>
              <a:t>ArrayList</a:t>
            </a:r>
            <a:r>
              <a:rPr lang="en-US" sz="1200" b="0" i="0" u="none" strike="noStrike" kern="1200" dirty="0">
                <a:solidFill>
                  <a:schemeClr val="tx1"/>
                </a:solidFill>
                <a:effectLst/>
                <a:latin typeface="+mn-lt"/>
                <a:ea typeface="+mn-ea"/>
                <a:cs typeface="+mn-cs"/>
              </a:rPr>
              <a:t>&lt;Double&gt;</a:t>
            </a:r>
            <a:endParaRPr lang="en-US" b="0" dirty="0">
              <a:effectLst/>
            </a:endParaRPr>
          </a:p>
          <a:p>
            <a:pPr rtl="0"/>
            <a:r>
              <a:rPr lang="en-US" sz="1200" b="0" i="0" u="none" strike="noStrike" kern="1200" dirty="0">
                <a:solidFill>
                  <a:schemeClr val="tx1"/>
                </a:solidFill>
                <a:effectLst/>
                <a:latin typeface="+mn-lt"/>
                <a:ea typeface="+mn-ea"/>
                <a:cs typeface="+mn-cs"/>
              </a:rPr>
              <a:t>}</a:t>
            </a:r>
            <a:endParaRPr lang="en-US" b="0" dirty="0">
              <a:effectLst/>
            </a:endParaRPr>
          </a:p>
          <a:p>
            <a:pPr rtl="0"/>
            <a:br>
              <a:rPr lang="en-US" b="0" dirty="0">
                <a:effectLst/>
              </a:rPr>
            </a:br>
            <a:r>
              <a:rPr lang="en-US" sz="1200" b="0" i="0" u="none" strike="noStrike" kern="1200" dirty="0">
                <a:solidFill>
                  <a:schemeClr val="tx1"/>
                </a:solidFill>
                <a:effectLst/>
                <a:latin typeface="+mn-lt"/>
                <a:ea typeface="+mn-ea"/>
                <a:cs typeface="+mn-cs"/>
              </a:rPr>
              <a:t>class Team{</a:t>
            </a:r>
            <a:endParaRPr lang="en-US" b="0" dirty="0">
              <a:effectLst/>
            </a:endParaRPr>
          </a:p>
          <a:p>
            <a:pPr rtl="0"/>
            <a:r>
              <a:rPr lang="en-US" sz="1200" b="0" i="0" u="none" strike="noStrike" kern="1200" dirty="0">
                <a:solidFill>
                  <a:schemeClr val="tx1"/>
                </a:solidFill>
                <a:effectLst/>
                <a:latin typeface="+mn-lt"/>
                <a:ea typeface="+mn-ea"/>
                <a:cs typeface="+mn-cs"/>
              </a:rPr>
              <a:t>  String name</a:t>
            </a:r>
            <a:endParaRPr lang="en-US" b="0" dirty="0">
              <a:effectLst/>
            </a:endParaRPr>
          </a:p>
          <a:p>
            <a:pPr rtl="0"/>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ArrayList</a:t>
            </a:r>
            <a:r>
              <a:rPr lang="en-US" sz="1200" b="0" i="0" u="none" strike="noStrike" kern="1200" dirty="0">
                <a:solidFill>
                  <a:schemeClr val="tx1"/>
                </a:solidFill>
                <a:effectLst/>
                <a:latin typeface="+mn-lt"/>
                <a:ea typeface="+mn-ea"/>
                <a:cs typeface="+mn-cs"/>
              </a:rPr>
              <a:t>&lt;Double&gt; grades</a:t>
            </a:r>
            <a:endParaRPr lang="en-US" b="0" dirty="0">
              <a:effectLst/>
            </a:endParaRPr>
          </a:p>
          <a:p>
            <a:pPr rtl="0"/>
            <a:r>
              <a:rPr lang="en-US" sz="1200" b="0" i="0" u="none" strike="noStrike" kern="1200" dirty="0">
                <a:solidFill>
                  <a:schemeClr val="tx1"/>
                </a:solidFill>
                <a:effectLst/>
                <a:latin typeface="+mn-lt"/>
                <a:ea typeface="+mn-ea"/>
                <a:cs typeface="+mn-cs"/>
              </a:rPr>
              <a:t>}</a:t>
            </a:r>
            <a:endParaRPr lang="en-US" b="0" dirty="0">
              <a:effectLst/>
            </a:endParaRPr>
          </a:p>
          <a:p>
            <a:pPr rtl="0"/>
            <a:r>
              <a:rPr lang="en-US" sz="1200" b="0" i="0" u="none" strike="noStrike" kern="1200" dirty="0" err="1">
                <a:solidFill>
                  <a:schemeClr val="tx1"/>
                </a:solidFill>
                <a:effectLst/>
                <a:latin typeface="+mn-lt"/>
                <a:ea typeface="+mn-ea"/>
                <a:cs typeface="+mn-cs"/>
              </a:rPr>
              <a:t>TeamGradebookMain</a:t>
            </a:r>
            <a:r>
              <a:rPr lang="en-US" sz="1200" b="0" i="0" u="none" strike="noStrike" kern="1200" dirty="0">
                <a:solidFill>
                  <a:schemeClr val="tx1"/>
                </a:solidFill>
                <a:effectLst/>
                <a:latin typeface="+mn-lt"/>
                <a:ea typeface="+mn-ea"/>
                <a:cs typeface="+mn-cs"/>
              </a:rPr>
              <a:t> -&gt; "*" Student</a:t>
            </a:r>
            <a:endParaRPr lang="en-US" b="0" dirty="0">
              <a:effectLst/>
            </a:endParaRPr>
          </a:p>
          <a:p>
            <a:pPr rtl="0"/>
            <a:r>
              <a:rPr lang="en-US" sz="1200" b="0" i="0" u="none" strike="noStrike" kern="1200" dirty="0" err="1">
                <a:solidFill>
                  <a:schemeClr val="tx1"/>
                </a:solidFill>
                <a:effectLst/>
                <a:latin typeface="+mn-lt"/>
                <a:ea typeface="+mn-ea"/>
                <a:cs typeface="+mn-cs"/>
              </a:rPr>
              <a:t>TeamGradebookMain</a:t>
            </a:r>
            <a:r>
              <a:rPr lang="en-US" sz="1200" b="0" i="0" u="none" strike="noStrike" kern="1200" dirty="0">
                <a:solidFill>
                  <a:schemeClr val="tx1"/>
                </a:solidFill>
                <a:effectLst/>
                <a:latin typeface="+mn-lt"/>
                <a:ea typeface="+mn-ea"/>
                <a:cs typeface="+mn-cs"/>
              </a:rPr>
              <a:t> -&gt; "*" Team</a:t>
            </a:r>
            <a:endParaRPr lang="en-US" b="0" dirty="0">
              <a:effectLst/>
            </a:endParaRPr>
          </a:p>
          <a:p>
            <a:pPr rtl="0"/>
            <a:r>
              <a:rPr lang="en-US" sz="1200" b="0" i="0" u="none" strike="noStrike" kern="1200" dirty="0">
                <a:solidFill>
                  <a:schemeClr val="tx1"/>
                </a:solidFill>
                <a:effectLst/>
                <a:latin typeface="+mn-lt"/>
                <a:ea typeface="+mn-ea"/>
                <a:cs typeface="+mn-cs"/>
              </a:rPr>
              <a:t>Team -&gt; "*" Student</a:t>
            </a:r>
            <a:endParaRPr lang="en-US" b="0" dirty="0">
              <a:effectLst/>
            </a:endParaRPr>
          </a:p>
          <a:p>
            <a:pPr rtl="0"/>
            <a:r>
              <a:rPr lang="en-US" sz="1200" b="0" i="0" u="none" strike="noStrike" kern="1200" dirty="0">
                <a:solidFill>
                  <a:schemeClr val="tx1"/>
                </a:solidFill>
                <a:effectLst/>
                <a:latin typeface="+mn-lt"/>
                <a:ea typeface="+mn-ea"/>
                <a:cs typeface="+mn-cs"/>
              </a:rPr>
              <a:t>@</a:t>
            </a:r>
            <a:r>
              <a:rPr lang="en-US" sz="1200" b="0" i="0" u="none" strike="noStrike" kern="1200" dirty="0" err="1">
                <a:solidFill>
                  <a:schemeClr val="tx1"/>
                </a:solidFill>
                <a:effectLst/>
                <a:latin typeface="+mn-lt"/>
                <a:ea typeface="+mn-ea"/>
                <a:cs typeface="+mn-cs"/>
              </a:rPr>
              <a:t>enduml</a:t>
            </a:r>
            <a:endParaRPr lang="en-US" b="0" dirty="0">
              <a:effectLst/>
            </a:endParaRPr>
          </a:p>
          <a:p>
            <a:br>
              <a:rPr lang="en-US" dirty="0"/>
            </a:br>
            <a:endParaRPr lang="en-US" dirty="0"/>
          </a:p>
          <a:p>
            <a:endParaRPr lang="en-US" dirty="0"/>
          </a:p>
        </p:txBody>
      </p:sp>
      <p:sp>
        <p:nvSpPr>
          <p:cNvPr id="4" name="Slide Number Placeholder 3"/>
          <p:cNvSpPr>
            <a:spLocks noGrp="1"/>
          </p:cNvSpPr>
          <p:nvPr>
            <p:ph type="sldNum" sz="quarter" idx="10"/>
          </p:nvPr>
        </p:nvSpPr>
        <p:spPr/>
        <p:txBody>
          <a:bodyPr/>
          <a:lstStyle/>
          <a:p>
            <a:fld id="{AC522A93-4968-4B29-BB16-64A778254383}" type="slidenum">
              <a:rPr lang="en-US" smtClean="0"/>
              <a:t>17</a:t>
            </a:fld>
            <a:endParaRPr lang="en-US"/>
          </a:p>
        </p:txBody>
      </p:sp>
    </p:spTree>
    <p:extLst>
      <p:ext uri="{BB962C8B-B14F-4D97-AF65-F5344CB8AC3E}">
        <p14:creationId xmlns:p14="http://schemas.microsoft.com/office/powerpoint/2010/main" val="17894382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0A519B0-864F-436F-AD10-563B5AD2C023}" type="datetimeFigureOut">
              <a:rPr lang="en-US" smtClean="0"/>
              <a:t>3/30/2022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A608D1-2CAF-4A5C-8E44-47F726A67544}" type="slidenum">
              <a:rPr lang="en-US" smtClean="0"/>
              <a:t>‹#›</a:t>
            </a:fld>
            <a:endParaRPr lang="en-US"/>
          </a:p>
        </p:txBody>
      </p:sp>
    </p:spTree>
    <p:extLst>
      <p:ext uri="{BB962C8B-B14F-4D97-AF65-F5344CB8AC3E}">
        <p14:creationId xmlns:p14="http://schemas.microsoft.com/office/powerpoint/2010/main" val="39324019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0A519B0-864F-436F-AD10-563B5AD2C023}" type="datetimeFigureOut">
              <a:rPr lang="en-US" smtClean="0"/>
              <a:t>3/30/2022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A608D1-2CAF-4A5C-8E44-47F726A67544}" type="slidenum">
              <a:rPr lang="en-US" smtClean="0"/>
              <a:t>‹#›</a:t>
            </a:fld>
            <a:endParaRPr lang="en-US"/>
          </a:p>
        </p:txBody>
      </p:sp>
    </p:spTree>
    <p:extLst>
      <p:ext uri="{BB962C8B-B14F-4D97-AF65-F5344CB8AC3E}">
        <p14:creationId xmlns:p14="http://schemas.microsoft.com/office/powerpoint/2010/main" val="37899833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0A519B0-864F-436F-AD10-563B5AD2C023}" type="datetimeFigureOut">
              <a:rPr lang="en-US" smtClean="0"/>
              <a:t>3/30/2022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A608D1-2CAF-4A5C-8E44-47F726A67544}" type="slidenum">
              <a:rPr lang="en-US" smtClean="0"/>
              <a:t>‹#›</a:t>
            </a:fld>
            <a:endParaRPr lang="en-US"/>
          </a:p>
        </p:txBody>
      </p:sp>
    </p:spTree>
    <p:extLst>
      <p:ext uri="{BB962C8B-B14F-4D97-AF65-F5344CB8AC3E}">
        <p14:creationId xmlns:p14="http://schemas.microsoft.com/office/powerpoint/2010/main" val="27756837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0A519B0-864F-436F-AD10-563B5AD2C023}" type="datetimeFigureOut">
              <a:rPr lang="en-US" smtClean="0"/>
              <a:t>3/30/2022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A608D1-2CAF-4A5C-8E44-47F726A67544}" type="slidenum">
              <a:rPr lang="en-US" smtClean="0"/>
              <a:t>‹#›</a:t>
            </a:fld>
            <a:endParaRPr lang="en-US"/>
          </a:p>
        </p:txBody>
      </p:sp>
    </p:spTree>
    <p:extLst>
      <p:ext uri="{BB962C8B-B14F-4D97-AF65-F5344CB8AC3E}">
        <p14:creationId xmlns:p14="http://schemas.microsoft.com/office/powerpoint/2010/main" val="21719099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0A519B0-864F-436F-AD10-563B5AD2C023}" type="datetimeFigureOut">
              <a:rPr lang="en-US" smtClean="0"/>
              <a:t>3/30/2022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A608D1-2CAF-4A5C-8E44-47F726A67544}" type="slidenum">
              <a:rPr lang="en-US" smtClean="0"/>
              <a:t>‹#›</a:t>
            </a:fld>
            <a:endParaRPr lang="en-US"/>
          </a:p>
        </p:txBody>
      </p:sp>
    </p:spTree>
    <p:extLst>
      <p:ext uri="{BB962C8B-B14F-4D97-AF65-F5344CB8AC3E}">
        <p14:creationId xmlns:p14="http://schemas.microsoft.com/office/powerpoint/2010/main" val="38750959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0A519B0-864F-436F-AD10-563B5AD2C023}" type="datetimeFigureOut">
              <a:rPr lang="en-US" smtClean="0"/>
              <a:t>3/30/2022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A608D1-2CAF-4A5C-8E44-47F726A67544}" type="slidenum">
              <a:rPr lang="en-US" smtClean="0"/>
              <a:t>‹#›</a:t>
            </a:fld>
            <a:endParaRPr lang="en-US"/>
          </a:p>
        </p:txBody>
      </p:sp>
    </p:spTree>
    <p:extLst>
      <p:ext uri="{BB962C8B-B14F-4D97-AF65-F5344CB8AC3E}">
        <p14:creationId xmlns:p14="http://schemas.microsoft.com/office/powerpoint/2010/main" val="24479429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0A519B0-864F-436F-AD10-563B5AD2C023}" type="datetimeFigureOut">
              <a:rPr lang="en-US" smtClean="0"/>
              <a:t>3/30/2022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1A608D1-2CAF-4A5C-8E44-47F726A67544}" type="slidenum">
              <a:rPr lang="en-US" smtClean="0"/>
              <a:t>‹#›</a:t>
            </a:fld>
            <a:endParaRPr lang="en-US"/>
          </a:p>
        </p:txBody>
      </p:sp>
    </p:spTree>
    <p:extLst>
      <p:ext uri="{BB962C8B-B14F-4D97-AF65-F5344CB8AC3E}">
        <p14:creationId xmlns:p14="http://schemas.microsoft.com/office/powerpoint/2010/main" val="31658248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0A519B0-864F-436F-AD10-563B5AD2C023}" type="datetimeFigureOut">
              <a:rPr lang="en-US" smtClean="0"/>
              <a:t>3/30/2022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1A608D1-2CAF-4A5C-8E44-47F726A67544}" type="slidenum">
              <a:rPr lang="en-US" smtClean="0"/>
              <a:t>‹#›</a:t>
            </a:fld>
            <a:endParaRPr lang="en-US"/>
          </a:p>
        </p:txBody>
      </p:sp>
    </p:spTree>
    <p:extLst>
      <p:ext uri="{BB962C8B-B14F-4D97-AF65-F5344CB8AC3E}">
        <p14:creationId xmlns:p14="http://schemas.microsoft.com/office/powerpoint/2010/main" val="24610779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A519B0-864F-436F-AD10-563B5AD2C023}" type="datetimeFigureOut">
              <a:rPr lang="en-US" smtClean="0"/>
              <a:t>3/30/2022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1A608D1-2CAF-4A5C-8E44-47F726A67544}" type="slidenum">
              <a:rPr lang="en-US" smtClean="0"/>
              <a:t>‹#›</a:t>
            </a:fld>
            <a:endParaRPr lang="en-US"/>
          </a:p>
        </p:txBody>
      </p:sp>
    </p:spTree>
    <p:extLst>
      <p:ext uri="{BB962C8B-B14F-4D97-AF65-F5344CB8AC3E}">
        <p14:creationId xmlns:p14="http://schemas.microsoft.com/office/powerpoint/2010/main" val="34240953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0A519B0-864F-436F-AD10-563B5AD2C023}" type="datetimeFigureOut">
              <a:rPr lang="en-US" smtClean="0"/>
              <a:t>3/30/2022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A608D1-2CAF-4A5C-8E44-47F726A67544}" type="slidenum">
              <a:rPr lang="en-US" smtClean="0"/>
              <a:t>‹#›</a:t>
            </a:fld>
            <a:endParaRPr lang="en-US"/>
          </a:p>
        </p:txBody>
      </p:sp>
    </p:spTree>
    <p:extLst>
      <p:ext uri="{BB962C8B-B14F-4D97-AF65-F5344CB8AC3E}">
        <p14:creationId xmlns:p14="http://schemas.microsoft.com/office/powerpoint/2010/main" val="24819110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0A519B0-864F-436F-AD10-563B5AD2C023}" type="datetimeFigureOut">
              <a:rPr lang="en-US" smtClean="0"/>
              <a:t>3/30/2022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A608D1-2CAF-4A5C-8E44-47F726A67544}" type="slidenum">
              <a:rPr lang="en-US" smtClean="0"/>
              <a:t>‹#›</a:t>
            </a:fld>
            <a:endParaRPr lang="en-US"/>
          </a:p>
        </p:txBody>
      </p:sp>
    </p:spTree>
    <p:extLst>
      <p:ext uri="{BB962C8B-B14F-4D97-AF65-F5344CB8AC3E}">
        <p14:creationId xmlns:p14="http://schemas.microsoft.com/office/powerpoint/2010/main" val="38373622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0A519B0-864F-436F-AD10-563B5AD2C023}" type="datetimeFigureOut">
              <a:rPr lang="en-US" smtClean="0"/>
              <a:t>3/30/2022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1A608D1-2CAF-4A5C-8E44-47F726A67544}" type="slidenum">
              <a:rPr lang="en-US" smtClean="0"/>
              <a:t>‹#›</a:t>
            </a:fld>
            <a:endParaRPr lang="en-US"/>
          </a:p>
        </p:txBody>
      </p:sp>
    </p:spTree>
    <p:extLst>
      <p:ext uri="{BB962C8B-B14F-4D97-AF65-F5344CB8AC3E}">
        <p14:creationId xmlns:p14="http://schemas.microsoft.com/office/powerpoint/2010/main" val="1535675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www.plantuml.com/plantuml/img/bP5D3e8m48NtFSN4bHYzW3444XCswaOlCD094cWnRJ4nXBlR5X3Ypy9DqybxtyphDD86bMb4nNHPo1ig5A3Deo9xgYBp2iigr1ekX29Ho2cjw_A8XMpP5IMlAERyR1fEqYpF5fAvPNrvGa71P78DHeUnToUl8LOA7uT2crqlXI18fAISgcUq7_s9yxf9RThSgQCx8HFVIM5Etm9j1uO1wuQd3V5R1W038QtLbLEylQV2VfHsMZxD2U3LjfilxA-M7VlOCMn2MAmMOyBV1YTuzPs8I7BtYqy0"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hyperlink" Target="http://www.plantuml.com/plantuml/img/bP712i8m38RlVOhWIKLVG6Gu4Boe5ts1p8OvN3jfCa76tjssRYXE3rvAm_V_oTzqnO9EQbCglXJsYWuDiDnBygShJf6eKudCS2Gq6uUQiggwxB2mZJgZrIMbMX-arcHbVF0cctjlBFTeQF8IXGQzGlmzu1capk5zMx0idoW1GoOZ5oY_kUFeeLrNTURJve7swWr9UYE7ENqBjEWy2bJRFQsBtoW0w1pMIqFvYhUEhkGvYWFBIM8g7azWCLJwzc-h-wjvgmRRXda2e-cep_fR442aduuLMHt-ym40" TargetMode="External"/><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RHIT-CSSE/csse220/tree/master/Homework/HWImplementingDesign2"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www.plantuml.com/plantuml/img/NL0n3i8m3Dpp2giJHV213gWBOYfBnGFSnYeHYLCbwL0X_axIbWXOBFdkT7TsxGEwC1aj_4FnY0uD-31hYjEfVc54hz5xQ53nKm3SaQMcsoWnqDcCsiv4BMfqymuO3Ht0BnkKMNoXi2cI0CeAf9qwJUArUNzyad-ILD36U1xYQf1n87VzHPLlLho2pbfDo15SSxDv17Bk7vUg3PaiuQjGElDuWc9Vv5QY9fRf4sy0"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gif"/><Relationship Id="rId4" Type="http://schemas.openxmlformats.org/officeDocument/2006/relationships/image" Target="../media/image7.png"/></Relationships>
</file>

<file path=ppt/slides/_rels/slide23.xml.rels><?xml version="1.0" encoding="UTF-8" standalone="yes"?>
<Relationships xmlns="http://schemas.openxmlformats.org/package/2006/relationships"><Relationship Id="rId3" Type="http://schemas.openxmlformats.org/officeDocument/2006/relationships/hyperlink" Target="http://www.plantuml.com/plantuml/img/ZP2n3i8W48PtdkBIoHfzWGwcYt5oQdo0irng8r32qQ4nlhlGKj8u61VWxl_vFxYQFJe_QYNusHkB3ZMmdnI5rVNjhBGAcU6AlNa9W0SQgUXc9NewQwk6YQX1XMxQWK5D1-2vWZARB-IJ8ngWh40EursHUETiWnsv61yT5JG1RhfGBbdv0a0xQ3lwn9SfDgAw32bX0qY4zQN_83Wd9MbHVa3YR8udAFP51crxwNiYxT_EzH3wsLgJaN7s7m00"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1.gif"/><Relationship Id="rId4" Type="http://schemas.openxmlformats.org/officeDocument/2006/relationships/image" Target="../media/image10.png"/></Relationships>
</file>

<file path=ppt/slides/_rels/slide24.xml.rels><?xml version="1.0" encoding="UTF-8" standalone="yes"?>
<Relationships xmlns="http://schemas.openxmlformats.org/package/2006/relationships"><Relationship Id="rId3" Type="http://schemas.openxmlformats.org/officeDocument/2006/relationships/hyperlink" Target="http://www.plantuml.com/plantuml/img/RL2z3i8W4DvvYaidQ_G5EfWknicfyG5EkDJ6WpP01s9yTw4YQHeNoDtt2wtpQFsiMRZdO2QqgC7vm1HFEyW54PBHERZYO5u2u856CTqcXPxEUk8n47N8QCCE36ewW5icg0lvGZup4W7g1jGutvd4ktWRxCac-yHee8lffe-ZH9OpnwXiiDPcyQ_47_MtIP74HMcomLBPle0rh6BImuydgFPLYLhlSdUHxosp9QFIBtu0"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www.plantuml.com/plantuml/img/ZL792i8m4BtdAq9FLQnd3oA8NXL1_82X7JGuMKX6YeZ_RenRiNMvXCcycRSaOQ-C0mzQ1ZuInjEhaW-QX2W9Gf1hI-3Nny2e5w2CF0afTs0gmfdLxi2un7fbWs9bJSvAOs3GhlUScdkefqJvreFRgJAya8shW755O91dbgpF3TQfU9zPM6lQ4-SEYz6UY53vmrhLCdM-Sztif9JkvQnnIyHpOFXJfaFZ6YSfw9IhoQWVIMCjklXRDWRokwHelavHJ6GsokufHJAIzJCvBXwjz--E2urM2nvEFYr6v4f_0G00"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8.gif"/><Relationship Id="rId4" Type="http://schemas.openxmlformats.org/officeDocument/2006/relationships/image" Target="../media/image16.png"/></Relationships>
</file>

<file path=ppt/slides/_rels/slide32.xml.rels><?xml version="1.0" encoding="UTF-8" standalone="yes"?>
<Relationships xmlns="http://schemas.openxmlformats.org/package/2006/relationships"><Relationship Id="rId3" Type="http://schemas.openxmlformats.org/officeDocument/2006/relationships/hyperlink" Target="http://www.plantuml.com/plantuml/img/ZL792i8m4BtdAq9FLQnd3oA8NXL1_82X7JGuMKX6YeZ_RenRiNMvXCcycRSaOQ-C0mzQ1ZuInjEhaW-QX2W9Gf1hI-3Nny2e5w2CF0afTs0gmfdLxi2un7fbWs9bJSvAOs3GhlUScdkefqJvreFRgJAya8shW755O91dbgpF3TQfU9zPM6lQ4-SEYz6UY53vmrhLCdM-Sztif9JkvQnnIyHpOFXJfaFZ6YSfw9IhoQWVIMCjklXRDWRokwHelavHJ6GsokufHJAIzJCvBXwjz--E2urM2nvEFYr6v4f_0G00"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33.xml.rels><?xml version="1.0" encoding="UTF-8" standalone="yes"?>
<Relationships xmlns="http://schemas.openxmlformats.org/package/2006/relationships"><Relationship Id="rId3" Type="http://schemas.openxmlformats.org/officeDocument/2006/relationships/hyperlink" Target="http://www.plantuml.com/plantuml/img/ZL792i8m4BtdAq9FLQnd3oA8NXL1_82X7JGuMKX6YeZ_RenRiNMvXCcycRSaOQ-C0mzQ1ZuInjEhaW-QX2W9Gf1hI-3Nny2e5w2CF0afTs0gmfdLxi2un7fbWs9bJSvAOs3GhlUScdkefqJvreFRgJAya8shW755O91dbgpF3TQfU9zPM6lQ4-SEYz6UY53vmrhLCdM-Sztif9JkvQnnIyHpOFXJfaFZ6YSfw9IhoQWVIMCjklXRDWRokwHelavHJ6GsokufHJAIzJCvBXwjz--E2urM2nvEFYr6v4f_0G00"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11.gif"/><Relationship Id="rId4" Type="http://schemas.openxmlformats.org/officeDocument/2006/relationships/image" Target="../media/image16.png"/></Relationships>
</file>

<file path=ppt/slides/_rels/slide34.xml.rels><?xml version="1.0" encoding="UTF-8" standalone="yes"?>
<Relationships xmlns="http://schemas.openxmlformats.org/package/2006/relationships"><Relationship Id="rId3" Type="http://schemas.openxmlformats.org/officeDocument/2006/relationships/hyperlink" Target="http://www.plantuml.com/plantuml/img/bP9DQyCm38Rl-HKcftGiznv6ORJNbaBP3n2EQCta3ooLK4R_UpqtQTAcxEDYZFHQxoF9_6bSW0XMiPm8qncDbgEbej04p6hd2UBkn89s3SQfhqAf0xY6SEbjE0fkiDrwDcAygyHOP04RPZVLAaBxJbJj8uI3qJnaFa83Wbi2XxBqv6FbiCsNHytQUpTLd9yWPZn66LVL_OCK7ohTelgNDff90-VEzsgIBKFdbqkjG20NJWv_DBWR3p-RnntyaEXPldEPn6RHcED7aWdug_etN5h4U0LrlL3blEp6KsIoygLKRtKVUlnJwS4eT040"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3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www.plantuml.com/plantuml/img/ZPBB2i8m44Nt-OhGLPLsxq84qQqY53zWQ0SDJXua8wM8_swDZrOhwYPCvd7lcP1mKCQ11oq3DuJjwLN9Hqr2b0GXoC8I-A89Z7e5oiYJa78FfY9SMEsEZ6kiDpOeLjQah3G61kr6pwwbXtfEbEuykBqgGrVPkWeODmG6UM79-jHW7OFtdfMrPjXn_e0OyLmdsTxqOxYDon_8rG3sVFUuORx8HwabCFmf_5JD-eHP1zYvNHUENhVQ3wS1K2Q_cR_uYVxZvVbC9fFalgo85CauaTFyaNh_3Ur0BtK1"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www.plantuml.com/plantuml/img/ZPBB2i8m44Nt-OhGLPLsxq84qQqY53zWQ0SDJXua8wM8_swDZrOhwYPCvd7lcP1mKCQ11oq3DuJjwLN9Hqr2b0GXoC8I-A89Z7e5oiYJa78FfY9SMEsEZ6kiDpOeLjQah3G61kr6pwwbXtfEbEuykBqgGrVPkWeODmG6UM79-jHW7OFtdfMrPjXn_e0OyLmdsTxqOxYDon_8rG3sVFUuORx8HwabCFmf_5JD-eHP1zYvNHUENhVQ3wS1K2Q_cR_uYVxZvVbC9fFalgo85CauaTFyaNh_3Ur0BtK1" TargetMode="External"/><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plantuml.com/plantuml/img/bL71QiCm3BtxAqnFwTX-ONJGmGRTA6rWP-68pSIsZ2mVGkc_BqxTj6IdNMpydf_qdhH90YpPEvLw6o8mU9raS3YURCt4AECW9Vr6cLi6qoD_W0twfBJMFn0wXyTIv8kuRz17HmFYU_Uefz9R47m9NMizhky55FybsBCDieVXW95OxbHhTQx-NYjsCNRxKLu1F9OxaR7WZcWoMna-io-W8H-pO4i2heHCpTJOC8vMRZqdCCr9kuNFD4RwIvolqolKZhulvfP1h_e5L8rjCuDO2aqfjzp2qxDUFQpcy6gUGYLgNxN1q8tB_0K0" TargetMode="Externa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hyperlink" Target="http://www.plantuml.com/plantuml/img/bL7HIWCn47o_hmXzkeh-GP4A5HIq57lWyv8iDLoI3PiDSeZ_xkKkjkN01ryICfFPcKcsIO0bUzUateO835ub6HoEArizCOrsa99weimTW-wHNy46zTKefJuW68V7CkITk6_HHqS3uhEvLTFe7GW-1DDPZ-jh0SL_2GviWnnWUCD8B5UgTVDTyprMR0vskL5E0JoMFP6su8weCriPzjaNK9EFMR0Z0LTAfdOorenZb8ld188n9VOBdThFSNTqAW5gWihC0PPbPepY0ghckymWba9RnYrV-kvUhMvMvuBDkUccCjNuB-4llSLWnW_z0G00" TargetMode="External"/></Relationships>
</file>

<file path=ppt/slides/_rels/slide5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hyperlink" Target="https://github.com/RHIT-CSSE/csse220/blob/master/Docs/ExampleDesignProblems" TargetMode="External"/><Relationship Id="rId2" Type="http://schemas.openxmlformats.org/officeDocument/2006/relationships/hyperlink" Target="https://github.com/RHIT-CSSE/csse220/tree/master/Homework/DesignProblem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plantuml.com/plantuml/img/bL71QiCm3BtxAqnFwTX-ONJGmGRTA6rWP-68pSIsZ2mVGkc_BqxTj6IdNMpydf_qdhH90YpPEvLw6o8mU9raS3YURCt4AECW9Vr6cLi6qoD_W0twfBJMFn0wXyTIv8kuRz17HmFYU_Uefz9R47m9NMizhky55FybsBCDieVXW95OxbHhTQx-NYjsCNRxKLu1F9OxaR7WZcWoMna-io-W8H-pO4i2heHCpTJOC8vMRZqdCCr9kuNFD4RwIvolqolKZhulvfP1h_e5L8rjCuDO2aqfjzp2qxDUFQpcy6gUGYLgNxN1q8tB_0K0" TargetMode="Externa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hyperlink" Target="http://www.plantuml.com/plantuml/img/bL7HIWCn47o_hmXzkeh-GP4A5HIq57lWyv8iDLoI3PiDSeZ_xkKkjkN01ryICfFPcKcsIO0bUzUateO835ub6HoEArizCOrsa99weimTW-wHNy46zTKefJuW68V7CkITk6_HHqS3uhEvLTFe7GW-1DDPZ-jh0SL_2GviWnnWUCD8B5UgTVDTyprMR0vskL5E0JoMFP6su8weCriPzjaNK9EFMR0Z0LTAfdOorenZb8ld188n9VOBdThFSNTqAW5gWihC0PPbPepY0ghckymWba9RnYrV-kvUhMvMvuBDkUccCjNuB-4llSLWnW_z0G00"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www.plantuml.com/plantuml/img/ROun3i8m34LtdyBgr22u0XDB1uOE7C2g8s6HXj2aGrlrxhXDAGmiblN_qxFZGtoWZbgCQN1MPoTDwbi7q3YA4UjUnYk9nmdkvDdPMs1ATedhtiOaJr--jgNY8txs2oKom1A3es6XbPAnOWE8y-xEhBeHXNMecc3-EQsL5fkcDDhj3vtEM1oAbLh3Rv2jVyXSl040"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p:cNvSpPr>
          <p:nvPr>
            <p:ph type="subTitle" idx="1"/>
          </p:nvPr>
        </p:nvSpPr>
        <p:spPr>
          <a:xfrm>
            <a:off x="457200" y="3733800"/>
            <a:ext cx="8229600" cy="1874837"/>
          </a:xfrm>
        </p:spPr>
        <p:txBody>
          <a:bodyPr>
            <a:normAutofit fontScale="32500" lnSpcReduction="20000"/>
          </a:bodyPr>
          <a:lstStyle/>
          <a:p>
            <a:pPr marR="0" eaLnBrk="1" hangingPunct="1">
              <a:lnSpc>
                <a:spcPct val="90000"/>
              </a:lnSpc>
            </a:pPr>
            <a:endParaRPr lang="en-US" sz="6000" dirty="0"/>
          </a:p>
          <a:p>
            <a:pPr marR="0" eaLnBrk="1" hangingPunct="1">
              <a:lnSpc>
                <a:spcPct val="120000"/>
              </a:lnSpc>
            </a:pPr>
            <a:r>
              <a:rPr lang="en-US" sz="7400" dirty="0"/>
              <a:t>Object Oriented Design Principle #4:</a:t>
            </a:r>
          </a:p>
          <a:p>
            <a:pPr marR="0" eaLnBrk="1" hangingPunct="1">
              <a:lnSpc>
                <a:spcPct val="120000"/>
              </a:lnSpc>
            </a:pPr>
            <a:r>
              <a:rPr lang="en-US" sz="7400" dirty="0"/>
              <a:t>Minimizing Dependencies</a:t>
            </a:r>
          </a:p>
          <a:p>
            <a:pPr marR="0" eaLnBrk="1" hangingPunct="1">
              <a:lnSpc>
                <a:spcPct val="120000"/>
              </a:lnSpc>
            </a:pPr>
            <a:r>
              <a:rPr lang="en-US" sz="7400" dirty="0"/>
              <a:t>Coupling and Cohesion</a:t>
            </a:r>
            <a:br>
              <a:rPr lang="en-US" sz="2500" dirty="0"/>
            </a:br>
            <a:endParaRPr lang="en-US" sz="2500" dirty="0"/>
          </a:p>
        </p:txBody>
      </p:sp>
      <p:sp>
        <p:nvSpPr>
          <p:cNvPr id="5" name="Rectangle 4">
            <a:extLst>
              <a:ext uri="{FF2B5EF4-FFF2-40B4-BE49-F238E27FC236}">
                <a16:creationId xmlns:a16="http://schemas.microsoft.com/office/drawing/2014/main" id="{8868B37A-87AA-4340-B4B7-39ADAAEAFE0E}"/>
              </a:ext>
            </a:extLst>
          </p:cNvPr>
          <p:cNvSpPr/>
          <p:nvPr/>
        </p:nvSpPr>
        <p:spPr>
          <a:xfrm>
            <a:off x="304800" y="6019800"/>
            <a:ext cx="8534400" cy="609600"/>
          </a:xfrm>
          <a:prstGeom prst="rect">
            <a:avLst/>
          </a:prstGeom>
          <a:solidFill>
            <a:schemeClr val="accent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sz="2400" dirty="0">
                <a:solidFill>
                  <a:srgbClr val="FFFFFF"/>
                </a:solidFill>
              </a:rPr>
              <a:t>There are NO </a:t>
            </a:r>
            <a:r>
              <a:rPr lang="en-US" sz="2400" i="1" dirty="0">
                <a:solidFill>
                  <a:srgbClr val="FFFFFF"/>
                </a:solidFill>
              </a:rPr>
              <a:t>git</a:t>
            </a:r>
            <a:r>
              <a:rPr lang="en-US" sz="2400" dirty="0">
                <a:solidFill>
                  <a:srgbClr val="FFFFFF"/>
                </a:solidFill>
              </a:rPr>
              <a:t> projects for today. Have paper/</a:t>
            </a:r>
            <a:r>
              <a:rPr lang="en-US" sz="2400" dirty="0" err="1">
                <a:solidFill>
                  <a:srgbClr val="FFFFFF"/>
                </a:solidFill>
              </a:rPr>
              <a:t>plantUML</a:t>
            </a:r>
            <a:r>
              <a:rPr lang="en-US" sz="2400" dirty="0">
                <a:solidFill>
                  <a:srgbClr val="FFFFFF"/>
                </a:solidFill>
              </a:rPr>
              <a:t> ready!</a:t>
            </a:r>
            <a:endParaRPr lang="en-US" sz="2400" i="1" dirty="0"/>
          </a:p>
        </p:txBody>
      </p:sp>
      <p:sp>
        <p:nvSpPr>
          <p:cNvPr id="8" name="Rectangle 1">
            <a:extLst>
              <a:ext uri="{FF2B5EF4-FFF2-40B4-BE49-F238E27FC236}">
                <a16:creationId xmlns:a16="http://schemas.microsoft.com/office/drawing/2014/main" id="{37D9DDC8-F4D6-43B7-9262-1BEDD7034C33}"/>
              </a:ext>
            </a:extLst>
          </p:cNvPr>
          <p:cNvSpPr txBox="1">
            <a:spLocks/>
          </p:cNvSpPr>
          <p:nvPr/>
        </p:nvSpPr>
        <p:spPr>
          <a:xfrm>
            <a:off x="838200" y="2282825"/>
            <a:ext cx="7772400" cy="147002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t>CSSE 220</a:t>
            </a:r>
            <a:endParaRPr lang="en-US" dirty="0"/>
          </a:p>
        </p:txBody>
      </p:sp>
    </p:spTree>
    <p:extLst>
      <p:ext uri="{BB962C8B-B14F-4D97-AF65-F5344CB8AC3E}">
        <p14:creationId xmlns:p14="http://schemas.microsoft.com/office/powerpoint/2010/main" val="32053595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Tell Don’t Ask – getter methods</a:t>
            </a:r>
          </a:p>
        </p:txBody>
      </p:sp>
      <p:sp>
        <p:nvSpPr>
          <p:cNvPr id="5" name="Rectangle 4"/>
          <p:cNvSpPr/>
          <p:nvPr/>
        </p:nvSpPr>
        <p:spPr>
          <a:xfrm>
            <a:off x="304800" y="1143000"/>
            <a:ext cx="8534400" cy="2954655"/>
          </a:xfrm>
          <a:prstGeom prst="rect">
            <a:avLst/>
          </a:prstGeom>
        </p:spPr>
        <p:txBody>
          <a:bodyPr wrap="square">
            <a:spAutoFit/>
          </a:bodyPr>
          <a:lstStyle/>
          <a:p>
            <a:r>
              <a:rPr lang="en-US" sz="2400" dirty="0">
                <a:solidFill>
                  <a:srgbClr val="000000"/>
                </a:solidFill>
                <a:highlight>
                  <a:srgbClr val="FFFF00"/>
                </a:highlight>
                <a:latin typeface="Consolas" panose="020B0609020204030204" pitchFamily="49" charset="0"/>
              </a:rPr>
              <a:t>// Client program of region</a:t>
            </a:r>
          </a:p>
          <a:p>
            <a:r>
              <a:rPr lang="en-US" sz="2400" dirty="0">
                <a:solidFill>
                  <a:srgbClr val="000000"/>
                </a:solidFill>
                <a:latin typeface="Consolas" panose="020B0609020204030204" pitchFamily="49" charset="0"/>
              </a:rPr>
              <a:t>Point2D </a:t>
            </a:r>
            <a:r>
              <a:rPr lang="en-US" sz="2400" dirty="0">
                <a:solidFill>
                  <a:srgbClr val="6A3E3E"/>
                </a:solidFill>
                <a:latin typeface="Consolas" panose="020B0609020204030204" pitchFamily="49" charset="0"/>
              </a:rPr>
              <a:t>center1</a:t>
            </a:r>
            <a:r>
              <a:rPr lang="en-US" sz="2400" dirty="0">
                <a:solidFill>
                  <a:srgbClr val="000000"/>
                </a:solidFill>
                <a:latin typeface="Consolas" panose="020B0609020204030204" pitchFamily="49" charset="0"/>
              </a:rPr>
              <a:t> = </a:t>
            </a:r>
            <a:r>
              <a:rPr lang="en-US" sz="2400" dirty="0">
                <a:solidFill>
                  <a:srgbClr val="6A3E3E"/>
                </a:solidFill>
                <a:latin typeface="Consolas" panose="020B0609020204030204" pitchFamily="49" charset="0"/>
              </a:rPr>
              <a:t>region1</a:t>
            </a:r>
            <a:r>
              <a:rPr lang="en-US" sz="2400" dirty="0">
                <a:solidFill>
                  <a:srgbClr val="000000"/>
                </a:solidFill>
                <a:latin typeface="Consolas" panose="020B0609020204030204" pitchFamily="49" charset="0"/>
              </a:rPr>
              <a:t>.getPosition();</a:t>
            </a:r>
          </a:p>
          <a:p>
            <a:r>
              <a:rPr lang="en-US" sz="2400" dirty="0">
                <a:solidFill>
                  <a:srgbClr val="000000"/>
                </a:solidFill>
                <a:latin typeface="Consolas" panose="020B0609020204030204" pitchFamily="49" charset="0"/>
              </a:rPr>
              <a:t>Point2D </a:t>
            </a:r>
            <a:r>
              <a:rPr lang="en-US" sz="2400" dirty="0">
                <a:solidFill>
                  <a:srgbClr val="6A3E3E"/>
                </a:solidFill>
                <a:latin typeface="Consolas" panose="020B0609020204030204" pitchFamily="49" charset="0"/>
              </a:rPr>
              <a:t>center2</a:t>
            </a:r>
            <a:r>
              <a:rPr lang="en-US" sz="2400" dirty="0">
                <a:solidFill>
                  <a:srgbClr val="000000"/>
                </a:solidFill>
                <a:latin typeface="Consolas" panose="020B0609020204030204" pitchFamily="49" charset="0"/>
              </a:rPr>
              <a:t> = </a:t>
            </a:r>
            <a:r>
              <a:rPr lang="en-US" sz="2400" dirty="0">
                <a:solidFill>
                  <a:srgbClr val="6A3E3E"/>
                </a:solidFill>
                <a:latin typeface="Consolas" panose="020B0609020204030204" pitchFamily="49" charset="0"/>
              </a:rPr>
              <a:t>region2</a:t>
            </a:r>
            <a:r>
              <a:rPr lang="en-US" sz="2400" dirty="0">
                <a:solidFill>
                  <a:srgbClr val="000000"/>
                </a:solidFill>
                <a:latin typeface="Consolas" panose="020B0609020204030204" pitchFamily="49" charset="0"/>
              </a:rPr>
              <a:t>.getPosition();</a:t>
            </a:r>
          </a:p>
          <a:p>
            <a:r>
              <a:rPr lang="en-US" sz="2400" b="1" dirty="0">
                <a:solidFill>
                  <a:srgbClr val="7F0055"/>
                </a:solidFill>
                <a:latin typeface="Consolas" panose="020B0609020204030204" pitchFamily="49" charset="0"/>
              </a:rPr>
              <a:t>double</a:t>
            </a:r>
            <a:r>
              <a:rPr lang="en-US" sz="2400" b="1" dirty="0">
                <a:solidFill>
                  <a:srgbClr val="000000"/>
                </a:solidFill>
                <a:latin typeface="Consolas" panose="020B0609020204030204" pitchFamily="49" charset="0"/>
              </a:rPr>
              <a:t> </a:t>
            </a:r>
            <a:r>
              <a:rPr lang="en-US" sz="2400" b="1" dirty="0" err="1">
                <a:solidFill>
                  <a:srgbClr val="6A3E3E"/>
                </a:solidFill>
                <a:latin typeface="Consolas" panose="020B0609020204030204" pitchFamily="49" charset="0"/>
              </a:rPr>
              <a:t>dist</a:t>
            </a:r>
            <a:r>
              <a:rPr lang="en-US" sz="2400" b="1" dirty="0">
                <a:solidFill>
                  <a:srgbClr val="000000"/>
                </a:solidFill>
                <a:latin typeface="Consolas" panose="020B0609020204030204" pitchFamily="49" charset="0"/>
              </a:rPr>
              <a:t> = </a:t>
            </a:r>
            <a:r>
              <a:rPr lang="en-US" sz="2400" b="1" dirty="0">
                <a:solidFill>
                  <a:srgbClr val="6A3E3E"/>
                </a:solidFill>
                <a:latin typeface="Consolas" panose="020B0609020204030204" pitchFamily="49" charset="0"/>
              </a:rPr>
              <a:t>center1</a:t>
            </a:r>
            <a:r>
              <a:rPr lang="en-US" sz="2400" b="1" dirty="0">
                <a:solidFill>
                  <a:srgbClr val="000000"/>
                </a:solidFill>
                <a:latin typeface="Consolas" panose="020B0609020204030204" pitchFamily="49" charset="0"/>
              </a:rPr>
              <a:t>.distance(</a:t>
            </a:r>
            <a:r>
              <a:rPr lang="en-US" sz="2400" b="1" dirty="0">
                <a:solidFill>
                  <a:srgbClr val="6A3E3E"/>
                </a:solidFill>
                <a:latin typeface="Consolas" panose="020B0609020204030204" pitchFamily="49" charset="0"/>
              </a:rPr>
              <a:t>center2</a:t>
            </a:r>
            <a:r>
              <a:rPr lang="en-US" sz="2400" b="1" dirty="0">
                <a:solidFill>
                  <a:srgbClr val="000000"/>
                </a:solidFill>
                <a:latin typeface="Consolas" panose="020B0609020204030204" pitchFamily="49" charset="0"/>
              </a:rPr>
              <a:t>); </a:t>
            </a:r>
          </a:p>
          <a:p>
            <a:r>
              <a:rPr lang="en-US" sz="2400" b="1" dirty="0">
                <a:solidFill>
                  <a:srgbClr val="7F0055"/>
                </a:solidFill>
                <a:latin typeface="Consolas" panose="020B0609020204030204" pitchFamily="49" charset="0"/>
              </a:rPr>
              <a:t>if</a:t>
            </a:r>
            <a:r>
              <a:rPr lang="en-US" sz="2400" b="1" dirty="0">
                <a:solidFill>
                  <a:srgbClr val="000000"/>
                </a:solidFill>
                <a:latin typeface="Consolas" panose="020B0609020204030204" pitchFamily="49" charset="0"/>
              </a:rPr>
              <a:t>(</a:t>
            </a:r>
            <a:r>
              <a:rPr lang="en-US" sz="2400" b="1" dirty="0" err="1">
                <a:solidFill>
                  <a:srgbClr val="6A3E3E"/>
                </a:solidFill>
                <a:latin typeface="Consolas" panose="020B0609020204030204" pitchFamily="49" charset="0"/>
              </a:rPr>
              <a:t>dist</a:t>
            </a:r>
            <a:r>
              <a:rPr lang="en-US" sz="2400" b="1" dirty="0">
                <a:solidFill>
                  <a:srgbClr val="000000"/>
                </a:solidFill>
                <a:latin typeface="Consolas" panose="020B0609020204030204" pitchFamily="49" charset="0"/>
              </a:rPr>
              <a:t> &gt; </a:t>
            </a:r>
            <a:r>
              <a:rPr lang="en-US" sz="2400" b="1" dirty="0">
                <a:solidFill>
                  <a:srgbClr val="6A3E3E"/>
                </a:solidFill>
                <a:latin typeface="Consolas" panose="020B0609020204030204" pitchFamily="49" charset="0"/>
              </a:rPr>
              <a:t>region1</a:t>
            </a:r>
            <a:r>
              <a:rPr lang="en-US" sz="2400" b="1" dirty="0">
                <a:solidFill>
                  <a:srgbClr val="000000"/>
                </a:solidFill>
                <a:latin typeface="Consolas" panose="020B0609020204030204" pitchFamily="49" charset="0"/>
              </a:rPr>
              <a:t>.getRadius()) {</a:t>
            </a:r>
          </a:p>
          <a:p>
            <a:r>
              <a:rPr lang="en-US" sz="2400" dirty="0">
                <a:solidFill>
                  <a:srgbClr val="6A3E3E"/>
                </a:solidFill>
                <a:latin typeface="Consolas" panose="020B0609020204030204" pitchFamily="49" charset="0"/>
              </a:rPr>
              <a:t>   region1</a:t>
            </a:r>
            <a:r>
              <a:rPr lang="en-US" sz="2400" dirty="0">
                <a:solidFill>
                  <a:srgbClr val="000000"/>
                </a:solidFill>
                <a:latin typeface="Consolas" panose="020B0609020204030204" pitchFamily="49" charset="0"/>
              </a:rPr>
              <a:t>.setIsOverlapping(</a:t>
            </a:r>
            <a:r>
              <a:rPr lang="en-US" sz="2400" b="1" dirty="0">
                <a:solidFill>
                  <a:srgbClr val="7F0055"/>
                </a:solidFill>
                <a:latin typeface="Consolas" panose="020B0609020204030204" pitchFamily="49" charset="0"/>
              </a:rPr>
              <a:t>true</a:t>
            </a:r>
            <a:r>
              <a:rPr lang="en-US" sz="2400" b="1" dirty="0">
                <a:solidFill>
                  <a:srgbClr val="000000"/>
                </a:solidFill>
                <a:latin typeface="Consolas" panose="020B0609020204030204" pitchFamily="49" charset="0"/>
              </a:rPr>
              <a:t>);</a:t>
            </a:r>
          </a:p>
          <a:p>
            <a:r>
              <a:rPr lang="en-US" sz="2400" dirty="0">
                <a:solidFill>
                  <a:srgbClr val="000000"/>
                </a:solidFill>
                <a:latin typeface="Consolas" panose="020B0609020204030204" pitchFamily="49" charset="0"/>
              </a:rPr>
              <a:t>}</a:t>
            </a:r>
          </a:p>
          <a:p>
            <a:r>
              <a:rPr lang="en-US" dirty="0">
                <a:solidFill>
                  <a:srgbClr val="000000"/>
                </a:solidFill>
                <a:highlight>
                  <a:srgbClr val="FFFF00"/>
                </a:highlight>
                <a:latin typeface="Consolas" panose="020B0609020204030204" pitchFamily="49" charset="0"/>
              </a:rPr>
              <a:t>// This code is determining if two regions intersect</a:t>
            </a:r>
            <a:endParaRPr lang="en-US" dirty="0">
              <a:highlight>
                <a:srgbClr val="FFFF00"/>
              </a:highlight>
            </a:endParaRPr>
          </a:p>
        </p:txBody>
      </p:sp>
      <p:sp>
        <p:nvSpPr>
          <p:cNvPr id="6" name="TextBox 5"/>
          <p:cNvSpPr txBox="1"/>
          <p:nvPr/>
        </p:nvSpPr>
        <p:spPr>
          <a:xfrm>
            <a:off x="381000" y="4038600"/>
            <a:ext cx="8305800" cy="2677656"/>
          </a:xfrm>
          <a:prstGeom prst="rect">
            <a:avLst/>
          </a:prstGeom>
          <a:noFill/>
        </p:spPr>
        <p:txBody>
          <a:bodyPr wrap="square" rtlCol="0">
            <a:spAutoFit/>
          </a:bodyPr>
          <a:lstStyle/>
          <a:p>
            <a:r>
              <a:rPr lang="en-US" sz="2400" dirty="0"/>
              <a:t>Sometimes you’ll have code that calls a lot of </a:t>
            </a:r>
            <a:r>
              <a:rPr lang="en-US" sz="2400" i="1" dirty="0"/>
              <a:t>getters</a:t>
            </a:r>
            <a:r>
              <a:rPr lang="en-US" sz="2400" dirty="0"/>
              <a:t> on some other object.  In essence, this code is </a:t>
            </a:r>
            <a:r>
              <a:rPr lang="en-US" sz="2400" b="1" dirty="0"/>
              <a:t>Asking</a:t>
            </a:r>
            <a:r>
              <a:rPr lang="en-US" sz="2400" dirty="0"/>
              <a:t> for a lot of information from the region object.</a:t>
            </a:r>
          </a:p>
          <a:p>
            <a:endParaRPr lang="en-US" sz="2400" dirty="0"/>
          </a:p>
          <a:p>
            <a:r>
              <a:rPr lang="en-US" sz="2400" dirty="0"/>
              <a:t>Note how much this code “knows” about the Region class.  It knows about many of its fields.  It has a very strong dependency on the Region class.</a:t>
            </a:r>
          </a:p>
        </p:txBody>
      </p:sp>
      <p:sp>
        <p:nvSpPr>
          <p:cNvPr id="8" name="Left Arrow 7"/>
          <p:cNvSpPr/>
          <p:nvPr/>
        </p:nvSpPr>
        <p:spPr>
          <a:xfrm>
            <a:off x="7315200" y="1143000"/>
            <a:ext cx="1371600" cy="22098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Many ASKS</a:t>
            </a:r>
          </a:p>
        </p:txBody>
      </p:sp>
      <p:sp>
        <p:nvSpPr>
          <p:cNvPr id="7" name="Rectangle: Rounded Corners 6">
            <a:extLst>
              <a:ext uri="{FF2B5EF4-FFF2-40B4-BE49-F238E27FC236}">
                <a16:creationId xmlns:a16="http://schemas.microsoft.com/office/drawing/2014/main" id="{C8CAACC2-D937-4A50-B3B9-2DA4A17FA9DE}"/>
              </a:ext>
            </a:extLst>
          </p:cNvPr>
          <p:cNvSpPr/>
          <p:nvPr/>
        </p:nvSpPr>
        <p:spPr>
          <a:xfrm>
            <a:off x="152400" y="1121156"/>
            <a:ext cx="8610600" cy="297649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897689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Tell Don’t Ask </a:t>
            </a:r>
            <a:br>
              <a:rPr lang="en-US" dirty="0"/>
            </a:br>
            <a:r>
              <a:rPr lang="en-US" dirty="0"/>
              <a:t>Use Procedural Abstraction</a:t>
            </a:r>
          </a:p>
        </p:txBody>
      </p:sp>
      <p:sp>
        <p:nvSpPr>
          <p:cNvPr id="5" name="Rectangle 4"/>
          <p:cNvSpPr/>
          <p:nvPr/>
        </p:nvSpPr>
        <p:spPr>
          <a:xfrm>
            <a:off x="304800" y="1445388"/>
            <a:ext cx="8534400" cy="461665"/>
          </a:xfrm>
          <a:prstGeom prst="rect">
            <a:avLst/>
          </a:prstGeom>
        </p:spPr>
        <p:txBody>
          <a:bodyPr wrap="square">
            <a:spAutoFit/>
          </a:bodyPr>
          <a:lstStyle/>
          <a:p>
            <a:r>
              <a:rPr lang="en-US" sz="2400" dirty="0">
                <a:solidFill>
                  <a:srgbClr val="000000"/>
                </a:solidFill>
                <a:latin typeface="Consolas" panose="020B0609020204030204" pitchFamily="49" charset="0"/>
              </a:rPr>
              <a:t>region1.flagOverlappingWith(region2);</a:t>
            </a:r>
          </a:p>
        </p:txBody>
      </p:sp>
      <p:sp>
        <p:nvSpPr>
          <p:cNvPr id="6" name="TextBox 5"/>
          <p:cNvSpPr txBox="1"/>
          <p:nvPr/>
        </p:nvSpPr>
        <p:spPr>
          <a:xfrm>
            <a:off x="297712" y="2255838"/>
            <a:ext cx="8305800" cy="4154984"/>
          </a:xfrm>
          <a:prstGeom prst="rect">
            <a:avLst/>
          </a:prstGeom>
          <a:noFill/>
        </p:spPr>
        <p:txBody>
          <a:bodyPr wrap="square" rtlCol="0">
            <a:spAutoFit/>
          </a:bodyPr>
          <a:lstStyle/>
          <a:p>
            <a:r>
              <a:rPr lang="en-US" sz="2400" dirty="0">
                <a:highlight>
                  <a:srgbClr val="FFFF00"/>
                </a:highlight>
              </a:rPr>
              <a:t>When client uses a collection of </a:t>
            </a:r>
            <a:r>
              <a:rPr lang="en-US" sz="2400" i="1" dirty="0">
                <a:highlight>
                  <a:srgbClr val="FFFF00"/>
                </a:highlight>
              </a:rPr>
              <a:t>getters</a:t>
            </a:r>
            <a:r>
              <a:rPr lang="en-US" sz="2400" dirty="0">
                <a:highlight>
                  <a:srgbClr val="FFFF00"/>
                </a:highlight>
              </a:rPr>
              <a:t> to do some computation, then that computation is a good candidate to become a new method in the called-upon class</a:t>
            </a:r>
          </a:p>
          <a:p>
            <a:endParaRPr lang="en-US" sz="2400" dirty="0"/>
          </a:p>
          <a:p>
            <a:r>
              <a:rPr lang="en-US" sz="2400" dirty="0"/>
              <a:t>In this code, we’ve moved the center point and distance calculations into the Region class.  Now rather than </a:t>
            </a:r>
            <a:r>
              <a:rPr lang="en-US" sz="2400" b="1" dirty="0"/>
              <a:t>asking</a:t>
            </a:r>
            <a:r>
              <a:rPr lang="en-US" sz="2400" dirty="0"/>
              <a:t> the Region for all sorts of data we simply </a:t>
            </a:r>
            <a:r>
              <a:rPr lang="en-US" sz="2400" b="1" dirty="0"/>
              <a:t>tell</a:t>
            </a:r>
            <a:r>
              <a:rPr lang="en-US" sz="2400" dirty="0"/>
              <a:t> the region to handle the problem itself and rely on it to do it.</a:t>
            </a:r>
          </a:p>
          <a:p>
            <a:endParaRPr lang="en-US" sz="2400" dirty="0"/>
          </a:p>
          <a:p>
            <a:r>
              <a:rPr lang="en-US" sz="2400" dirty="0"/>
              <a:t>Now, because we rely on the Region object to handle its own data, we have a weaker dependence on the region object.</a:t>
            </a:r>
          </a:p>
        </p:txBody>
      </p:sp>
      <p:sp>
        <p:nvSpPr>
          <p:cNvPr id="3" name="Left Arrow 2"/>
          <p:cNvSpPr/>
          <p:nvPr/>
        </p:nvSpPr>
        <p:spPr>
          <a:xfrm>
            <a:off x="7010400" y="1356339"/>
            <a:ext cx="1371600" cy="63976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TELL</a:t>
            </a:r>
          </a:p>
        </p:txBody>
      </p:sp>
    </p:spTree>
    <p:extLst>
      <p:ext uri="{BB962C8B-B14F-4D97-AF65-F5344CB8AC3E}">
        <p14:creationId xmlns:p14="http://schemas.microsoft.com/office/powerpoint/2010/main" val="23068081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dirty="0"/>
              <a:t>Tell Don’t Ask – Bad Design</a:t>
            </a:r>
          </a:p>
        </p:txBody>
      </p:sp>
      <p:sp>
        <p:nvSpPr>
          <p:cNvPr id="6" name="TextBox 5"/>
          <p:cNvSpPr txBox="1"/>
          <p:nvPr/>
        </p:nvSpPr>
        <p:spPr>
          <a:xfrm>
            <a:off x="313660" y="2133600"/>
            <a:ext cx="8610600" cy="2308324"/>
          </a:xfrm>
          <a:prstGeom prst="rect">
            <a:avLst/>
          </a:prstGeom>
          <a:noFill/>
        </p:spPr>
        <p:txBody>
          <a:bodyPr wrap="square" rtlCol="0">
            <a:spAutoFit/>
          </a:bodyPr>
          <a:lstStyle/>
          <a:p>
            <a:r>
              <a:rPr lang="en-US" sz="2400" b="1" dirty="0"/>
              <a:t>Asking</a:t>
            </a:r>
            <a:r>
              <a:rPr lang="en-US" sz="2400" dirty="0"/>
              <a:t> is especially a </a:t>
            </a:r>
            <a:r>
              <a:rPr lang="en-US" sz="2400" i="1" dirty="0"/>
              <a:t>bad design</a:t>
            </a:r>
            <a:r>
              <a:rPr lang="en-US" sz="2400" dirty="0"/>
              <a:t> when you return some internal class that the caller would otherwise not know exists.  Why does the caller want the framework?  Maybe that indicates a problem?</a:t>
            </a:r>
          </a:p>
          <a:p>
            <a:r>
              <a:rPr lang="en-US" sz="2400" dirty="0">
                <a:highlight>
                  <a:srgbClr val="FFFF00"/>
                </a:highlight>
              </a:rPr>
              <a:t>Violates “separation of concerns” – Client now knows “how” called on code works – this increases “coupling” between client and called-on class/code, high coupling is usually a poorer design choice</a:t>
            </a:r>
          </a:p>
        </p:txBody>
      </p:sp>
      <p:sp>
        <p:nvSpPr>
          <p:cNvPr id="8" name="TextBox 7"/>
          <p:cNvSpPr txBox="1"/>
          <p:nvPr/>
        </p:nvSpPr>
        <p:spPr>
          <a:xfrm>
            <a:off x="304800" y="5638800"/>
            <a:ext cx="8305800" cy="1200329"/>
          </a:xfrm>
          <a:prstGeom prst="rect">
            <a:avLst/>
          </a:prstGeom>
          <a:noFill/>
        </p:spPr>
        <p:txBody>
          <a:bodyPr wrap="square" rtlCol="0">
            <a:spAutoFit/>
          </a:bodyPr>
          <a:lstStyle/>
          <a:p>
            <a:r>
              <a:rPr lang="en-US" sz="2400" dirty="0"/>
              <a:t>If the caller only needs to do one thing, just add a method to do that thing and insulate the caller from dependence on </a:t>
            </a:r>
            <a:r>
              <a:rPr lang="en-US" sz="2400" dirty="0" err="1"/>
              <a:t>LogFramework</a:t>
            </a:r>
            <a:r>
              <a:rPr lang="en-US" sz="2400" dirty="0"/>
              <a:t>.</a:t>
            </a:r>
          </a:p>
        </p:txBody>
      </p:sp>
      <p:grpSp>
        <p:nvGrpSpPr>
          <p:cNvPr id="12" name="Group 11">
            <a:extLst>
              <a:ext uri="{FF2B5EF4-FFF2-40B4-BE49-F238E27FC236}">
                <a16:creationId xmlns:a16="http://schemas.microsoft.com/office/drawing/2014/main" id="{E57C581B-D9E6-4118-802E-EC17499D0434}"/>
              </a:ext>
            </a:extLst>
          </p:cNvPr>
          <p:cNvGrpSpPr/>
          <p:nvPr/>
        </p:nvGrpSpPr>
        <p:grpSpPr>
          <a:xfrm>
            <a:off x="304800" y="4495800"/>
            <a:ext cx="8686800" cy="1200330"/>
            <a:chOff x="152400" y="4267199"/>
            <a:chExt cx="8686800" cy="1200330"/>
          </a:xfrm>
        </p:grpSpPr>
        <p:sp>
          <p:nvSpPr>
            <p:cNvPr id="7" name="Rectangle 6"/>
            <p:cNvSpPr/>
            <p:nvPr/>
          </p:nvSpPr>
          <p:spPr>
            <a:xfrm>
              <a:off x="304800" y="4267200"/>
              <a:ext cx="8534400" cy="1200329"/>
            </a:xfrm>
            <a:prstGeom prst="rect">
              <a:avLst/>
            </a:prstGeom>
          </p:spPr>
          <p:txBody>
            <a:bodyPr wrap="square">
              <a:spAutoFit/>
            </a:bodyPr>
            <a:lstStyle/>
            <a:p>
              <a:r>
                <a:rPr lang="en-US" sz="2400" b="1" dirty="0">
                  <a:solidFill>
                    <a:srgbClr val="7F0055"/>
                  </a:solidFill>
                  <a:latin typeface="Consolas" panose="020B0609020204030204" pitchFamily="49" charset="0"/>
                </a:rPr>
                <a:t>public</a:t>
              </a:r>
              <a:r>
                <a:rPr lang="en-US" sz="2400" b="1" dirty="0">
                  <a:solidFill>
                    <a:srgbClr val="000000"/>
                  </a:solidFill>
                  <a:latin typeface="Consolas" panose="020B0609020204030204" pitchFamily="49" charset="0"/>
                </a:rPr>
                <a:t> void </a:t>
              </a:r>
              <a:r>
                <a:rPr lang="en-US" sz="2400" b="1" dirty="0" err="1">
                  <a:solidFill>
                    <a:srgbClr val="000000"/>
                  </a:solidFill>
                  <a:latin typeface="Consolas" panose="020B0609020204030204" pitchFamily="49" charset="0"/>
                </a:rPr>
                <a:t>activateVerboseLogging</a:t>
              </a:r>
              <a:r>
                <a:rPr lang="en-US" sz="2400" b="1" dirty="0">
                  <a:solidFill>
                    <a:srgbClr val="000000"/>
                  </a:solidFill>
                  <a:latin typeface="Consolas" panose="020B0609020204030204" pitchFamily="49" charset="0"/>
                </a:rPr>
                <a:t>() {</a:t>
              </a:r>
            </a:p>
            <a:p>
              <a:r>
                <a:rPr lang="en-US" sz="2400" b="1" dirty="0">
                  <a:solidFill>
                    <a:srgbClr val="7F0055"/>
                  </a:solidFill>
                  <a:latin typeface="Consolas" panose="020B0609020204030204" pitchFamily="49" charset="0"/>
                </a:rPr>
                <a:t>   </a:t>
              </a:r>
              <a:r>
                <a:rPr lang="en-US" sz="2400" b="1" dirty="0" err="1">
                  <a:solidFill>
                    <a:srgbClr val="7F0055"/>
                  </a:solidFill>
                  <a:latin typeface="Consolas" panose="020B0609020204030204" pitchFamily="49" charset="0"/>
                </a:rPr>
                <a:t>this</a:t>
              </a:r>
              <a:r>
                <a:rPr lang="en-US" sz="2400" b="1" dirty="0" err="1">
                  <a:solidFill>
                    <a:srgbClr val="000000"/>
                  </a:solidFill>
                  <a:latin typeface="Consolas" panose="020B0609020204030204" pitchFamily="49" charset="0"/>
                </a:rPr>
                <a:t>.</a:t>
              </a:r>
              <a:r>
                <a:rPr lang="en-US" sz="2400" b="1" dirty="0" err="1">
                  <a:solidFill>
                    <a:srgbClr val="0000C0"/>
                  </a:solidFill>
                  <a:latin typeface="Consolas" panose="020B0609020204030204" pitchFamily="49" charset="0"/>
                </a:rPr>
                <a:t>framework.</a:t>
              </a:r>
              <a:r>
                <a:rPr lang="en-US" sz="2400" b="1" dirty="0" err="1">
                  <a:latin typeface="Consolas" panose="020B0609020204030204" pitchFamily="49" charset="0"/>
                </a:rPr>
                <a:t>setLevel</a:t>
              </a:r>
              <a:r>
                <a:rPr lang="en-US" sz="2400" b="1" dirty="0">
                  <a:latin typeface="Consolas" panose="020B0609020204030204" pitchFamily="49" charset="0"/>
                </a:rPr>
                <a:t>(</a:t>
              </a:r>
              <a:r>
                <a:rPr lang="en-US" sz="2400" b="1" dirty="0">
                  <a:solidFill>
                    <a:srgbClr val="000000"/>
                  </a:solidFill>
                  <a:latin typeface="Consolas" panose="020B0609020204030204" pitchFamily="49" charset="0"/>
                </a:rPr>
                <a:t>5);</a:t>
              </a:r>
            </a:p>
            <a:p>
              <a:r>
                <a:rPr lang="en-US" sz="2400" dirty="0">
                  <a:solidFill>
                    <a:srgbClr val="000000"/>
                  </a:solidFill>
                  <a:latin typeface="Consolas" panose="020B0609020204030204" pitchFamily="49" charset="0"/>
                </a:rPr>
                <a:t>}</a:t>
              </a:r>
            </a:p>
          </p:txBody>
        </p:sp>
        <p:sp>
          <p:nvSpPr>
            <p:cNvPr id="9" name="Left Arrow 8"/>
            <p:cNvSpPr/>
            <p:nvPr/>
          </p:nvSpPr>
          <p:spPr>
            <a:xfrm>
              <a:off x="7191756" y="4359170"/>
              <a:ext cx="1295400" cy="6858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TELL</a:t>
              </a:r>
            </a:p>
          </p:txBody>
        </p:sp>
        <p:sp>
          <p:nvSpPr>
            <p:cNvPr id="10" name="Rectangle: Rounded Corners 9">
              <a:extLst>
                <a:ext uri="{FF2B5EF4-FFF2-40B4-BE49-F238E27FC236}">
                  <a16:creationId xmlns:a16="http://schemas.microsoft.com/office/drawing/2014/main" id="{686475FD-6799-4C76-85A8-4DCCB69E1A47}"/>
                </a:ext>
              </a:extLst>
            </p:cNvPr>
            <p:cNvSpPr/>
            <p:nvPr/>
          </p:nvSpPr>
          <p:spPr>
            <a:xfrm>
              <a:off x="152400" y="4267199"/>
              <a:ext cx="8610600" cy="120032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 name="Group 12">
            <a:extLst>
              <a:ext uri="{FF2B5EF4-FFF2-40B4-BE49-F238E27FC236}">
                <a16:creationId xmlns:a16="http://schemas.microsoft.com/office/drawing/2014/main" id="{65AEE738-44AA-41BC-9B17-726662C07617}"/>
              </a:ext>
            </a:extLst>
          </p:cNvPr>
          <p:cNvGrpSpPr/>
          <p:nvPr/>
        </p:nvGrpSpPr>
        <p:grpSpPr>
          <a:xfrm>
            <a:off x="304800" y="914400"/>
            <a:ext cx="8610600" cy="1200329"/>
            <a:chOff x="304800" y="914400"/>
            <a:chExt cx="8610600" cy="1200329"/>
          </a:xfrm>
        </p:grpSpPr>
        <p:grpSp>
          <p:nvGrpSpPr>
            <p:cNvPr id="3" name="Group 2">
              <a:extLst>
                <a:ext uri="{FF2B5EF4-FFF2-40B4-BE49-F238E27FC236}">
                  <a16:creationId xmlns:a16="http://schemas.microsoft.com/office/drawing/2014/main" id="{93CB082B-4EFA-4FEA-B19A-AAFFB8CD2FB7}"/>
                </a:ext>
              </a:extLst>
            </p:cNvPr>
            <p:cNvGrpSpPr/>
            <p:nvPr/>
          </p:nvGrpSpPr>
          <p:grpSpPr>
            <a:xfrm>
              <a:off x="304800" y="914400"/>
              <a:ext cx="8534400" cy="1200329"/>
              <a:chOff x="304800" y="1238632"/>
              <a:chExt cx="8534400" cy="1200329"/>
            </a:xfrm>
          </p:grpSpPr>
          <p:sp>
            <p:nvSpPr>
              <p:cNvPr id="5" name="Rectangle 4"/>
              <p:cNvSpPr/>
              <p:nvPr/>
            </p:nvSpPr>
            <p:spPr>
              <a:xfrm>
                <a:off x="304800" y="1238632"/>
                <a:ext cx="8534400" cy="1200329"/>
              </a:xfrm>
              <a:prstGeom prst="rect">
                <a:avLst/>
              </a:prstGeom>
            </p:spPr>
            <p:txBody>
              <a:bodyPr wrap="square">
                <a:spAutoFit/>
              </a:bodyPr>
              <a:lstStyle/>
              <a:p>
                <a:r>
                  <a:rPr lang="en-US" sz="2400" b="1" dirty="0">
                    <a:solidFill>
                      <a:srgbClr val="7F0055"/>
                    </a:solidFill>
                    <a:latin typeface="Consolas" panose="020B0609020204030204" pitchFamily="49" charset="0"/>
                  </a:rPr>
                  <a:t>public</a:t>
                </a:r>
                <a:r>
                  <a:rPr lang="en-US" sz="2400" b="1" dirty="0">
                    <a:solidFill>
                      <a:srgbClr val="000000"/>
                    </a:solidFill>
                    <a:latin typeface="Consolas" panose="020B0609020204030204" pitchFamily="49" charset="0"/>
                  </a:rPr>
                  <a:t> </a:t>
                </a:r>
                <a:r>
                  <a:rPr lang="en-US" sz="2400" b="1" dirty="0" err="1">
                    <a:solidFill>
                      <a:srgbClr val="000000"/>
                    </a:solidFill>
                    <a:latin typeface="Consolas" panose="020B0609020204030204" pitchFamily="49" charset="0"/>
                  </a:rPr>
                  <a:t>LogFramework</a:t>
                </a:r>
                <a:r>
                  <a:rPr lang="en-US" sz="2400" b="1" dirty="0">
                    <a:solidFill>
                      <a:srgbClr val="000000"/>
                    </a:solidFill>
                    <a:latin typeface="Consolas" panose="020B0609020204030204" pitchFamily="49" charset="0"/>
                  </a:rPr>
                  <a:t> </a:t>
                </a:r>
                <a:r>
                  <a:rPr lang="en-US" sz="2400" b="1" dirty="0" err="1">
                    <a:solidFill>
                      <a:srgbClr val="000000"/>
                    </a:solidFill>
                    <a:latin typeface="Consolas" panose="020B0609020204030204" pitchFamily="49" charset="0"/>
                  </a:rPr>
                  <a:t>getLogFramework</a:t>
                </a:r>
                <a:r>
                  <a:rPr lang="en-US" sz="2400" b="1" dirty="0">
                    <a:solidFill>
                      <a:srgbClr val="000000"/>
                    </a:solidFill>
                    <a:latin typeface="Consolas" panose="020B0609020204030204" pitchFamily="49" charset="0"/>
                  </a:rPr>
                  <a:t>() {</a:t>
                </a:r>
              </a:p>
              <a:p>
                <a:r>
                  <a:rPr lang="en-US" sz="2400" b="1" dirty="0">
                    <a:solidFill>
                      <a:srgbClr val="7F0055"/>
                    </a:solidFill>
                    <a:latin typeface="Consolas" panose="020B0609020204030204" pitchFamily="49" charset="0"/>
                  </a:rPr>
                  <a:t>   return</a:t>
                </a:r>
                <a:r>
                  <a:rPr lang="en-US" sz="2400" b="1" dirty="0">
                    <a:solidFill>
                      <a:srgbClr val="000000"/>
                    </a:solidFill>
                    <a:latin typeface="Consolas" panose="020B0609020204030204" pitchFamily="49" charset="0"/>
                  </a:rPr>
                  <a:t> </a:t>
                </a:r>
                <a:r>
                  <a:rPr lang="en-US" sz="2400" b="1" dirty="0" err="1">
                    <a:solidFill>
                      <a:srgbClr val="7F0055"/>
                    </a:solidFill>
                    <a:latin typeface="Consolas" panose="020B0609020204030204" pitchFamily="49" charset="0"/>
                  </a:rPr>
                  <a:t>this</a:t>
                </a:r>
                <a:r>
                  <a:rPr lang="en-US" sz="2400" b="1" dirty="0" err="1">
                    <a:solidFill>
                      <a:srgbClr val="000000"/>
                    </a:solidFill>
                    <a:latin typeface="Consolas" panose="020B0609020204030204" pitchFamily="49" charset="0"/>
                  </a:rPr>
                  <a:t>.</a:t>
                </a:r>
                <a:r>
                  <a:rPr lang="en-US" sz="2400" b="1" dirty="0" err="1">
                    <a:solidFill>
                      <a:srgbClr val="0000C0"/>
                    </a:solidFill>
                    <a:latin typeface="Consolas" panose="020B0609020204030204" pitchFamily="49" charset="0"/>
                  </a:rPr>
                  <a:t>framework</a:t>
                </a:r>
                <a:r>
                  <a:rPr lang="en-US" sz="2400" b="1" dirty="0">
                    <a:solidFill>
                      <a:srgbClr val="000000"/>
                    </a:solidFill>
                    <a:latin typeface="Consolas" panose="020B0609020204030204" pitchFamily="49" charset="0"/>
                  </a:rPr>
                  <a:t>;</a:t>
                </a:r>
              </a:p>
              <a:p>
                <a:r>
                  <a:rPr lang="en-US" sz="2400" dirty="0">
                    <a:solidFill>
                      <a:srgbClr val="000000"/>
                    </a:solidFill>
                    <a:latin typeface="Consolas" panose="020B0609020204030204" pitchFamily="49" charset="0"/>
                  </a:rPr>
                  <a:t>}</a:t>
                </a:r>
              </a:p>
            </p:txBody>
          </p:sp>
          <p:sp>
            <p:nvSpPr>
              <p:cNvPr id="4" name="Left Arrow 3"/>
              <p:cNvSpPr/>
              <p:nvPr/>
            </p:nvSpPr>
            <p:spPr>
              <a:xfrm>
                <a:off x="7162800" y="1382153"/>
                <a:ext cx="1295400" cy="6858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ASK</a:t>
                </a:r>
              </a:p>
            </p:txBody>
          </p:sp>
        </p:grpSp>
        <p:sp>
          <p:nvSpPr>
            <p:cNvPr id="11" name="Rectangle: Rounded Corners 10">
              <a:extLst>
                <a:ext uri="{FF2B5EF4-FFF2-40B4-BE49-F238E27FC236}">
                  <a16:creationId xmlns:a16="http://schemas.microsoft.com/office/drawing/2014/main" id="{6D0ADF79-5EB6-4966-BFE5-D3C2FED107C8}"/>
                </a:ext>
              </a:extLst>
            </p:cNvPr>
            <p:cNvSpPr/>
            <p:nvPr/>
          </p:nvSpPr>
          <p:spPr>
            <a:xfrm>
              <a:off x="304800" y="914400"/>
              <a:ext cx="8610600" cy="120032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1456834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Tell Don’t Ask</a:t>
            </a:r>
          </a:p>
        </p:txBody>
      </p:sp>
      <p:sp>
        <p:nvSpPr>
          <p:cNvPr id="3" name="Content Placeholder 2"/>
          <p:cNvSpPr>
            <a:spLocks noGrp="1"/>
          </p:cNvSpPr>
          <p:nvPr>
            <p:ph idx="1"/>
          </p:nvPr>
        </p:nvSpPr>
        <p:spPr/>
        <p:txBody>
          <a:bodyPr/>
          <a:lstStyle/>
          <a:p>
            <a:r>
              <a:rPr lang="en-US" dirty="0"/>
              <a:t>Be wary getter methods</a:t>
            </a:r>
          </a:p>
          <a:p>
            <a:r>
              <a:rPr lang="en-US" dirty="0"/>
              <a:t>Prefer methods that command (tell) a class to do something and be responsible for its own state and responsibilities</a:t>
            </a:r>
          </a:p>
          <a:p>
            <a:r>
              <a:rPr lang="en-US" dirty="0"/>
              <a:t>If client code accesses a lot of internal data of another class, consider if a tell method in that other class might improve the design</a:t>
            </a:r>
          </a:p>
        </p:txBody>
      </p:sp>
    </p:spTree>
    <p:extLst>
      <p:ext uri="{BB962C8B-B14F-4D97-AF65-F5344CB8AC3E}">
        <p14:creationId xmlns:p14="http://schemas.microsoft.com/office/powerpoint/2010/main" val="15542296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 simple example of Tell Don’t Ask</a:t>
            </a:r>
          </a:p>
        </p:txBody>
      </p:sp>
      <p:sp>
        <p:nvSpPr>
          <p:cNvPr id="3" name="Content Placeholder 2"/>
          <p:cNvSpPr>
            <a:spLocks noGrp="1"/>
          </p:cNvSpPr>
          <p:nvPr>
            <p:ph idx="1"/>
          </p:nvPr>
        </p:nvSpPr>
        <p:spPr/>
        <p:txBody>
          <a:bodyPr>
            <a:normAutofit/>
          </a:bodyPr>
          <a:lstStyle/>
          <a:p>
            <a:pPr marL="0" indent="0">
              <a:buNone/>
            </a:pPr>
            <a:r>
              <a:rPr lang="en-US" dirty="0"/>
              <a:t>In your </a:t>
            </a:r>
            <a:r>
              <a:rPr lang="en-US" dirty="0" err="1"/>
              <a:t>TeamGradebook</a:t>
            </a:r>
            <a:r>
              <a:rPr lang="en-US" dirty="0"/>
              <a:t> classes, you need to calculate a student’s average grade.  This could be accomplished by:</a:t>
            </a:r>
          </a:p>
          <a:p>
            <a:pPr marL="514350" indent="-514350">
              <a:buAutoNum type="arabicParenR"/>
            </a:pPr>
            <a:r>
              <a:rPr lang="en-US" dirty="0"/>
              <a:t>Adding a </a:t>
            </a:r>
            <a:r>
              <a:rPr lang="en-US" dirty="0" err="1"/>
              <a:t>getAverage</a:t>
            </a:r>
            <a:r>
              <a:rPr lang="en-US" dirty="0"/>
              <a:t>() method to the Student class which calculates the average</a:t>
            </a:r>
          </a:p>
          <a:p>
            <a:pPr marL="514350" indent="-514350">
              <a:buAutoNum type="arabicParenR"/>
            </a:pPr>
            <a:r>
              <a:rPr lang="en-US" dirty="0"/>
              <a:t>Adding a </a:t>
            </a:r>
            <a:r>
              <a:rPr lang="en-US" dirty="0" err="1"/>
              <a:t>getGrades</a:t>
            </a:r>
            <a:r>
              <a:rPr lang="en-US" dirty="0"/>
              <a:t>() method to the student class, which the </a:t>
            </a:r>
            <a:r>
              <a:rPr lang="en-US" dirty="0" err="1"/>
              <a:t>TeamGradebook</a:t>
            </a:r>
            <a:r>
              <a:rPr lang="en-US" dirty="0"/>
              <a:t> class could call, and then use to compute the average</a:t>
            </a:r>
          </a:p>
          <a:p>
            <a:pPr marL="514350" indent="-514350">
              <a:buAutoNum type="arabicParenR"/>
            </a:pPr>
            <a:endParaRPr lang="en-US" dirty="0"/>
          </a:p>
          <a:p>
            <a:pPr marL="514350" indent="-514350">
              <a:buAutoNum type="alphaLcParenR"/>
            </a:pPr>
            <a:endParaRPr lang="en-US" dirty="0"/>
          </a:p>
        </p:txBody>
      </p:sp>
    </p:spTree>
    <p:extLst>
      <p:ext uri="{BB962C8B-B14F-4D97-AF65-F5344CB8AC3E}">
        <p14:creationId xmlns:p14="http://schemas.microsoft.com/office/powerpoint/2010/main" val="30634152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 simple example of Tell Don’t Ask</a:t>
            </a:r>
          </a:p>
        </p:txBody>
      </p:sp>
      <p:sp>
        <p:nvSpPr>
          <p:cNvPr id="3" name="Content Placeholder 2"/>
          <p:cNvSpPr>
            <a:spLocks noGrp="1"/>
          </p:cNvSpPr>
          <p:nvPr>
            <p:ph idx="1"/>
          </p:nvPr>
        </p:nvSpPr>
        <p:spPr/>
        <p:txBody>
          <a:bodyPr>
            <a:normAutofit/>
          </a:bodyPr>
          <a:lstStyle/>
          <a:p>
            <a:pPr marL="0" indent="0">
              <a:buNone/>
            </a:pPr>
            <a:r>
              <a:rPr lang="en-US" dirty="0"/>
              <a:t>Approach #1:</a:t>
            </a:r>
          </a:p>
          <a:p>
            <a:pPr marL="514350" indent="-514350">
              <a:buAutoNum type="arabicParenR"/>
            </a:pPr>
            <a:r>
              <a:rPr lang="en-US" dirty="0"/>
              <a:t>Adding a </a:t>
            </a:r>
            <a:r>
              <a:rPr lang="en-US" i="1" dirty="0" err="1"/>
              <a:t>getAverage</a:t>
            </a:r>
            <a:r>
              <a:rPr lang="en-US" dirty="0"/>
              <a:t>() method to the Student class which calculates the average</a:t>
            </a:r>
          </a:p>
          <a:p>
            <a:pPr marL="0" indent="0">
              <a:buNone/>
            </a:pPr>
            <a:r>
              <a:rPr lang="en-US" dirty="0">
                <a:highlight>
                  <a:srgbClr val="FFFF00"/>
                </a:highlight>
              </a:rPr>
              <a:t>This approach engineers Student class so that it “knows” more about what goes on with Students, and </a:t>
            </a:r>
            <a:r>
              <a:rPr lang="en-US" dirty="0" err="1">
                <a:highlight>
                  <a:srgbClr val="FFFF00"/>
                </a:highlight>
              </a:rPr>
              <a:t>TeamGradeBook</a:t>
            </a:r>
            <a:r>
              <a:rPr lang="en-US" dirty="0">
                <a:highlight>
                  <a:srgbClr val="FFFF00"/>
                </a:highlight>
              </a:rPr>
              <a:t> “knows” less</a:t>
            </a:r>
          </a:p>
          <a:p>
            <a:pPr marL="0" indent="0">
              <a:buNone/>
            </a:pPr>
            <a:endParaRPr lang="en-US" dirty="0"/>
          </a:p>
          <a:p>
            <a:pPr marL="514350" indent="-514350">
              <a:buAutoNum type="alphaLcParenR"/>
            </a:pPr>
            <a:endParaRPr lang="en-US" dirty="0"/>
          </a:p>
        </p:txBody>
      </p:sp>
      <p:sp>
        <p:nvSpPr>
          <p:cNvPr id="4" name="Rectangle: Rounded Corners 3">
            <a:extLst>
              <a:ext uri="{FF2B5EF4-FFF2-40B4-BE49-F238E27FC236}">
                <a16:creationId xmlns:a16="http://schemas.microsoft.com/office/drawing/2014/main" id="{9FDF7A2F-37E5-4A29-9E46-AFA3BEB7826C}"/>
              </a:ext>
            </a:extLst>
          </p:cNvPr>
          <p:cNvSpPr/>
          <p:nvPr/>
        </p:nvSpPr>
        <p:spPr>
          <a:xfrm>
            <a:off x="304800" y="2133600"/>
            <a:ext cx="8382000" cy="10668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271908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 simple example of Tell Don’t Ask</a:t>
            </a:r>
          </a:p>
        </p:txBody>
      </p:sp>
      <p:sp>
        <p:nvSpPr>
          <p:cNvPr id="3" name="Content Placeholder 2"/>
          <p:cNvSpPr>
            <a:spLocks noGrp="1"/>
          </p:cNvSpPr>
          <p:nvPr>
            <p:ph idx="1"/>
          </p:nvPr>
        </p:nvSpPr>
        <p:spPr/>
        <p:txBody>
          <a:bodyPr>
            <a:normAutofit/>
          </a:bodyPr>
          <a:lstStyle/>
          <a:p>
            <a:pPr marL="0" indent="0">
              <a:buNone/>
            </a:pPr>
            <a:r>
              <a:rPr lang="en-US" dirty="0"/>
              <a:t>Approach #2:</a:t>
            </a:r>
          </a:p>
          <a:p>
            <a:pPr marL="0" indent="0">
              <a:buNone/>
            </a:pPr>
            <a:r>
              <a:rPr lang="en-US" dirty="0">
                <a:highlight>
                  <a:srgbClr val="FFFF00"/>
                </a:highlight>
              </a:rPr>
              <a:t>Second approach increases coupling between </a:t>
            </a:r>
            <a:r>
              <a:rPr lang="en-US" dirty="0" err="1">
                <a:highlight>
                  <a:srgbClr val="FFFF00"/>
                </a:highlight>
              </a:rPr>
              <a:t>TeamGradeBook</a:t>
            </a:r>
            <a:r>
              <a:rPr lang="en-US" dirty="0">
                <a:highlight>
                  <a:srgbClr val="FFFF00"/>
                </a:highlight>
              </a:rPr>
              <a:t> and Student class, i.e., </a:t>
            </a:r>
            <a:r>
              <a:rPr lang="en-US" dirty="0" err="1">
                <a:highlight>
                  <a:srgbClr val="FFFF00"/>
                </a:highlight>
              </a:rPr>
              <a:t>TeamGradBook</a:t>
            </a:r>
            <a:r>
              <a:rPr lang="en-US" dirty="0">
                <a:highlight>
                  <a:srgbClr val="FFFF00"/>
                </a:highlight>
              </a:rPr>
              <a:t> “knows” more about Student</a:t>
            </a:r>
          </a:p>
          <a:p>
            <a:pPr marL="514350" indent="-514350">
              <a:buFont typeface="+mj-lt"/>
              <a:buAutoNum type="arabicParenR" startAt="2"/>
            </a:pPr>
            <a:r>
              <a:rPr lang="en-US" dirty="0"/>
              <a:t>Adding a </a:t>
            </a:r>
            <a:r>
              <a:rPr lang="en-US" i="1" dirty="0" err="1"/>
              <a:t>getGrades</a:t>
            </a:r>
            <a:r>
              <a:rPr lang="en-US" dirty="0"/>
              <a:t>() method to the student class, which the </a:t>
            </a:r>
            <a:r>
              <a:rPr lang="en-US" dirty="0" err="1"/>
              <a:t>TeamGradebook</a:t>
            </a:r>
            <a:r>
              <a:rPr lang="en-US" dirty="0"/>
              <a:t> class could call, and then use to compute the average</a:t>
            </a:r>
          </a:p>
          <a:p>
            <a:pPr marL="514350" indent="-514350">
              <a:buAutoNum type="arabicParenR" startAt="2"/>
            </a:pPr>
            <a:endParaRPr lang="en-US" dirty="0"/>
          </a:p>
          <a:p>
            <a:pPr marL="514350" indent="-514350">
              <a:buAutoNum type="alphaLcParenR"/>
            </a:pPr>
            <a:endParaRPr lang="en-US" dirty="0"/>
          </a:p>
        </p:txBody>
      </p:sp>
      <p:sp>
        <p:nvSpPr>
          <p:cNvPr id="4" name="Rectangle: Rounded Corners 3">
            <a:extLst>
              <a:ext uri="{FF2B5EF4-FFF2-40B4-BE49-F238E27FC236}">
                <a16:creationId xmlns:a16="http://schemas.microsoft.com/office/drawing/2014/main" id="{C11917E3-2C1E-41F1-B8F2-F6C83BB56E3C}"/>
              </a:ext>
            </a:extLst>
          </p:cNvPr>
          <p:cNvSpPr/>
          <p:nvPr/>
        </p:nvSpPr>
        <p:spPr>
          <a:xfrm>
            <a:off x="381000" y="3733800"/>
            <a:ext cx="8382000" cy="16002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819355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Diagrams look similar!</a:t>
            </a:r>
          </a:p>
        </p:txBody>
      </p:sp>
      <p:pic>
        <p:nvPicPr>
          <p:cNvPr id="2050" name="Picture 2" descr="https://lh5.googleusercontent.com/M-yAO8Nwo3ZydBpkJck9V7pa5X6TqiuVcMEjbTqwpQXonqoPk3BiEmOU-GC2vet0vSsNCSaznQdFnS_NISNMH-pte1MzAeEHzemaYu-i_sGli246QvEvdL7d2Qs5995Hg0Ur09mz">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0224" y="1676400"/>
            <a:ext cx="8114294" cy="1495424"/>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s://lh3.googleusercontent.com/l-b0n-_zLngWSZV5ZwzmmWa4k9FJo9rpK02HTVWHarJx485Oh2Lhmhjy9X8-mt-g481TZcUojynkOB57COlGnnpfaSMZstovSseHUEeEFGWuYeysXh8eO5Mfy19JbVOAbRdpv0OL">
            <a:hlinkClick r:id="rId5"/>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5540" y="3962400"/>
            <a:ext cx="8144918" cy="1409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73363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Diagrams look similar!</a:t>
            </a:r>
          </a:p>
        </p:txBody>
      </p:sp>
      <p:sp>
        <p:nvSpPr>
          <p:cNvPr id="3" name="TextBox 2"/>
          <p:cNvSpPr txBox="1"/>
          <p:nvPr/>
        </p:nvSpPr>
        <p:spPr>
          <a:xfrm>
            <a:off x="990600" y="1828800"/>
            <a:ext cx="7239000" cy="2554545"/>
          </a:xfrm>
          <a:prstGeom prst="rect">
            <a:avLst/>
          </a:prstGeom>
          <a:noFill/>
        </p:spPr>
        <p:txBody>
          <a:bodyPr wrap="square" rtlCol="0">
            <a:spAutoFit/>
          </a:bodyPr>
          <a:lstStyle/>
          <a:p>
            <a:r>
              <a:rPr lang="en-US" sz="4000" dirty="0"/>
              <a:t>How would the actual code compare when performing the stated task “calculate a student’s average grade”?</a:t>
            </a:r>
          </a:p>
        </p:txBody>
      </p:sp>
    </p:spTree>
    <p:extLst>
      <p:ext uri="{BB962C8B-B14F-4D97-AF65-F5344CB8AC3E}">
        <p14:creationId xmlns:p14="http://schemas.microsoft.com/office/powerpoint/2010/main" val="17960875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Consolas" panose="020B0609020204030204" pitchFamily="49" charset="0"/>
              </a:rPr>
              <a:t>getGrades</a:t>
            </a:r>
            <a:r>
              <a:rPr lang="en-US" dirty="0">
                <a:latin typeface="Consolas" panose="020B0609020204030204" pitchFamily="49" charset="0"/>
              </a:rPr>
              <a:t>()</a:t>
            </a:r>
          </a:p>
        </p:txBody>
      </p:sp>
      <p:sp>
        <p:nvSpPr>
          <p:cNvPr id="3" name="Content Placeholder 2"/>
          <p:cNvSpPr>
            <a:spLocks noGrp="1"/>
          </p:cNvSpPr>
          <p:nvPr>
            <p:ph idx="1"/>
          </p:nvPr>
        </p:nvSpPr>
        <p:spPr>
          <a:xfrm>
            <a:off x="457200" y="1600201"/>
            <a:ext cx="8382000" cy="4114800"/>
          </a:xfrm>
        </p:spPr>
        <p:txBody>
          <a:bodyPr>
            <a:noAutofit/>
          </a:bodyPr>
          <a:lstStyle/>
          <a:p>
            <a:pPr marL="0" indent="0">
              <a:buNone/>
            </a:pPr>
            <a:r>
              <a:rPr lang="en-US" sz="1800" dirty="0">
                <a:latin typeface="Consolas" panose="020B0609020204030204" pitchFamily="49" charset="0"/>
              </a:rPr>
              <a:t>public class </a:t>
            </a:r>
            <a:r>
              <a:rPr lang="en-US" sz="1800" dirty="0" err="1">
                <a:latin typeface="Consolas" panose="020B0609020204030204" pitchFamily="49" charset="0"/>
              </a:rPr>
              <a:t>TeamGradebook</a:t>
            </a:r>
            <a:r>
              <a:rPr lang="en-US" sz="1800" dirty="0">
                <a:latin typeface="Consolas" panose="020B0609020204030204" pitchFamily="49" charset="0"/>
              </a:rPr>
              <a:t> {</a:t>
            </a:r>
          </a:p>
          <a:p>
            <a:pPr marL="0" indent="0">
              <a:buNone/>
            </a:pPr>
            <a:r>
              <a:rPr lang="en-US" sz="1800" dirty="0">
                <a:latin typeface="Consolas" panose="020B0609020204030204" pitchFamily="49" charset="0"/>
              </a:rPr>
              <a:t>…</a:t>
            </a:r>
          </a:p>
          <a:p>
            <a:pPr marL="0" indent="0">
              <a:buNone/>
            </a:pPr>
            <a:r>
              <a:rPr lang="en-US" sz="1800" dirty="0">
                <a:latin typeface="Consolas" panose="020B0609020204030204" pitchFamily="49" charset="0"/>
              </a:rPr>
              <a:t>private String </a:t>
            </a:r>
            <a:r>
              <a:rPr lang="en-US" sz="1800" dirty="0" err="1">
                <a:latin typeface="Consolas" panose="020B0609020204030204" pitchFamily="49" charset="0"/>
              </a:rPr>
              <a:t>handleGetAverage</a:t>
            </a:r>
            <a:r>
              <a:rPr lang="en-US" sz="1800" dirty="0">
                <a:latin typeface="Consolas" panose="020B0609020204030204" pitchFamily="49" charset="0"/>
              </a:rPr>
              <a:t>(String </a:t>
            </a:r>
            <a:r>
              <a:rPr lang="en-US" sz="1800" dirty="0" err="1">
                <a:latin typeface="Consolas" panose="020B0609020204030204" pitchFamily="49" charset="0"/>
              </a:rPr>
              <a:t>studentName</a:t>
            </a:r>
            <a:r>
              <a:rPr lang="en-US" sz="1800" dirty="0">
                <a:latin typeface="Consolas" panose="020B0609020204030204" pitchFamily="49" charset="0"/>
              </a:rPr>
              <a:t>) {</a:t>
            </a:r>
          </a:p>
          <a:p>
            <a:pPr marL="0" indent="0">
              <a:buNone/>
            </a:pPr>
            <a:r>
              <a:rPr lang="en-US" sz="1800" dirty="0">
                <a:latin typeface="Consolas" panose="020B0609020204030204" pitchFamily="49" charset="0"/>
              </a:rPr>
              <a:t>	Student </a:t>
            </a:r>
            <a:r>
              <a:rPr lang="en-US" sz="1800" dirty="0" err="1">
                <a:latin typeface="Consolas" panose="020B0609020204030204" pitchFamily="49" charset="0"/>
              </a:rPr>
              <a:t>student</a:t>
            </a:r>
            <a:r>
              <a:rPr lang="en-US" sz="1800" dirty="0">
                <a:latin typeface="Consolas" panose="020B0609020204030204" pitchFamily="49" charset="0"/>
              </a:rPr>
              <a:t> = </a:t>
            </a:r>
            <a:r>
              <a:rPr lang="en-US" sz="1800" dirty="0" err="1">
                <a:latin typeface="Consolas" panose="020B0609020204030204" pitchFamily="49" charset="0"/>
              </a:rPr>
              <a:t>getStudentByName</a:t>
            </a:r>
            <a:r>
              <a:rPr lang="en-US" sz="1800" dirty="0">
                <a:latin typeface="Consolas" panose="020B0609020204030204" pitchFamily="49" charset="0"/>
              </a:rPr>
              <a:t>(</a:t>
            </a:r>
            <a:r>
              <a:rPr lang="en-US" sz="1800" dirty="0" err="1">
                <a:latin typeface="Consolas" panose="020B0609020204030204" pitchFamily="49" charset="0"/>
              </a:rPr>
              <a:t>studentName</a:t>
            </a:r>
            <a:r>
              <a:rPr lang="en-US" sz="1800" dirty="0">
                <a:latin typeface="Consolas" panose="020B0609020204030204" pitchFamily="49" charset="0"/>
              </a:rPr>
              <a:t>);</a:t>
            </a:r>
          </a:p>
          <a:p>
            <a:pPr marL="0" indent="0">
              <a:buNone/>
            </a:pPr>
            <a:r>
              <a:rPr lang="en-US" sz="1800" dirty="0">
                <a:latin typeface="Consolas" panose="020B0609020204030204" pitchFamily="49" charset="0"/>
              </a:rPr>
              <a:t>	if (student == null) {</a:t>
            </a:r>
          </a:p>
          <a:p>
            <a:pPr marL="0" indent="0">
              <a:buNone/>
            </a:pPr>
            <a:r>
              <a:rPr lang="en-US" sz="1800" dirty="0">
                <a:latin typeface="Consolas" panose="020B0609020204030204" pitchFamily="49" charset="0"/>
              </a:rPr>
              <a:t>		return "student " + student + " not found";</a:t>
            </a:r>
          </a:p>
          <a:p>
            <a:pPr marL="0" indent="0">
              <a:buNone/>
            </a:pPr>
            <a:r>
              <a:rPr lang="en-US" sz="1800" dirty="0">
                <a:latin typeface="Consolas" panose="020B0609020204030204" pitchFamily="49" charset="0"/>
              </a:rPr>
              <a:t>	}</a:t>
            </a:r>
          </a:p>
          <a:p>
            <a:pPr marL="0" indent="0">
              <a:buNone/>
            </a:pPr>
            <a:r>
              <a:rPr lang="en-US" sz="1800" dirty="0">
                <a:latin typeface="Consolas" panose="020B0609020204030204" pitchFamily="49" charset="0"/>
              </a:rPr>
              <a:t>	</a:t>
            </a:r>
            <a:r>
              <a:rPr lang="en-US" sz="1800" dirty="0">
                <a:solidFill>
                  <a:srgbClr val="FF0000"/>
                </a:solidFill>
                <a:latin typeface="Consolas" panose="020B0609020204030204" pitchFamily="49" charset="0"/>
              </a:rPr>
              <a:t>double total = 0;</a:t>
            </a:r>
          </a:p>
          <a:p>
            <a:pPr marL="0" indent="0">
              <a:buNone/>
            </a:pPr>
            <a:r>
              <a:rPr lang="en-US" sz="1800" dirty="0">
                <a:solidFill>
                  <a:srgbClr val="FF0000"/>
                </a:solidFill>
                <a:latin typeface="Consolas" panose="020B0609020204030204" pitchFamily="49" charset="0"/>
              </a:rPr>
              <a:t>	for (double d: </a:t>
            </a:r>
            <a:r>
              <a:rPr lang="en-US" sz="1800" dirty="0" err="1">
                <a:solidFill>
                  <a:srgbClr val="FF0000"/>
                </a:solidFill>
                <a:latin typeface="Consolas" panose="020B0609020204030204" pitchFamily="49" charset="0"/>
              </a:rPr>
              <a:t>student.getGrades</a:t>
            </a:r>
            <a:r>
              <a:rPr lang="en-US" sz="1800" dirty="0">
                <a:solidFill>
                  <a:srgbClr val="FF0000"/>
                </a:solidFill>
                <a:latin typeface="Consolas" panose="020B0609020204030204" pitchFamily="49" charset="0"/>
              </a:rPr>
              <a:t>() ) {</a:t>
            </a:r>
          </a:p>
          <a:p>
            <a:pPr marL="0" indent="0">
              <a:buNone/>
            </a:pPr>
            <a:r>
              <a:rPr lang="en-US" sz="1800" dirty="0">
                <a:solidFill>
                  <a:srgbClr val="FF0000"/>
                </a:solidFill>
                <a:latin typeface="Consolas" panose="020B0609020204030204" pitchFamily="49" charset="0"/>
              </a:rPr>
              <a:t>		total += d;</a:t>
            </a:r>
          </a:p>
          <a:p>
            <a:pPr marL="0" indent="0">
              <a:buNone/>
            </a:pPr>
            <a:r>
              <a:rPr lang="en-US" sz="1800" dirty="0">
                <a:solidFill>
                  <a:srgbClr val="FF0000"/>
                </a:solidFill>
                <a:latin typeface="Consolas" panose="020B0609020204030204" pitchFamily="49" charset="0"/>
              </a:rPr>
              <a:t>	}</a:t>
            </a:r>
          </a:p>
          <a:p>
            <a:pPr marL="0" indent="0">
              <a:buNone/>
            </a:pPr>
            <a:r>
              <a:rPr lang="en-US" sz="1800" dirty="0">
                <a:solidFill>
                  <a:srgbClr val="FF0000"/>
                </a:solidFill>
                <a:latin typeface="Consolas" panose="020B0609020204030204" pitchFamily="49" charset="0"/>
              </a:rPr>
              <a:t>	double average = total / </a:t>
            </a:r>
            <a:r>
              <a:rPr lang="en-US" sz="1800" dirty="0" err="1">
                <a:solidFill>
                  <a:srgbClr val="FF0000"/>
                </a:solidFill>
                <a:latin typeface="Consolas" panose="020B0609020204030204" pitchFamily="49" charset="0"/>
              </a:rPr>
              <a:t>student.getGrades</a:t>
            </a:r>
            <a:r>
              <a:rPr lang="en-US" sz="1800" dirty="0">
                <a:solidFill>
                  <a:srgbClr val="FF0000"/>
                </a:solidFill>
                <a:latin typeface="Consolas" panose="020B0609020204030204" pitchFamily="49" charset="0"/>
              </a:rPr>
              <a:t>().size();</a:t>
            </a:r>
          </a:p>
          <a:p>
            <a:pPr marL="0" indent="0">
              <a:buNone/>
            </a:pPr>
            <a:r>
              <a:rPr lang="en-US" sz="1800" dirty="0">
                <a:latin typeface="Consolas" panose="020B0609020204030204" pitchFamily="49" charset="0"/>
              </a:rPr>
              <a:t>	return </a:t>
            </a:r>
            <a:r>
              <a:rPr lang="en-US" sz="1800" dirty="0" err="1">
                <a:latin typeface="Consolas" panose="020B0609020204030204" pitchFamily="49" charset="0"/>
              </a:rPr>
              <a:t>Long.toString</a:t>
            </a:r>
            <a:r>
              <a:rPr lang="en-US" sz="1800" dirty="0">
                <a:latin typeface="Consolas" panose="020B0609020204030204" pitchFamily="49" charset="0"/>
              </a:rPr>
              <a:t>(</a:t>
            </a:r>
            <a:r>
              <a:rPr lang="en-US" sz="1800" dirty="0" err="1">
                <a:latin typeface="Consolas" panose="020B0609020204030204" pitchFamily="49" charset="0"/>
              </a:rPr>
              <a:t>Math.round</a:t>
            </a:r>
            <a:r>
              <a:rPr lang="en-US" sz="1800" dirty="0">
                <a:latin typeface="Consolas" panose="020B0609020204030204" pitchFamily="49" charset="0"/>
              </a:rPr>
              <a:t>(</a:t>
            </a:r>
            <a:r>
              <a:rPr lang="en-US" sz="1800" dirty="0">
                <a:solidFill>
                  <a:srgbClr val="FF0000"/>
                </a:solidFill>
                <a:latin typeface="Consolas" panose="020B0609020204030204" pitchFamily="49" charset="0"/>
              </a:rPr>
              <a:t>average</a:t>
            </a:r>
            <a:r>
              <a:rPr lang="en-US" sz="1800" dirty="0">
                <a:latin typeface="Consolas" panose="020B0609020204030204" pitchFamily="49" charset="0"/>
              </a:rPr>
              <a:t>));</a:t>
            </a:r>
          </a:p>
          <a:p>
            <a:pPr marL="0" indent="0">
              <a:buNone/>
            </a:pPr>
            <a:r>
              <a:rPr lang="en-US" sz="1800" dirty="0">
                <a:latin typeface="Consolas" panose="020B0609020204030204" pitchFamily="49" charset="0"/>
              </a:rPr>
              <a:t>}</a:t>
            </a:r>
          </a:p>
          <a:p>
            <a:pPr marL="0" indent="0">
              <a:buNone/>
            </a:pPr>
            <a:r>
              <a:rPr lang="en-US" sz="1800" dirty="0">
                <a:latin typeface="Consolas" panose="020B0609020204030204" pitchFamily="49" charset="0"/>
              </a:rPr>
              <a:t>…</a:t>
            </a:r>
          </a:p>
          <a:p>
            <a:pPr marL="0" indent="0">
              <a:buNone/>
            </a:pPr>
            <a:r>
              <a:rPr lang="en-US" sz="1800" dirty="0">
                <a:latin typeface="Consolas" panose="020B0609020204030204" pitchFamily="49" charset="0"/>
              </a:rPr>
              <a:t>}</a:t>
            </a:r>
          </a:p>
        </p:txBody>
      </p:sp>
      <p:sp>
        <p:nvSpPr>
          <p:cNvPr id="4" name="TextBox 3"/>
          <p:cNvSpPr txBox="1"/>
          <p:nvPr/>
        </p:nvSpPr>
        <p:spPr>
          <a:xfrm>
            <a:off x="3810000" y="6019800"/>
            <a:ext cx="4267200" cy="369332"/>
          </a:xfrm>
          <a:prstGeom prst="rect">
            <a:avLst/>
          </a:prstGeom>
          <a:noFill/>
          <a:ln>
            <a:solidFill>
              <a:srgbClr val="FF0000"/>
            </a:solidFill>
          </a:ln>
        </p:spPr>
        <p:txBody>
          <a:bodyPr wrap="square" rtlCol="0">
            <a:spAutoFit/>
          </a:bodyPr>
          <a:lstStyle/>
          <a:p>
            <a:r>
              <a:rPr lang="en-US" dirty="0"/>
              <a:t>Calculation happening in </a:t>
            </a:r>
            <a:r>
              <a:rPr lang="en-US" dirty="0" err="1"/>
              <a:t>TeamGradebook</a:t>
            </a:r>
            <a:r>
              <a:rPr lang="en-US" dirty="0"/>
              <a:t>!</a:t>
            </a:r>
          </a:p>
        </p:txBody>
      </p:sp>
    </p:spTree>
    <p:extLst>
      <p:ext uri="{BB962C8B-B14F-4D97-AF65-F5344CB8AC3E}">
        <p14:creationId xmlns:p14="http://schemas.microsoft.com/office/powerpoint/2010/main" val="42772104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D5959-3305-40C5-A493-EE7F6110CA77}"/>
              </a:ext>
            </a:extLst>
          </p:cNvPr>
          <p:cNvSpPr>
            <a:spLocks noGrp="1"/>
          </p:cNvSpPr>
          <p:nvPr>
            <p:ph type="title"/>
          </p:nvPr>
        </p:nvSpPr>
        <p:spPr>
          <a:xfrm>
            <a:off x="457200" y="274638"/>
            <a:ext cx="8229600" cy="3687762"/>
          </a:xfrm>
        </p:spPr>
        <p:txBody>
          <a:bodyPr/>
          <a:lstStyle/>
          <a:p>
            <a:r>
              <a:rPr lang="en-US" dirty="0"/>
              <a:t>Design Problem 2 Solution,</a:t>
            </a:r>
            <a:br>
              <a:rPr lang="en-US" dirty="0"/>
            </a:br>
            <a:br>
              <a:rPr lang="en-US" dirty="0"/>
            </a:br>
            <a:r>
              <a:rPr lang="en-US" dirty="0"/>
              <a:t>next HW:</a:t>
            </a:r>
            <a:br>
              <a:rPr lang="en-US" dirty="0"/>
            </a:br>
            <a:r>
              <a:rPr lang="en-US" dirty="0"/>
              <a:t>Implementing Design 2</a:t>
            </a:r>
          </a:p>
        </p:txBody>
      </p:sp>
      <p:sp>
        <p:nvSpPr>
          <p:cNvPr id="3" name="Content Placeholder 2">
            <a:extLst>
              <a:ext uri="{FF2B5EF4-FFF2-40B4-BE49-F238E27FC236}">
                <a16:creationId xmlns:a16="http://schemas.microsoft.com/office/drawing/2014/main" id="{3577FF26-DDCC-4B1B-BA78-139742233B48}"/>
              </a:ext>
            </a:extLst>
          </p:cNvPr>
          <p:cNvSpPr>
            <a:spLocks noGrp="1"/>
          </p:cNvSpPr>
          <p:nvPr>
            <p:ph idx="1"/>
          </p:nvPr>
        </p:nvSpPr>
        <p:spPr>
          <a:xfrm>
            <a:off x="457200" y="4114800"/>
            <a:ext cx="8229600" cy="2011363"/>
          </a:xfrm>
        </p:spPr>
        <p:txBody>
          <a:bodyPr/>
          <a:lstStyle/>
          <a:p>
            <a:r>
              <a:rPr lang="en-US" dirty="0">
                <a:hlinkClick r:id="rId3"/>
              </a:rPr>
              <a:t>https://github.com/RHIT-CSSE/csse220/tree/master/Homework/HWImplementingDesign2</a:t>
            </a:r>
            <a:endParaRPr lang="en-US" dirty="0"/>
          </a:p>
          <a:p>
            <a:endParaRPr lang="en-US" dirty="0"/>
          </a:p>
        </p:txBody>
      </p:sp>
    </p:spTree>
    <p:extLst>
      <p:ext uri="{BB962C8B-B14F-4D97-AF65-F5344CB8AC3E}">
        <p14:creationId xmlns:p14="http://schemas.microsoft.com/office/powerpoint/2010/main" val="38846333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Consolas" panose="020B0609020204030204" pitchFamily="49" charset="0"/>
              </a:rPr>
              <a:t>getAverage</a:t>
            </a:r>
            <a:r>
              <a:rPr lang="en-US" dirty="0">
                <a:latin typeface="Consolas" panose="020B0609020204030204" pitchFamily="49" charset="0"/>
              </a:rPr>
              <a:t>()</a:t>
            </a:r>
          </a:p>
        </p:txBody>
      </p:sp>
      <p:sp>
        <p:nvSpPr>
          <p:cNvPr id="3" name="Content Placeholder 2"/>
          <p:cNvSpPr>
            <a:spLocks noGrp="1"/>
          </p:cNvSpPr>
          <p:nvPr>
            <p:ph idx="1"/>
          </p:nvPr>
        </p:nvSpPr>
        <p:spPr>
          <a:xfrm>
            <a:off x="457200" y="1600201"/>
            <a:ext cx="8382000" cy="4114800"/>
          </a:xfrm>
        </p:spPr>
        <p:txBody>
          <a:bodyPr>
            <a:normAutofit/>
          </a:bodyPr>
          <a:lstStyle/>
          <a:p>
            <a:pPr marL="0" indent="0">
              <a:buNone/>
            </a:pPr>
            <a:r>
              <a:rPr lang="en-US" sz="1800" dirty="0">
                <a:latin typeface="Consolas" panose="020B0609020204030204" pitchFamily="49" charset="0"/>
              </a:rPr>
              <a:t>public class </a:t>
            </a:r>
            <a:r>
              <a:rPr lang="en-US" sz="1800" dirty="0" err="1">
                <a:latin typeface="Consolas" panose="020B0609020204030204" pitchFamily="49" charset="0"/>
              </a:rPr>
              <a:t>TeamGradebook</a:t>
            </a:r>
            <a:r>
              <a:rPr lang="en-US" sz="1800" dirty="0">
                <a:latin typeface="Consolas" panose="020B0609020204030204" pitchFamily="49" charset="0"/>
              </a:rPr>
              <a:t> {</a:t>
            </a:r>
          </a:p>
          <a:p>
            <a:pPr marL="0" indent="0">
              <a:buNone/>
            </a:pPr>
            <a:r>
              <a:rPr lang="en-US" sz="1800" dirty="0">
                <a:latin typeface="Consolas" panose="020B0609020204030204" pitchFamily="49" charset="0"/>
              </a:rPr>
              <a:t>…</a:t>
            </a:r>
          </a:p>
          <a:p>
            <a:pPr marL="0" indent="0">
              <a:buNone/>
            </a:pPr>
            <a:r>
              <a:rPr lang="en-US" sz="1800" dirty="0">
                <a:latin typeface="Consolas" panose="020B0609020204030204" pitchFamily="49" charset="0"/>
              </a:rPr>
              <a:t>private String </a:t>
            </a:r>
            <a:r>
              <a:rPr lang="en-US" sz="1800" dirty="0" err="1">
                <a:latin typeface="Consolas" panose="020B0609020204030204" pitchFamily="49" charset="0"/>
              </a:rPr>
              <a:t>handleGetAverage</a:t>
            </a:r>
            <a:r>
              <a:rPr lang="en-US" sz="1800" dirty="0">
                <a:latin typeface="Consolas" panose="020B0609020204030204" pitchFamily="49" charset="0"/>
              </a:rPr>
              <a:t>(String </a:t>
            </a:r>
            <a:r>
              <a:rPr lang="en-US" sz="1800" dirty="0" err="1">
                <a:latin typeface="Consolas" panose="020B0609020204030204" pitchFamily="49" charset="0"/>
              </a:rPr>
              <a:t>studentName</a:t>
            </a:r>
            <a:r>
              <a:rPr lang="en-US" sz="1800" dirty="0">
                <a:latin typeface="Consolas" panose="020B0609020204030204" pitchFamily="49" charset="0"/>
              </a:rPr>
              <a:t>) {</a:t>
            </a:r>
          </a:p>
          <a:p>
            <a:pPr marL="0" indent="0">
              <a:buNone/>
            </a:pPr>
            <a:r>
              <a:rPr lang="en-US" sz="1800" dirty="0">
                <a:latin typeface="Consolas" panose="020B0609020204030204" pitchFamily="49" charset="0"/>
              </a:rPr>
              <a:t>	Student </a:t>
            </a:r>
            <a:r>
              <a:rPr lang="en-US" sz="1800" dirty="0" err="1">
                <a:latin typeface="Consolas" panose="020B0609020204030204" pitchFamily="49" charset="0"/>
              </a:rPr>
              <a:t>student</a:t>
            </a:r>
            <a:r>
              <a:rPr lang="en-US" sz="1800" dirty="0">
                <a:latin typeface="Consolas" panose="020B0609020204030204" pitchFamily="49" charset="0"/>
              </a:rPr>
              <a:t> = </a:t>
            </a:r>
            <a:r>
              <a:rPr lang="en-US" sz="1800" dirty="0" err="1">
                <a:latin typeface="Consolas" panose="020B0609020204030204" pitchFamily="49" charset="0"/>
              </a:rPr>
              <a:t>getStudentByName</a:t>
            </a:r>
            <a:r>
              <a:rPr lang="en-US" sz="1800" dirty="0">
                <a:latin typeface="Consolas" panose="020B0609020204030204" pitchFamily="49" charset="0"/>
              </a:rPr>
              <a:t>(</a:t>
            </a:r>
            <a:r>
              <a:rPr lang="en-US" sz="1800" dirty="0" err="1">
                <a:latin typeface="Consolas" panose="020B0609020204030204" pitchFamily="49" charset="0"/>
              </a:rPr>
              <a:t>studentName</a:t>
            </a:r>
            <a:r>
              <a:rPr lang="en-US" sz="1800" dirty="0">
                <a:latin typeface="Consolas" panose="020B0609020204030204" pitchFamily="49" charset="0"/>
              </a:rPr>
              <a:t>);</a:t>
            </a:r>
          </a:p>
          <a:p>
            <a:pPr marL="0" indent="0">
              <a:buNone/>
            </a:pPr>
            <a:r>
              <a:rPr lang="en-US" sz="1800" dirty="0">
                <a:latin typeface="Consolas" panose="020B0609020204030204" pitchFamily="49" charset="0"/>
              </a:rPr>
              <a:t>	if (student == null) {</a:t>
            </a:r>
          </a:p>
          <a:p>
            <a:pPr marL="0" indent="0">
              <a:buNone/>
            </a:pPr>
            <a:r>
              <a:rPr lang="en-US" sz="1800" dirty="0">
                <a:latin typeface="Consolas" panose="020B0609020204030204" pitchFamily="49" charset="0"/>
              </a:rPr>
              <a:t>		return "student " + student + " not found";</a:t>
            </a:r>
          </a:p>
          <a:p>
            <a:pPr marL="0" indent="0">
              <a:buNone/>
            </a:pPr>
            <a:r>
              <a:rPr lang="en-US" sz="1800" dirty="0">
                <a:latin typeface="Consolas" panose="020B0609020204030204" pitchFamily="49" charset="0"/>
              </a:rPr>
              <a:t>	}</a:t>
            </a:r>
          </a:p>
          <a:p>
            <a:pPr marL="0" indent="0">
              <a:buNone/>
            </a:pPr>
            <a:r>
              <a:rPr lang="en-US" sz="1800" dirty="0">
                <a:latin typeface="Consolas" panose="020B0609020204030204" pitchFamily="49" charset="0"/>
              </a:rPr>
              <a:t>	return </a:t>
            </a:r>
            <a:r>
              <a:rPr lang="en-US" sz="1800" dirty="0" err="1">
                <a:latin typeface="Consolas" panose="020B0609020204030204" pitchFamily="49" charset="0"/>
              </a:rPr>
              <a:t>Long.toString</a:t>
            </a:r>
            <a:r>
              <a:rPr lang="en-US" sz="1800" dirty="0">
                <a:latin typeface="Consolas" panose="020B0609020204030204" pitchFamily="49" charset="0"/>
              </a:rPr>
              <a:t>(</a:t>
            </a:r>
            <a:r>
              <a:rPr lang="en-US" sz="1800" dirty="0" err="1">
                <a:latin typeface="Consolas" panose="020B0609020204030204" pitchFamily="49" charset="0"/>
              </a:rPr>
              <a:t>Math.round</a:t>
            </a:r>
            <a:r>
              <a:rPr lang="en-US" sz="1800" dirty="0">
                <a:latin typeface="Consolas" panose="020B0609020204030204" pitchFamily="49" charset="0"/>
              </a:rPr>
              <a:t>(</a:t>
            </a:r>
            <a:r>
              <a:rPr lang="en-US" sz="1800" dirty="0" err="1">
                <a:solidFill>
                  <a:srgbClr val="FF0000"/>
                </a:solidFill>
                <a:latin typeface="Consolas" panose="020B0609020204030204" pitchFamily="49" charset="0"/>
              </a:rPr>
              <a:t>student.getAverage</a:t>
            </a:r>
            <a:r>
              <a:rPr lang="en-US" sz="1800" dirty="0">
                <a:solidFill>
                  <a:srgbClr val="FF0000"/>
                </a:solidFill>
                <a:latin typeface="Consolas" panose="020B0609020204030204" pitchFamily="49" charset="0"/>
              </a:rPr>
              <a:t>()</a:t>
            </a:r>
            <a:r>
              <a:rPr lang="en-US" sz="1800" dirty="0">
                <a:latin typeface="Consolas" panose="020B0609020204030204" pitchFamily="49" charset="0"/>
              </a:rPr>
              <a:t>));</a:t>
            </a:r>
          </a:p>
          <a:p>
            <a:pPr marL="0" indent="0">
              <a:buNone/>
            </a:pPr>
            <a:r>
              <a:rPr lang="en-US" sz="1800" dirty="0">
                <a:latin typeface="Consolas" panose="020B0609020204030204" pitchFamily="49" charset="0"/>
              </a:rPr>
              <a:t>}</a:t>
            </a:r>
          </a:p>
          <a:p>
            <a:pPr marL="0" indent="0">
              <a:buNone/>
            </a:pPr>
            <a:r>
              <a:rPr lang="en-US" sz="1800" dirty="0">
                <a:latin typeface="Consolas" panose="020B0609020204030204" pitchFamily="49" charset="0"/>
              </a:rPr>
              <a:t>…</a:t>
            </a:r>
          </a:p>
          <a:p>
            <a:pPr marL="0" indent="0">
              <a:buNone/>
            </a:pPr>
            <a:r>
              <a:rPr lang="en-US" sz="1800" dirty="0">
                <a:latin typeface="Consolas" panose="020B0609020204030204" pitchFamily="49" charset="0"/>
              </a:rPr>
              <a:t>}</a:t>
            </a:r>
          </a:p>
        </p:txBody>
      </p:sp>
      <p:sp>
        <p:nvSpPr>
          <p:cNvPr id="5" name="TextBox 4"/>
          <p:cNvSpPr txBox="1"/>
          <p:nvPr/>
        </p:nvSpPr>
        <p:spPr>
          <a:xfrm>
            <a:off x="3810000" y="6019800"/>
            <a:ext cx="4267200" cy="369332"/>
          </a:xfrm>
          <a:prstGeom prst="rect">
            <a:avLst/>
          </a:prstGeom>
          <a:noFill/>
          <a:ln>
            <a:solidFill>
              <a:srgbClr val="FF0000"/>
            </a:solidFill>
          </a:ln>
        </p:spPr>
        <p:txBody>
          <a:bodyPr wrap="square" rtlCol="0">
            <a:spAutoFit/>
          </a:bodyPr>
          <a:lstStyle/>
          <a:p>
            <a:r>
              <a:rPr lang="en-US" dirty="0"/>
              <a:t>Calculation happening in Student!</a:t>
            </a:r>
          </a:p>
        </p:txBody>
      </p:sp>
    </p:spTree>
    <p:extLst>
      <p:ext uri="{BB962C8B-B14F-4D97-AF65-F5344CB8AC3E}">
        <p14:creationId xmlns:p14="http://schemas.microsoft.com/office/powerpoint/2010/main" val="26982501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does this improve the design?</a:t>
            </a:r>
          </a:p>
        </p:txBody>
      </p:sp>
      <p:sp>
        <p:nvSpPr>
          <p:cNvPr id="3" name="Content Placeholder 2"/>
          <p:cNvSpPr>
            <a:spLocks noGrp="1"/>
          </p:cNvSpPr>
          <p:nvPr>
            <p:ph idx="1"/>
          </p:nvPr>
        </p:nvSpPr>
        <p:spPr/>
        <p:txBody>
          <a:bodyPr/>
          <a:lstStyle/>
          <a:p>
            <a:pPr marL="0" indent="0">
              <a:buNone/>
            </a:pPr>
            <a:r>
              <a:rPr lang="en-US" dirty="0"/>
              <a:t>Reduces coupling between two classes:</a:t>
            </a:r>
          </a:p>
          <a:p>
            <a:r>
              <a:rPr lang="en-US" dirty="0"/>
              <a:t>It makes the Student object more featureful, and puts the code in an expected place</a:t>
            </a:r>
          </a:p>
          <a:p>
            <a:r>
              <a:rPr lang="en-US" dirty="0"/>
              <a:t>Reduces the code in </a:t>
            </a:r>
            <a:r>
              <a:rPr lang="en-US" dirty="0" err="1"/>
              <a:t>TeamGradebook</a:t>
            </a:r>
            <a:r>
              <a:rPr lang="en-US" dirty="0"/>
              <a:t> which is already quite long</a:t>
            </a:r>
          </a:p>
          <a:p>
            <a:r>
              <a:rPr lang="en-US" dirty="0"/>
              <a:t>Allows you to change how the grades are represented in </a:t>
            </a:r>
            <a:r>
              <a:rPr lang="en-US" dirty="0" err="1"/>
              <a:t>TeamGradebook</a:t>
            </a:r>
            <a:r>
              <a:rPr lang="en-US" dirty="0"/>
              <a:t>, should you wish to (i.e. drop lowest score)</a:t>
            </a:r>
          </a:p>
        </p:txBody>
      </p:sp>
    </p:spTree>
    <p:extLst>
      <p:ext uri="{BB962C8B-B14F-4D97-AF65-F5344CB8AC3E}">
        <p14:creationId xmlns:p14="http://schemas.microsoft.com/office/powerpoint/2010/main" val="25811063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49" y="1325"/>
            <a:ext cx="6021049" cy="838200"/>
          </a:xfrm>
        </p:spPr>
        <p:txBody>
          <a:bodyPr>
            <a:normAutofit/>
          </a:bodyPr>
          <a:lstStyle/>
          <a:p>
            <a:r>
              <a:rPr lang="en-US" b="1" dirty="0"/>
              <a:t>In-Class Quiz Qs #1 &amp; #2</a:t>
            </a:r>
            <a:endParaRPr lang="en-US" dirty="0"/>
          </a:p>
        </p:txBody>
      </p:sp>
      <p:sp>
        <p:nvSpPr>
          <p:cNvPr id="3" name="Content Placeholder 2"/>
          <p:cNvSpPr>
            <a:spLocks noGrp="1"/>
          </p:cNvSpPr>
          <p:nvPr>
            <p:ph idx="1"/>
          </p:nvPr>
        </p:nvSpPr>
        <p:spPr>
          <a:xfrm>
            <a:off x="457200" y="1219200"/>
            <a:ext cx="8229600" cy="2209800"/>
          </a:xfrm>
        </p:spPr>
        <p:txBody>
          <a:bodyPr>
            <a:normAutofit lnSpcReduction="10000"/>
          </a:bodyPr>
          <a:lstStyle/>
          <a:p>
            <a:pPr marL="0" indent="0">
              <a:buNone/>
            </a:pPr>
            <a:r>
              <a:rPr lang="en-US" sz="2400" b="1" dirty="0"/>
              <a:t>Employee Salary Problem: </a:t>
            </a:r>
            <a:r>
              <a:rPr lang="en-US" sz="2400" dirty="0"/>
              <a:t>There is a company which has employees, each of which has a salary. There are managers which oversee other employees. Employees have salaries which can be updated from time to time. Unlike employees, a manager’s salary is always 10% more than the salary of their top paid employee. </a:t>
            </a:r>
          </a:p>
        </p:txBody>
      </p:sp>
      <p:pic>
        <p:nvPicPr>
          <p:cNvPr id="1026" name="Picture 2" descr="https://lh6.googleusercontent.com/LHsPIiLDjCSRqH6QIJ680Ky5B-EsnmOWJE1zH4qY_LrTCAIaIVpiDGyzY1y9tp8ssZzJDm4HoW1L6Iw6XuLFbHiA8pWVu5fepkJy13nnKE9vJNxNMqTvKa3FoT_vfotitjPS2bil">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4521" y="3312190"/>
            <a:ext cx="8267407" cy="228600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0">
            <a:extLst>
              <a:ext uri="{FF2B5EF4-FFF2-40B4-BE49-F238E27FC236}">
                <a16:creationId xmlns:a16="http://schemas.microsoft.com/office/drawing/2014/main" id="{94472787-D773-4B16-B26C-FAA1719BCE4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77000" y="20987"/>
            <a:ext cx="2667000" cy="1066800"/>
          </a:xfrm>
          <a:prstGeom prst="rect">
            <a:avLst/>
          </a:prstGeom>
          <a:noFill/>
          <a:extLst>
            <a:ext uri="{909E8E84-426E-40DD-AFC4-6F175D3DCCD1}">
              <a14:hiddenFill xmlns:a14="http://schemas.microsoft.com/office/drawing/2010/main">
                <a:solidFill>
                  <a:srgbClr val="FFFFFF"/>
                </a:solidFill>
              </a14:hiddenFill>
            </a:ext>
          </a:extLst>
        </p:spPr>
      </p:pic>
      <p:sp>
        <p:nvSpPr>
          <p:cNvPr id="14" name="Rounded Rectangle 4">
            <a:extLst>
              <a:ext uri="{FF2B5EF4-FFF2-40B4-BE49-F238E27FC236}">
                <a16:creationId xmlns:a16="http://schemas.microsoft.com/office/drawing/2014/main" id="{0E523675-580A-4227-A125-D3365C779ADC}"/>
              </a:ext>
            </a:extLst>
          </p:cNvPr>
          <p:cNvSpPr/>
          <p:nvPr/>
        </p:nvSpPr>
        <p:spPr>
          <a:xfrm>
            <a:off x="4222243" y="5724606"/>
            <a:ext cx="4708479" cy="1009685"/>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t>PAUSE HERE for 10 minutes!</a:t>
            </a:r>
          </a:p>
          <a:p>
            <a:r>
              <a:rPr lang="en-US" dirty="0"/>
              <a:t>Try to see what you can think might be wrong</a:t>
            </a:r>
          </a:p>
          <a:p>
            <a:r>
              <a:rPr lang="en-US" dirty="0"/>
              <a:t>When you have an idea, then continue</a:t>
            </a:r>
          </a:p>
        </p:txBody>
      </p:sp>
      <p:pic>
        <p:nvPicPr>
          <p:cNvPr id="15" name="Content Placeholder 5">
            <a:extLst>
              <a:ext uri="{FF2B5EF4-FFF2-40B4-BE49-F238E27FC236}">
                <a16:creationId xmlns:a16="http://schemas.microsoft.com/office/drawing/2014/main" id="{B74699E7-16F4-4A4A-B80E-1832065B59F6}"/>
              </a:ext>
            </a:extLst>
          </p:cNvPr>
          <p:cNvPicPr>
            <a:picLocks noChangeAspect="1"/>
          </p:cNvPicPr>
          <p:nvPr/>
        </p:nvPicPr>
        <p:blipFill>
          <a:blip r:embed="rId6"/>
          <a:stretch>
            <a:fillRect/>
          </a:stretch>
        </p:blipFill>
        <p:spPr>
          <a:xfrm>
            <a:off x="240773" y="5094393"/>
            <a:ext cx="3565479" cy="1690182"/>
          </a:xfrm>
          <a:prstGeom prst="rect">
            <a:avLst/>
          </a:prstGeom>
        </p:spPr>
      </p:pic>
    </p:spTree>
    <p:extLst>
      <p:ext uri="{BB962C8B-B14F-4D97-AF65-F5344CB8AC3E}">
        <p14:creationId xmlns:p14="http://schemas.microsoft.com/office/powerpoint/2010/main" val="3377312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Better Solution</a:t>
            </a:r>
          </a:p>
        </p:txBody>
      </p:sp>
      <p:sp>
        <p:nvSpPr>
          <p:cNvPr id="3" name="Content Placeholder 2"/>
          <p:cNvSpPr>
            <a:spLocks noGrp="1"/>
          </p:cNvSpPr>
          <p:nvPr>
            <p:ph idx="1"/>
          </p:nvPr>
        </p:nvSpPr>
        <p:spPr>
          <a:xfrm>
            <a:off x="457200" y="3733800"/>
            <a:ext cx="8229600" cy="2392363"/>
          </a:xfrm>
        </p:spPr>
        <p:txBody>
          <a:bodyPr/>
          <a:lstStyle/>
          <a:p>
            <a:r>
              <a:rPr lang="en-US" dirty="0"/>
              <a:t>Anything wrong?</a:t>
            </a:r>
          </a:p>
          <a:p>
            <a:r>
              <a:rPr lang="en-US" dirty="0"/>
              <a:t>Room to improve?</a:t>
            </a:r>
          </a:p>
        </p:txBody>
      </p:sp>
      <p:pic>
        <p:nvPicPr>
          <p:cNvPr id="1026" name="Picture 2" descr="https://lh6.googleusercontent.com/Zit-ktkBm5ZWMCvL6rES_UD88eR66fOoEvP74Xt4_wASKlHbHc3GsXQp0e-c09obwNaZJNVgEQE7G1lXlDgWKDU3Gwn6YaAIPHFNyfNJI2rdDxQFB-nfesCnnGpKdxksgLAczRxt">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199" y="1317901"/>
            <a:ext cx="8229601" cy="1885950"/>
          </a:xfrm>
          <a:prstGeom prst="rect">
            <a:avLst/>
          </a:prstGeom>
          <a:noFill/>
          <a:extLst>
            <a:ext uri="{909E8E84-426E-40DD-AFC4-6F175D3DCCD1}">
              <a14:hiddenFill xmlns:a14="http://schemas.microsoft.com/office/drawing/2010/main">
                <a:solidFill>
                  <a:srgbClr val="FFFFFF"/>
                </a:solidFill>
              </a14:hiddenFill>
            </a:ext>
          </a:extLst>
        </p:spPr>
      </p:pic>
      <p:sp>
        <p:nvSpPr>
          <p:cNvPr id="5" name="Rounded Rectangle 4"/>
          <p:cNvSpPr/>
          <p:nvPr/>
        </p:nvSpPr>
        <p:spPr>
          <a:xfrm>
            <a:off x="3429000" y="5486400"/>
            <a:ext cx="4708479" cy="79070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t>PAUSE HERE for 5 minutes!</a:t>
            </a:r>
          </a:p>
          <a:p>
            <a:r>
              <a:rPr lang="en-US" dirty="0"/>
              <a:t>Try to make your own improved design </a:t>
            </a:r>
          </a:p>
          <a:p>
            <a:r>
              <a:rPr lang="en-US" dirty="0"/>
              <a:t>Using </a:t>
            </a:r>
            <a:r>
              <a:rPr lang="en-US" dirty="0" err="1"/>
              <a:t>plantuml</a:t>
            </a:r>
            <a:r>
              <a:rPr lang="en-US" dirty="0"/>
              <a:t> is good practice!</a:t>
            </a:r>
          </a:p>
        </p:txBody>
      </p:sp>
      <p:pic>
        <p:nvPicPr>
          <p:cNvPr id="3074" name="Picture 2">
            <a:extLst>
              <a:ext uri="{FF2B5EF4-FFF2-40B4-BE49-F238E27FC236}">
                <a16:creationId xmlns:a16="http://schemas.microsoft.com/office/drawing/2014/main" id="{D049CA2C-B51A-4667-8757-CEE9C9A1C85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74358" y="3798211"/>
            <a:ext cx="2895600" cy="11582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61146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Eliminate manager </a:t>
            </a:r>
            <a:r>
              <a:rPr lang="en-US" dirty="0">
                <a:highlight>
                  <a:srgbClr val="FFFF00"/>
                </a:highlight>
              </a:rPr>
              <a:t>salary</a:t>
            </a:r>
            <a:r>
              <a:rPr lang="en-US" dirty="0"/>
              <a:t> field!</a:t>
            </a:r>
          </a:p>
        </p:txBody>
      </p:sp>
      <p:sp>
        <p:nvSpPr>
          <p:cNvPr id="4" name="TextBox 3"/>
          <p:cNvSpPr txBox="1"/>
          <p:nvPr/>
        </p:nvSpPr>
        <p:spPr>
          <a:xfrm>
            <a:off x="838200" y="3657600"/>
            <a:ext cx="7620000" cy="2246769"/>
          </a:xfrm>
          <a:prstGeom prst="rect">
            <a:avLst/>
          </a:prstGeom>
          <a:noFill/>
        </p:spPr>
        <p:txBody>
          <a:bodyPr wrap="square" rtlCol="0">
            <a:spAutoFit/>
          </a:bodyPr>
          <a:lstStyle/>
          <a:p>
            <a:r>
              <a:rPr lang="en-US" sz="2800" dirty="0"/>
              <a:t>Data is technically duplicated if manager contains its own salary field.</a:t>
            </a:r>
          </a:p>
          <a:p>
            <a:r>
              <a:rPr lang="en-US" sz="2800" dirty="0"/>
              <a:t>What if the two pieces of data were out of sync?</a:t>
            </a:r>
          </a:p>
          <a:p>
            <a:r>
              <a:rPr lang="en-US" sz="2800" dirty="0"/>
              <a:t>Works well to calculate the salary as needed since it depends upon other data.</a:t>
            </a:r>
          </a:p>
        </p:txBody>
      </p:sp>
      <p:pic>
        <p:nvPicPr>
          <p:cNvPr id="3" name="Picture 2" descr="https://lh6.googleusercontent.com/RDfrU9GrvrHp9Xi4AUeFnx1Id0j9Eu8KsvyLcYfC3MaO1TMzis95pHYmzJGZ7Gbl4BkgBlF2dGfjBbgtjz0vZ41bdg22d8pLoBuisa9Ilkq2vpDtRHdXQOtMXW-SbrJzauCHYumm">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5312" y="1417638"/>
            <a:ext cx="8151217" cy="1828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30912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Today’s topic – </a:t>
            </a:r>
            <a:br>
              <a:rPr lang="en-US" dirty="0"/>
            </a:br>
            <a:r>
              <a:rPr lang="en-US" b="1" i="1" dirty="0"/>
              <a:t>Don’t have message chains</a:t>
            </a:r>
          </a:p>
        </p:txBody>
      </p:sp>
      <p:sp>
        <p:nvSpPr>
          <p:cNvPr id="3" name="Content Placeholder 2"/>
          <p:cNvSpPr>
            <a:spLocks noGrp="1"/>
          </p:cNvSpPr>
          <p:nvPr>
            <p:ph idx="1"/>
          </p:nvPr>
        </p:nvSpPr>
        <p:spPr/>
        <p:txBody>
          <a:bodyPr/>
          <a:lstStyle/>
          <a:p>
            <a:pPr fontAlgn="base"/>
            <a:r>
              <a:rPr lang="en-US" b="1" dirty="0"/>
              <a:t>Minimize dependencies</a:t>
            </a:r>
            <a:r>
              <a:rPr lang="en-US" dirty="0"/>
              <a:t> between objects when it does not disrupt usability or </a:t>
            </a:r>
            <a:r>
              <a:rPr lang="en-US" dirty="0" err="1"/>
              <a:t>extendability</a:t>
            </a:r>
            <a:endParaRPr lang="en-US" dirty="0"/>
          </a:p>
          <a:p>
            <a:pPr lvl="1" fontAlgn="base"/>
            <a:r>
              <a:rPr lang="en-US" dirty="0"/>
              <a:t>If you can see a simpler design that works use it</a:t>
            </a:r>
          </a:p>
          <a:p>
            <a:pPr lvl="1" fontAlgn="base"/>
            <a:r>
              <a:rPr lang="en-US" dirty="0"/>
              <a:t>But if you can’t see a simpler design than the one that you have, at least ensure that you:</a:t>
            </a:r>
          </a:p>
          <a:p>
            <a:pPr lvl="2" fontAlgn="base"/>
            <a:r>
              <a:rPr lang="en-US" sz="2800" dirty="0"/>
              <a:t>Tell don't ask</a:t>
            </a:r>
          </a:p>
          <a:p>
            <a:pPr lvl="2" fontAlgn="base"/>
            <a:r>
              <a:rPr lang="en-US" sz="2800" dirty="0">
                <a:solidFill>
                  <a:schemeClr val="accent2"/>
                </a:solidFill>
              </a:rPr>
              <a:t>Don't have message chains</a:t>
            </a:r>
          </a:p>
          <a:p>
            <a:pPr marL="0" indent="0">
              <a:buNone/>
            </a:pPr>
            <a:endParaRPr lang="en-US" dirty="0"/>
          </a:p>
        </p:txBody>
      </p:sp>
    </p:spTree>
    <p:extLst>
      <p:ext uri="{BB962C8B-B14F-4D97-AF65-F5344CB8AC3E}">
        <p14:creationId xmlns:p14="http://schemas.microsoft.com/office/powerpoint/2010/main" val="4882708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676400"/>
            <a:ext cx="8382000" cy="4724400"/>
          </a:xfrm>
        </p:spPr>
        <p:txBody>
          <a:bodyPr/>
          <a:lstStyle/>
          <a:p>
            <a:r>
              <a:rPr lang="en-US" dirty="0"/>
              <a:t>When one class requires another class to do its job, the first class depends on the second</a:t>
            </a:r>
          </a:p>
          <a:p>
            <a:endParaRPr lang="en-US" dirty="0"/>
          </a:p>
          <a:p>
            <a:r>
              <a:rPr lang="en-US" dirty="0"/>
              <a:t>Shown on UML </a:t>
            </a:r>
            <a:br>
              <a:rPr lang="en-US" dirty="0"/>
            </a:br>
            <a:r>
              <a:rPr lang="en-US" dirty="0"/>
              <a:t>diagrams as:</a:t>
            </a:r>
          </a:p>
          <a:p>
            <a:pPr lvl="1"/>
            <a:r>
              <a:rPr lang="en-US" dirty="0"/>
              <a:t>dashed line</a:t>
            </a:r>
          </a:p>
          <a:p>
            <a:pPr lvl="1"/>
            <a:r>
              <a:rPr lang="en-US" dirty="0"/>
              <a:t>with open arrowhead</a:t>
            </a:r>
          </a:p>
          <a:p>
            <a:endParaRPr lang="en-US" dirty="0"/>
          </a:p>
        </p:txBody>
      </p:sp>
      <p:sp>
        <p:nvSpPr>
          <p:cNvPr id="3" name="Title 2"/>
          <p:cNvSpPr>
            <a:spLocks noGrp="1"/>
          </p:cNvSpPr>
          <p:nvPr>
            <p:ph type="title"/>
          </p:nvPr>
        </p:nvSpPr>
        <p:spPr/>
        <p:txBody>
          <a:bodyPr>
            <a:normAutofit fontScale="90000"/>
          </a:bodyPr>
          <a:lstStyle/>
          <a:p>
            <a:r>
              <a:rPr lang="en-US" dirty="0"/>
              <a:t>UML Interlude: Dependency Relationship</a:t>
            </a:r>
          </a:p>
        </p:txBody>
      </p:sp>
      <p:pic>
        <p:nvPicPr>
          <p:cNvPr id="1026" name="Picture 2" descr="PlantUML diagram">
            <a:extLst>
              <a:ext uri="{FF2B5EF4-FFF2-40B4-BE49-F238E27FC236}">
                <a16:creationId xmlns:a16="http://schemas.microsoft.com/office/drawing/2014/main" id="{5DD8305E-AA52-4DA9-9636-DF1D0D25F6B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38546" y="2971800"/>
            <a:ext cx="4105701" cy="2895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38062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Message Chain – Don’t Have Them</a:t>
            </a:r>
          </a:p>
        </p:txBody>
      </p:sp>
      <p:sp>
        <p:nvSpPr>
          <p:cNvPr id="5" name="TextBox 4"/>
          <p:cNvSpPr txBox="1"/>
          <p:nvPr/>
        </p:nvSpPr>
        <p:spPr>
          <a:xfrm>
            <a:off x="381000" y="1295400"/>
            <a:ext cx="8610600" cy="2862322"/>
          </a:xfrm>
          <a:prstGeom prst="rect">
            <a:avLst/>
          </a:prstGeom>
          <a:noFill/>
        </p:spPr>
        <p:txBody>
          <a:bodyPr wrap="square" rtlCol="0">
            <a:spAutoFit/>
          </a:bodyPr>
          <a:lstStyle/>
          <a:p>
            <a:r>
              <a:rPr lang="en-US" dirty="0"/>
              <a:t>A message chain is code in the form:</a:t>
            </a:r>
          </a:p>
          <a:p>
            <a:endParaRPr lang="en-US" dirty="0"/>
          </a:p>
          <a:p>
            <a:r>
              <a:rPr lang="en-US" dirty="0" err="1">
                <a:latin typeface="Consolas" panose="020B0609020204030204" pitchFamily="49" charset="0"/>
              </a:rPr>
              <a:t>someObject.someMethod</a:t>
            </a:r>
            <a:r>
              <a:rPr lang="en-US" dirty="0">
                <a:latin typeface="Consolas" panose="020B0609020204030204" pitchFamily="49" charset="0"/>
              </a:rPr>
              <a:t>().</a:t>
            </a:r>
            <a:r>
              <a:rPr lang="en-US" dirty="0" err="1">
                <a:latin typeface="Consolas" panose="020B0609020204030204" pitchFamily="49" charset="0"/>
              </a:rPr>
              <a:t>otherMethod</a:t>
            </a:r>
            <a:r>
              <a:rPr lang="en-US" dirty="0">
                <a:latin typeface="Consolas" panose="020B0609020204030204" pitchFamily="49" charset="0"/>
              </a:rPr>
              <a:t>().</a:t>
            </a:r>
            <a:r>
              <a:rPr lang="en-US" dirty="0" err="1">
                <a:latin typeface="Consolas" panose="020B0609020204030204" pitchFamily="49" charset="0"/>
              </a:rPr>
              <a:t>stillOtherMethod</a:t>
            </a:r>
            <a:r>
              <a:rPr lang="en-US" dirty="0">
                <a:latin typeface="Consolas" panose="020B0609020204030204" pitchFamily="49" charset="0"/>
              </a:rPr>
              <a:t>();</a:t>
            </a:r>
          </a:p>
          <a:p>
            <a:endParaRPr lang="en-US" dirty="0">
              <a:latin typeface="Consolas" panose="020B0609020204030204" pitchFamily="49" charset="0"/>
            </a:endParaRPr>
          </a:p>
          <a:p>
            <a:r>
              <a:rPr lang="en-US" dirty="0"/>
              <a:t>For example</a:t>
            </a:r>
          </a:p>
          <a:p>
            <a:endParaRPr lang="en-US" dirty="0">
              <a:latin typeface="Consolas" panose="020B0609020204030204" pitchFamily="49" charset="0"/>
            </a:endParaRPr>
          </a:p>
          <a:p>
            <a:r>
              <a:rPr lang="en-US" dirty="0" err="1">
                <a:solidFill>
                  <a:srgbClr val="6A3E3E"/>
                </a:solidFill>
                <a:highlight>
                  <a:srgbClr val="D4D4D4"/>
                </a:highlight>
                <a:latin typeface="Consolas" panose="020B0609020204030204" pitchFamily="49" charset="0"/>
              </a:rPr>
              <a:t>myFrame</a:t>
            </a:r>
            <a:r>
              <a:rPr lang="en-US" dirty="0" err="1">
                <a:solidFill>
                  <a:srgbClr val="000000"/>
                </a:solidFill>
                <a:highlight>
                  <a:srgbClr val="E8F2FE"/>
                </a:highlight>
                <a:latin typeface="Consolas" panose="020B0609020204030204" pitchFamily="49" charset="0"/>
              </a:rPr>
              <a:t>.getBufferStrategy</a:t>
            </a:r>
            <a:r>
              <a:rPr lang="en-US" dirty="0">
                <a:solidFill>
                  <a:srgbClr val="000000"/>
                </a:solidFill>
                <a:highlight>
                  <a:srgbClr val="E8F2FE"/>
                </a:highlight>
                <a:latin typeface="Consolas" panose="020B0609020204030204" pitchFamily="49" charset="0"/>
              </a:rPr>
              <a:t>().</a:t>
            </a:r>
            <a:r>
              <a:rPr lang="en-US" dirty="0" err="1">
                <a:solidFill>
                  <a:srgbClr val="000000"/>
                </a:solidFill>
                <a:highlight>
                  <a:srgbClr val="E8F2FE"/>
                </a:highlight>
                <a:latin typeface="Consolas" panose="020B0609020204030204" pitchFamily="49" charset="0"/>
              </a:rPr>
              <a:t>getCapabilities</a:t>
            </a:r>
            <a:r>
              <a:rPr lang="en-US" dirty="0">
                <a:solidFill>
                  <a:srgbClr val="000000"/>
                </a:solidFill>
                <a:highlight>
                  <a:srgbClr val="E8F2FE"/>
                </a:highlight>
                <a:latin typeface="Consolas" panose="020B0609020204030204" pitchFamily="49" charset="0"/>
              </a:rPr>
              <a:t>().</a:t>
            </a:r>
            <a:r>
              <a:rPr lang="en-US" dirty="0" err="1">
                <a:solidFill>
                  <a:srgbClr val="000000"/>
                </a:solidFill>
                <a:highlight>
                  <a:srgbClr val="E8F2FE"/>
                </a:highlight>
                <a:latin typeface="Consolas" panose="020B0609020204030204" pitchFamily="49" charset="0"/>
              </a:rPr>
              <a:t>getFlip</a:t>
            </a:r>
            <a:r>
              <a:rPr lang="en-US" dirty="0">
                <a:solidFill>
                  <a:srgbClr val="000000"/>
                </a:solidFill>
                <a:highlight>
                  <a:srgbClr val="E8F2FE"/>
                </a:highlight>
                <a:latin typeface="Consolas" panose="020B0609020204030204" pitchFamily="49" charset="0"/>
              </a:rPr>
              <a:t>().wait(17);</a:t>
            </a:r>
          </a:p>
          <a:p>
            <a:endParaRPr lang="en-US" dirty="0">
              <a:solidFill>
                <a:srgbClr val="000000"/>
              </a:solidFill>
              <a:highlight>
                <a:srgbClr val="E8F2FE"/>
              </a:highlight>
              <a:latin typeface="Consolas" panose="020B0609020204030204" pitchFamily="49" charset="0"/>
            </a:endParaRPr>
          </a:p>
          <a:p>
            <a:r>
              <a:rPr lang="en-US" dirty="0">
                <a:solidFill>
                  <a:srgbClr val="000000"/>
                </a:solidFill>
                <a:highlight>
                  <a:srgbClr val="E8F2FE"/>
                </a:highlight>
              </a:rPr>
              <a:t>This is generally considered to a warning sign of excessive dependency and problems.</a:t>
            </a:r>
          </a:p>
          <a:p>
            <a:endParaRPr lang="en-US" dirty="0">
              <a:latin typeface="Consolas" panose="020B0609020204030204" pitchFamily="49" charset="0"/>
            </a:endParaRPr>
          </a:p>
        </p:txBody>
      </p:sp>
      <p:cxnSp>
        <p:nvCxnSpPr>
          <p:cNvPr id="4" name="Straight Arrow Connector 3">
            <a:extLst>
              <a:ext uri="{FF2B5EF4-FFF2-40B4-BE49-F238E27FC236}">
                <a16:creationId xmlns:a16="http://schemas.microsoft.com/office/drawing/2014/main" id="{3DA769E5-9C39-44A7-AB99-BC7F4D79AB82}"/>
              </a:ext>
            </a:extLst>
          </p:cNvPr>
          <p:cNvCxnSpPr/>
          <p:nvPr/>
        </p:nvCxnSpPr>
        <p:spPr>
          <a:xfrm>
            <a:off x="1524000" y="2895600"/>
            <a:ext cx="6858000" cy="0"/>
          </a:xfrm>
          <a:prstGeom prst="straightConnector1">
            <a:avLst/>
          </a:prstGeom>
          <a:ln w="34925">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85229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Message Chain </a:t>
            </a:r>
            <a:br>
              <a:rPr lang="en-US" dirty="0"/>
            </a:br>
            <a:r>
              <a:rPr lang="en-US" dirty="0"/>
              <a:t>Rewritten using variables</a:t>
            </a:r>
          </a:p>
        </p:txBody>
      </p:sp>
      <p:sp>
        <p:nvSpPr>
          <p:cNvPr id="5" name="TextBox 4"/>
          <p:cNvSpPr txBox="1"/>
          <p:nvPr/>
        </p:nvSpPr>
        <p:spPr>
          <a:xfrm>
            <a:off x="381000" y="1295400"/>
            <a:ext cx="8610600" cy="2862322"/>
          </a:xfrm>
          <a:prstGeom prst="rect">
            <a:avLst/>
          </a:prstGeom>
          <a:noFill/>
        </p:spPr>
        <p:txBody>
          <a:bodyPr wrap="square" rtlCol="0">
            <a:spAutoFit/>
          </a:bodyPr>
          <a:lstStyle/>
          <a:p>
            <a:r>
              <a:rPr lang="en-US" dirty="0"/>
              <a:t>Message chains are not better if you space them across multiple lines, but it does make it more obvious what the problem is.</a:t>
            </a:r>
          </a:p>
          <a:p>
            <a:endParaRPr lang="en-US" dirty="0">
              <a:latin typeface="Consolas" panose="020B0609020204030204" pitchFamily="49" charset="0"/>
            </a:endParaRPr>
          </a:p>
          <a:p>
            <a:r>
              <a:rPr lang="en-US" dirty="0" err="1">
                <a:latin typeface="Consolas" panose="020B0609020204030204" pitchFamily="49" charset="0"/>
              </a:rPr>
              <a:t>BufferStrategy</a:t>
            </a:r>
            <a:r>
              <a:rPr lang="en-US" dirty="0">
                <a:latin typeface="Consolas" panose="020B0609020204030204" pitchFamily="49" charset="0"/>
              </a:rPr>
              <a:t> </a:t>
            </a:r>
            <a:r>
              <a:rPr lang="en-US" dirty="0">
                <a:highlight>
                  <a:srgbClr val="FFFF00"/>
                </a:highlight>
                <a:latin typeface="Consolas" panose="020B0609020204030204" pitchFamily="49" charset="0"/>
              </a:rPr>
              <a:t>strategy</a:t>
            </a:r>
            <a:r>
              <a:rPr lang="en-US" dirty="0">
                <a:latin typeface="Consolas" panose="020B0609020204030204" pitchFamily="49" charset="0"/>
              </a:rPr>
              <a:t> = </a:t>
            </a:r>
            <a:r>
              <a:rPr lang="en-US" dirty="0" err="1">
                <a:latin typeface="Consolas" panose="020B0609020204030204" pitchFamily="49" charset="0"/>
              </a:rPr>
              <a:t>myFrame.getBufferStrategy</a:t>
            </a:r>
            <a:r>
              <a:rPr lang="en-US" dirty="0">
                <a:latin typeface="Consolas" panose="020B0609020204030204" pitchFamily="49" charset="0"/>
              </a:rPr>
              <a:t>();</a:t>
            </a:r>
          </a:p>
          <a:p>
            <a:r>
              <a:rPr lang="en-US" dirty="0" err="1">
                <a:latin typeface="Consolas" panose="020B0609020204030204" pitchFamily="49" charset="0"/>
              </a:rPr>
              <a:t>BufferCapabilities</a:t>
            </a:r>
            <a:r>
              <a:rPr lang="en-US" dirty="0">
                <a:latin typeface="Consolas" panose="020B0609020204030204" pitchFamily="49" charset="0"/>
              </a:rPr>
              <a:t> </a:t>
            </a:r>
            <a:r>
              <a:rPr lang="en-US" dirty="0">
                <a:highlight>
                  <a:srgbClr val="FFFF00"/>
                </a:highlight>
                <a:latin typeface="Consolas" panose="020B0609020204030204" pitchFamily="49" charset="0"/>
              </a:rPr>
              <a:t>capabilities</a:t>
            </a:r>
            <a:r>
              <a:rPr lang="en-US" dirty="0">
                <a:latin typeface="Consolas" panose="020B0609020204030204" pitchFamily="49" charset="0"/>
              </a:rPr>
              <a:t> = </a:t>
            </a:r>
            <a:r>
              <a:rPr lang="en-US" dirty="0" err="1">
                <a:latin typeface="Consolas" panose="020B0609020204030204" pitchFamily="49" charset="0"/>
              </a:rPr>
              <a:t>strategy.getCapabilities</a:t>
            </a:r>
            <a:r>
              <a:rPr lang="en-US" dirty="0">
                <a:latin typeface="Consolas" panose="020B0609020204030204" pitchFamily="49" charset="0"/>
              </a:rPr>
              <a:t>();</a:t>
            </a:r>
          </a:p>
          <a:p>
            <a:r>
              <a:rPr lang="en-US" dirty="0" err="1">
                <a:latin typeface="Consolas" panose="020B0609020204030204" pitchFamily="49" charset="0"/>
              </a:rPr>
              <a:t>FlipContents</a:t>
            </a:r>
            <a:r>
              <a:rPr lang="en-US" dirty="0">
                <a:latin typeface="Consolas" panose="020B0609020204030204" pitchFamily="49" charset="0"/>
              </a:rPr>
              <a:t> </a:t>
            </a:r>
            <a:r>
              <a:rPr lang="en-US" dirty="0">
                <a:highlight>
                  <a:srgbClr val="FFFF00"/>
                </a:highlight>
                <a:latin typeface="Consolas" panose="020B0609020204030204" pitchFamily="49" charset="0"/>
              </a:rPr>
              <a:t>flip</a:t>
            </a:r>
            <a:r>
              <a:rPr lang="en-US" dirty="0">
                <a:latin typeface="Consolas" panose="020B0609020204030204" pitchFamily="49" charset="0"/>
              </a:rPr>
              <a:t> = </a:t>
            </a:r>
            <a:r>
              <a:rPr lang="en-US" dirty="0" err="1">
                <a:latin typeface="Consolas" panose="020B0609020204030204" pitchFamily="49" charset="0"/>
              </a:rPr>
              <a:t>capabilities.getFlipContents</a:t>
            </a:r>
            <a:r>
              <a:rPr lang="en-US" dirty="0">
                <a:latin typeface="Consolas" panose="020B0609020204030204" pitchFamily="49" charset="0"/>
              </a:rPr>
              <a:t>();</a:t>
            </a:r>
          </a:p>
          <a:p>
            <a:r>
              <a:rPr lang="en-US" dirty="0" err="1">
                <a:latin typeface="Consolas" panose="020B0609020204030204" pitchFamily="49" charset="0"/>
              </a:rPr>
              <a:t>flip.wait</a:t>
            </a:r>
            <a:r>
              <a:rPr lang="en-US" dirty="0">
                <a:latin typeface="Consolas" panose="020B0609020204030204" pitchFamily="49" charset="0"/>
              </a:rPr>
              <a:t>(17);</a:t>
            </a:r>
          </a:p>
          <a:p>
            <a:endParaRPr lang="en-US" dirty="0">
              <a:solidFill>
                <a:srgbClr val="000000"/>
              </a:solidFill>
              <a:highlight>
                <a:srgbClr val="E8F2FE"/>
              </a:highlight>
              <a:latin typeface="Consolas" panose="020B0609020204030204" pitchFamily="49" charset="0"/>
            </a:endParaRPr>
          </a:p>
          <a:p>
            <a:r>
              <a:rPr lang="en-US" dirty="0">
                <a:solidFill>
                  <a:srgbClr val="000000"/>
                </a:solidFill>
                <a:highlight>
                  <a:srgbClr val="E8F2FE"/>
                </a:highlight>
              </a:rPr>
              <a:t>You are depending on internal classes deep within some other object’s data</a:t>
            </a:r>
          </a:p>
          <a:p>
            <a:endParaRPr lang="en-US" dirty="0">
              <a:latin typeface="Consolas" panose="020B0609020204030204" pitchFamily="49" charset="0"/>
            </a:endParaRPr>
          </a:p>
        </p:txBody>
      </p:sp>
      <p:pic>
        <p:nvPicPr>
          <p:cNvPr id="4100" name="Picture 4" descr="PlantUML diagra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3192" y="4572000"/>
            <a:ext cx="8277312" cy="1447800"/>
          </a:xfrm>
          <a:prstGeom prst="rect">
            <a:avLst/>
          </a:prstGeom>
          <a:noFill/>
          <a:extLst>
            <a:ext uri="{909E8E84-426E-40DD-AFC4-6F175D3DCCD1}">
              <a14:hiddenFill xmlns:a14="http://schemas.microsoft.com/office/drawing/2010/main">
                <a:solidFill>
                  <a:srgbClr val="FFFFFF"/>
                </a:solidFill>
              </a14:hiddenFill>
            </a:ext>
          </a:extLst>
        </p:spPr>
      </p:pic>
      <p:cxnSp>
        <p:nvCxnSpPr>
          <p:cNvPr id="4" name="Straight Arrow Connector 3">
            <a:extLst>
              <a:ext uri="{FF2B5EF4-FFF2-40B4-BE49-F238E27FC236}">
                <a16:creationId xmlns:a16="http://schemas.microsoft.com/office/drawing/2014/main" id="{DD6CABCA-17A4-4F3C-B8EB-2F6019147254}"/>
              </a:ext>
            </a:extLst>
          </p:cNvPr>
          <p:cNvCxnSpPr>
            <a:cxnSpLocks/>
          </p:cNvCxnSpPr>
          <p:nvPr/>
        </p:nvCxnSpPr>
        <p:spPr>
          <a:xfrm>
            <a:off x="3352800" y="2351941"/>
            <a:ext cx="1447800" cy="162659"/>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477C37BE-BBC5-4712-8DEF-06D7FC29C8A4}"/>
              </a:ext>
            </a:extLst>
          </p:cNvPr>
          <p:cNvCxnSpPr>
            <a:cxnSpLocks/>
          </p:cNvCxnSpPr>
          <p:nvPr/>
        </p:nvCxnSpPr>
        <p:spPr>
          <a:xfrm>
            <a:off x="2971800" y="2676098"/>
            <a:ext cx="304800" cy="8635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66976D61-0E8B-414C-9B82-1266EA7C47A4}"/>
              </a:ext>
            </a:extLst>
          </p:cNvPr>
          <p:cNvCxnSpPr>
            <a:cxnSpLocks/>
          </p:cNvCxnSpPr>
          <p:nvPr/>
        </p:nvCxnSpPr>
        <p:spPr>
          <a:xfrm flipH="1">
            <a:off x="1066800" y="2895600"/>
            <a:ext cx="1066800" cy="15240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77813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Message Chain </a:t>
            </a:r>
            <a:br>
              <a:rPr lang="en-US" dirty="0"/>
            </a:br>
            <a:r>
              <a:rPr lang="en-US" dirty="0"/>
              <a:t>Rewritten using variables</a:t>
            </a:r>
          </a:p>
        </p:txBody>
      </p:sp>
      <p:sp>
        <p:nvSpPr>
          <p:cNvPr id="5" name="TextBox 4"/>
          <p:cNvSpPr txBox="1"/>
          <p:nvPr/>
        </p:nvSpPr>
        <p:spPr>
          <a:xfrm>
            <a:off x="381000" y="1295400"/>
            <a:ext cx="8610600" cy="2862322"/>
          </a:xfrm>
          <a:prstGeom prst="rect">
            <a:avLst/>
          </a:prstGeom>
          <a:noFill/>
        </p:spPr>
        <p:txBody>
          <a:bodyPr wrap="square" rtlCol="0">
            <a:spAutoFit/>
          </a:bodyPr>
          <a:lstStyle/>
          <a:p>
            <a:r>
              <a:rPr lang="en-US" dirty="0"/>
              <a:t>Message chains are not better if you space them across multiple lines, but it does make it more obvious what the problem is.</a:t>
            </a:r>
          </a:p>
          <a:p>
            <a:endParaRPr lang="en-US" dirty="0">
              <a:latin typeface="Consolas" panose="020B0609020204030204" pitchFamily="49" charset="0"/>
            </a:endParaRPr>
          </a:p>
          <a:p>
            <a:r>
              <a:rPr lang="en-US" dirty="0" err="1">
                <a:latin typeface="Consolas" panose="020B0609020204030204" pitchFamily="49" charset="0"/>
              </a:rPr>
              <a:t>BufferStrategy</a:t>
            </a:r>
            <a:r>
              <a:rPr lang="en-US" dirty="0">
                <a:latin typeface="Consolas" panose="020B0609020204030204" pitchFamily="49" charset="0"/>
              </a:rPr>
              <a:t> strategy = </a:t>
            </a:r>
            <a:r>
              <a:rPr lang="en-US" dirty="0" err="1">
                <a:latin typeface="Consolas" panose="020B0609020204030204" pitchFamily="49" charset="0"/>
              </a:rPr>
              <a:t>myFrame.getBufferStrategy</a:t>
            </a:r>
            <a:r>
              <a:rPr lang="en-US" dirty="0">
                <a:latin typeface="Consolas" panose="020B0609020204030204" pitchFamily="49" charset="0"/>
              </a:rPr>
              <a:t>();</a:t>
            </a:r>
          </a:p>
          <a:p>
            <a:r>
              <a:rPr lang="en-US" dirty="0" err="1">
                <a:latin typeface="Consolas" panose="020B0609020204030204" pitchFamily="49" charset="0"/>
              </a:rPr>
              <a:t>BufferCapabilities</a:t>
            </a:r>
            <a:r>
              <a:rPr lang="en-US" dirty="0">
                <a:latin typeface="Consolas" panose="020B0609020204030204" pitchFamily="49" charset="0"/>
              </a:rPr>
              <a:t> capabilities = </a:t>
            </a:r>
            <a:r>
              <a:rPr lang="en-US" dirty="0" err="1">
                <a:latin typeface="Consolas" panose="020B0609020204030204" pitchFamily="49" charset="0"/>
              </a:rPr>
              <a:t>strategy.getCapabilities</a:t>
            </a:r>
            <a:r>
              <a:rPr lang="en-US" dirty="0">
                <a:latin typeface="Consolas" panose="020B0609020204030204" pitchFamily="49" charset="0"/>
              </a:rPr>
              <a:t>();</a:t>
            </a:r>
          </a:p>
          <a:p>
            <a:r>
              <a:rPr lang="en-US" dirty="0" err="1">
                <a:latin typeface="Consolas" panose="020B0609020204030204" pitchFamily="49" charset="0"/>
              </a:rPr>
              <a:t>FlipContents</a:t>
            </a:r>
            <a:r>
              <a:rPr lang="en-US" dirty="0">
                <a:latin typeface="Consolas" panose="020B0609020204030204" pitchFamily="49" charset="0"/>
              </a:rPr>
              <a:t> flip = </a:t>
            </a:r>
            <a:r>
              <a:rPr lang="en-US" dirty="0" err="1">
                <a:latin typeface="Consolas" panose="020B0609020204030204" pitchFamily="49" charset="0"/>
              </a:rPr>
              <a:t>capabilities.getFlipContents</a:t>
            </a:r>
            <a:r>
              <a:rPr lang="en-US" dirty="0">
                <a:latin typeface="Consolas" panose="020B0609020204030204" pitchFamily="49" charset="0"/>
              </a:rPr>
              <a:t>();</a:t>
            </a:r>
          </a:p>
          <a:p>
            <a:r>
              <a:rPr lang="en-US" dirty="0" err="1">
                <a:latin typeface="Consolas" panose="020B0609020204030204" pitchFamily="49" charset="0"/>
              </a:rPr>
              <a:t>flip.wait</a:t>
            </a:r>
            <a:r>
              <a:rPr lang="en-US" dirty="0">
                <a:latin typeface="Consolas" panose="020B0609020204030204" pitchFamily="49" charset="0"/>
              </a:rPr>
              <a:t>(17);</a:t>
            </a:r>
          </a:p>
          <a:p>
            <a:endParaRPr lang="en-US" dirty="0">
              <a:solidFill>
                <a:srgbClr val="000000"/>
              </a:solidFill>
              <a:highlight>
                <a:srgbClr val="E8F2FE"/>
              </a:highlight>
              <a:latin typeface="Consolas" panose="020B0609020204030204" pitchFamily="49" charset="0"/>
            </a:endParaRPr>
          </a:p>
          <a:p>
            <a:r>
              <a:rPr lang="en-US" dirty="0">
                <a:solidFill>
                  <a:srgbClr val="000000"/>
                </a:solidFill>
                <a:highlight>
                  <a:srgbClr val="E8F2FE"/>
                </a:highlight>
              </a:rPr>
              <a:t>You are depending on internal classes deep within some other object’s data</a:t>
            </a:r>
          </a:p>
          <a:p>
            <a:endParaRPr lang="en-US" dirty="0">
              <a:latin typeface="Consolas" panose="020B0609020204030204" pitchFamily="49" charset="0"/>
            </a:endParaRPr>
          </a:p>
        </p:txBody>
      </p:sp>
      <p:pic>
        <p:nvPicPr>
          <p:cNvPr id="4100" name="Picture 4" descr="PlantUML diagra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3192" y="4572000"/>
            <a:ext cx="8277312" cy="14478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50A47296-E1A4-4157-94D9-3B95573F4F6B}"/>
              </a:ext>
            </a:extLst>
          </p:cNvPr>
          <p:cNvSpPr txBox="1"/>
          <p:nvPr/>
        </p:nvSpPr>
        <p:spPr>
          <a:xfrm>
            <a:off x="393192" y="3858190"/>
            <a:ext cx="8604728" cy="830997"/>
          </a:xfrm>
          <a:prstGeom prst="rect">
            <a:avLst/>
          </a:prstGeom>
          <a:noFill/>
        </p:spPr>
        <p:txBody>
          <a:bodyPr wrap="none" rtlCol="0">
            <a:spAutoFit/>
          </a:bodyPr>
          <a:lstStyle/>
          <a:p>
            <a:r>
              <a:rPr lang="en-US" sz="2400" dirty="0"/>
              <a:t>Client program – “knows” details 4 levels deep in called ops</a:t>
            </a:r>
          </a:p>
          <a:p>
            <a:r>
              <a:rPr lang="en-US" sz="2400" dirty="0"/>
              <a:t>		     So client is highly </a:t>
            </a:r>
            <a:r>
              <a:rPr lang="en-US" sz="2400" dirty="0">
                <a:highlight>
                  <a:srgbClr val="FFFF00"/>
                </a:highlight>
              </a:rPr>
              <a:t>coupled</a:t>
            </a:r>
            <a:r>
              <a:rPr lang="en-US" sz="2400" dirty="0"/>
              <a:t> with “how” things work</a:t>
            </a:r>
          </a:p>
        </p:txBody>
      </p:sp>
      <p:cxnSp>
        <p:nvCxnSpPr>
          <p:cNvPr id="6" name="Straight Arrow Connector 5">
            <a:extLst>
              <a:ext uri="{FF2B5EF4-FFF2-40B4-BE49-F238E27FC236}">
                <a16:creationId xmlns:a16="http://schemas.microsoft.com/office/drawing/2014/main" id="{0302DC93-8268-4C51-AA13-E32DD9715D65}"/>
              </a:ext>
            </a:extLst>
          </p:cNvPr>
          <p:cNvCxnSpPr>
            <a:cxnSpLocks/>
          </p:cNvCxnSpPr>
          <p:nvPr/>
        </p:nvCxnSpPr>
        <p:spPr>
          <a:xfrm>
            <a:off x="833367" y="4273688"/>
            <a:ext cx="0" cy="113651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23579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Today’s topics</a:t>
            </a:r>
          </a:p>
        </p:txBody>
      </p:sp>
      <p:sp>
        <p:nvSpPr>
          <p:cNvPr id="3" name="Content Placeholder 2"/>
          <p:cNvSpPr>
            <a:spLocks noGrp="1"/>
          </p:cNvSpPr>
          <p:nvPr>
            <p:ph idx="1"/>
          </p:nvPr>
        </p:nvSpPr>
        <p:spPr/>
        <p:txBody>
          <a:bodyPr/>
          <a:lstStyle/>
          <a:p>
            <a:pPr marL="457200" indent="-457200" fontAlgn="base">
              <a:buFont typeface="+mj-lt"/>
              <a:buAutoNum type="arabicParenR" startAt="4"/>
            </a:pPr>
            <a:r>
              <a:rPr lang="en-US" sz="2400" b="1" dirty="0"/>
              <a:t>Minimize dependencies</a:t>
            </a:r>
            <a:r>
              <a:rPr lang="en-US" sz="2400" dirty="0"/>
              <a:t> between objects when it does not disrupt usability or </a:t>
            </a:r>
            <a:r>
              <a:rPr lang="en-US" sz="2400" dirty="0" err="1"/>
              <a:t>extendability</a:t>
            </a:r>
            <a:endParaRPr lang="en-US" sz="2400" dirty="0"/>
          </a:p>
          <a:p>
            <a:pPr marL="971550" lvl="1" indent="-514350" fontAlgn="base">
              <a:buFont typeface="+mj-lt"/>
              <a:buAutoNum type="alphaLcParenR"/>
            </a:pPr>
            <a:r>
              <a:rPr lang="en-US" dirty="0"/>
              <a:t>Tell don't ask</a:t>
            </a:r>
          </a:p>
          <a:p>
            <a:pPr marL="971550" lvl="1" indent="-514350" fontAlgn="base">
              <a:buFont typeface="+mj-lt"/>
              <a:buAutoNum type="alphaLcParenR"/>
            </a:pPr>
            <a:r>
              <a:rPr lang="en-US" dirty="0"/>
              <a:t>Don't have message chains</a:t>
            </a:r>
          </a:p>
          <a:p>
            <a:pPr marL="0" indent="0">
              <a:buNone/>
            </a:pPr>
            <a:endParaRPr lang="en-US" dirty="0"/>
          </a:p>
        </p:txBody>
      </p:sp>
      <p:sp>
        <p:nvSpPr>
          <p:cNvPr id="4" name="Rectangle 3"/>
          <p:cNvSpPr/>
          <p:nvPr/>
        </p:nvSpPr>
        <p:spPr>
          <a:xfrm>
            <a:off x="609600" y="4114800"/>
            <a:ext cx="7010400" cy="1384995"/>
          </a:xfrm>
          <a:prstGeom prst="rect">
            <a:avLst/>
          </a:prstGeom>
        </p:spPr>
        <p:txBody>
          <a:bodyPr wrap="square">
            <a:spAutoFit/>
          </a:bodyPr>
          <a:lstStyle/>
          <a:p>
            <a:pPr fontAlgn="base"/>
            <a:r>
              <a:rPr lang="en-US" sz="2800" dirty="0"/>
              <a:t>Two related Object-Oriented </a:t>
            </a:r>
            <a:r>
              <a:rPr lang="en-US" sz="2800" dirty="0" err="1"/>
              <a:t>Deisgn</a:t>
            </a:r>
            <a:r>
              <a:rPr lang="en-US" sz="2800" dirty="0"/>
              <a:t> terms: </a:t>
            </a:r>
          </a:p>
          <a:p>
            <a:pPr lvl="1" fontAlgn="base"/>
            <a:r>
              <a:rPr lang="en-US" sz="2800" b="1" dirty="0"/>
              <a:t>coupling</a:t>
            </a:r>
          </a:p>
          <a:p>
            <a:pPr lvl="1" fontAlgn="base"/>
            <a:r>
              <a:rPr lang="en-US" sz="2800" b="1" dirty="0"/>
              <a:t>cohesion</a:t>
            </a:r>
          </a:p>
        </p:txBody>
      </p:sp>
    </p:spTree>
    <p:extLst>
      <p:ext uri="{BB962C8B-B14F-4D97-AF65-F5344CB8AC3E}">
        <p14:creationId xmlns:p14="http://schemas.microsoft.com/office/powerpoint/2010/main" val="410372132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Message Chain: Solution</a:t>
            </a:r>
          </a:p>
        </p:txBody>
      </p:sp>
      <p:sp>
        <p:nvSpPr>
          <p:cNvPr id="5" name="TextBox 4"/>
          <p:cNvSpPr txBox="1"/>
          <p:nvPr/>
        </p:nvSpPr>
        <p:spPr>
          <a:xfrm>
            <a:off x="381000" y="1295400"/>
            <a:ext cx="8610600" cy="1754326"/>
          </a:xfrm>
          <a:prstGeom prst="rect">
            <a:avLst/>
          </a:prstGeom>
          <a:noFill/>
        </p:spPr>
        <p:txBody>
          <a:bodyPr wrap="square" rtlCol="0">
            <a:spAutoFit/>
          </a:bodyPr>
          <a:lstStyle/>
          <a:p>
            <a:r>
              <a:rPr lang="en-US" dirty="0"/>
              <a:t>The solution is usually to embed the required feature in the first class in the chain.  This insulates the caller from the inner classes.  Then the first class might implement the feature itself OR if it still needs to rely on its internals repeat the message chain removal.   </a:t>
            </a:r>
          </a:p>
          <a:p>
            <a:endParaRPr lang="en-US" dirty="0">
              <a:latin typeface="Consolas" panose="020B0609020204030204" pitchFamily="49" charset="0"/>
            </a:endParaRPr>
          </a:p>
          <a:p>
            <a:r>
              <a:rPr lang="en-US" dirty="0" err="1">
                <a:latin typeface="Consolas" panose="020B0609020204030204" pitchFamily="49" charset="0"/>
              </a:rPr>
              <a:t>myFrame.setFlipWait</a:t>
            </a:r>
            <a:r>
              <a:rPr lang="en-US" dirty="0">
                <a:latin typeface="Consolas" panose="020B0609020204030204" pitchFamily="49" charset="0"/>
              </a:rPr>
              <a:t>(17);</a:t>
            </a:r>
          </a:p>
          <a:p>
            <a:endParaRPr lang="en-US" dirty="0">
              <a:latin typeface="Consolas" panose="020B0609020204030204" pitchFamily="49" charset="0"/>
            </a:endParaRPr>
          </a:p>
        </p:txBody>
      </p:sp>
      <p:pic>
        <p:nvPicPr>
          <p:cNvPr id="5122" name="Picture 2" descr="PlantUML diagra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1584" y="3352800"/>
            <a:ext cx="8566340" cy="7620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C86D9FC8-FB86-4D5E-949D-1790CE9BC250}"/>
              </a:ext>
            </a:extLst>
          </p:cNvPr>
          <p:cNvSpPr txBox="1"/>
          <p:nvPr/>
        </p:nvSpPr>
        <p:spPr>
          <a:xfrm>
            <a:off x="1828800" y="4336593"/>
            <a:ext cx="6059351" cy="1815882"/>
          </a:xfrm>
          <a:prstGeom prst="rect">
            <a:avLst/>
          </a:prstGeom>
          <a:noFill/>
        </p:spPr>
        <p:txBody>
          <a:bodyPr wrap="none" rtlCol="0">
            <a:spAutoFit/>
          </a:bodyPr>
          <a:lstStyle/>
          <a:p>
            <a:r>
              <a:rPr lang="en-US" sz="2800" dirty="0"/>
              <a:t>This approach also actually decouples:</a:t>
            </a:r>
          </a:p>
          <a:p>
            <a:pPr marL="342900" indent="-342900">
              <a:buFont typeface="+mj-lt"/>
              <a:buAutoNum type="arabicPeriod"/>
              <a:tabLst>
                <a:tab pos="342900" algn="l"/>
              </a:tabLst>
            </a:pPr>
            <a:r>
              <a:rPr lang="en-US" sz="2800" dirty="0" err="1"/>
              <a:t>BufferCapabilities</a:t>
            </a:r>
            <a:r>
              <a:rPr lang="en-US" sz="2800" dirty="0"/>
              <a:t> from </a:t>
            </a:r>
            <a:r>
              <a:rPr lang="en-US" sz="2800" dirty="0" err="1"/>
              <a:t>FlipContents</a:t>
            </a:r>
            <a:endParaRPr lang="en-US" sz="2800" dirty="0"/>
          </a:p>
          <a:p>
            <a:pPr marL="342900" indent="-342900">
              <a:buFont typeface="+mj-lt"/>
              <a:buAutoNum type="arabicPeriod"/>
              <a:tabLst>
                <a:tab pos="342900" algn="l"/>
              </a:tabLst>
            </a:pPr>
            <a:r>
              <a:rPr lang="en-US" sz="2800" dirty="0" err="1"/>
              <a:t>BufferStrategy</a:t>
            </a:r>
            <a:r>
              <a:rPr lang="en-US" sz="2800" dirty="0"/>
              <a:t> from </a:t>
            </a:r>
            <a:r>
              <a:rPr lang="en-US" sz="2800" dirty="0" err="1"/>
              <a:t>BufferCapabilities</a:t>
            </a:r>
            <a:endParaRPr lang="en-US" sz="2800" dirty="0"/>
          </a:p>
          <a:p>
            <a:pPr marL="342900" indent="-342900">
              <a:buFont typeface="+mj-lt"/>
              <a:buAutoNum type="arabicPeriod"/>
              <a:tabLst>
                <a:tab pos="342900" algn="l"/>
              </a:tabLst>
            </a:pPr>
            <a:r>
              <a:rPr lang="en-US" sz="2800" dirty="0"/>
              <a:t>JFrame from </a:t>
            </a:r>
            <a:r>
              <a:rPr lang="en-US" sz="2800" dirty="0" err="1"/>
              <a:t>BufferStrategy</a:t>
            </a:r>
            <a:endParaRPr lang="en-US" sz="2800" dirty="0"/>
          </a:p>
        </p:txBody>
      </p:sp>
      <p:sp>
        <p:nvSpPr>
          <p:cNvPr id="8" name="Freeform: Shape 7">
            <a:extLst>
              <a:ext uri="{FF2B5EF4-FFF2-40B4-BE49-F238E27FC236}">
                <a16:creationId xmlns:a16="http://schemas.microsoft.com/office/drawing/2014/main" id="{097056EA-1F7D-4CC1-B8E2-9537216B9E78}"/>
              </a:ext>
            </a:extLst>
          </p:cNvPr>
          <p:cNvSpPr/>
          <p:nvPr/>
        </p:nvSpPr>
        <p:spPr>
          <a:xfrm>
            <a:off x="948690" y="3062648"/>
            <a:ext cx="1737360" cy="492082"/>
          </a:xfrm>
          <a:custGeom>
            <a:avLst/>
            <a:gdLst>
              <a:gd name="connsiteX0" fmla="*/ 0 w 1737360"/>
              <a:gd name="connsiteY0" fmla="*/ 492082 h 492082"/>
              <a:gd name="connsiteX1" fmla="*/ 994410 w 1737360"/>
              <a:gd name="connsiteY1" fmla="*/ 592 h 492082"/>
              <a:gd name="connsiteX2" fmla="*/ 1737360 w 1737360"/>
              <a:gd name="connsiteY2" fmla="*/ 389212 h 492082"/>
            </a:gdLst>
            <a:ahLst/>
            <a:cxnLst>
              <a:cxn ang="0">
                <a:pos x="connsiteX0" y="connsiteY0"/>
              </a:cxn>
              <a:cxn ang="0">
                <a:pos x="connsiteX1" y="connsiteY1"/>
              </a:cxn>
              <a:cxn ang="0">
                <a:pos x="connsiteX2" y="connsiteY2"/>
              </a:cxn>
            </a:cxnLst>
            <a:rect l="l" t="t" r="r" b="b"/>
            <a:pathLst>
              <a:path w="1737360" h="492082">
                <a:moveTo>
                  <a:pt x="0" y="492082"/>
                </a:moveTo>
                <a:cubicBezTo>
                  <a:pt x="352425" y="254909"/>
                  <a:pt x="704850" y="17737"/>
                  <a:pt x="994410" y="592"/>
                </a:cubicBezTo>
                <a:cubicBezTo>
                  <a:pt x="1283970" y="-16553"/>
                  <a:pt x="1598295" y="343492"/>
                  <a:pt x="1737360" y="389212"/>
                </a:cubicBezTo>
              </a:path>
            </a:pathLst>
          </a:custGeom>
          <a:noFill/>
          <a:ln>
            <a:solidFill>
              <a:srgbClr val="FF0000"/>
            </a:solidFill>
            <a:prstDash val="dash"/>
            <a:headEnd type="none"/>
            <a:tailEnd type="arrow"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82766100-4F07-4626-870D-4AB6E8182334}"/>
              </a:ext>
            </a:extLst>
          </p:cNvPr>
          <p:cNvSpPr/>
          <p:nvPr/>
        </p:nvSpPr>
        <p:spPr>
          <a:xfrm>
            <a:off x="2057400" y="2950620"/>
            <a:ext cx="2697480" cy="489810"/>
          </a:xfrm>
          <a:custGeom>
            <a:avLst/>
            <a:gdLst>
              <a:gd name="connsiteX0" fmla="*/ 0 w 2697480"/>
              <a:gd name="connsiteY0" fmla="*/ 124050 h 489810"/>
              <a:gd name="connsiteX1" fmla="*/ 1634490 w 2697480"/>
              <a:gd name="connsiteY1" fmla="*/ 21180 h 489810"/>
              <a:gd name="connsiteX2" fmla="*/ 2697480 w 2697480"/>
              <a:gd name="connsiteY2" fmla="*/ 489810 h 489810"/>
            </a:gdLst>
            <a:ahLst/>
            <a:cxnLst>
              <a:cxn ang="0">
                <a:pos x="connsiteX0" y="connsiteY0"/>
              </a:cxn>
              <a:cxn ang="0">
                <a:pos x="connsiteX1" y="connsiteY1"/>
              </a:cxn>
              <a:cxn ang="0">
                <a:pos x="connsiteX2" y="connsiteY2"/>
              </a:cxn>
            </a:cxnLst>
            <a:rect l="l" t="t" r="r" b="b"/>
            <a:pathLst>
              <a:path w="2697480" h="489810">
                <a:moveTo>
                  <a:pt x="0" y="124050"/>
                </a:moveTo>
                <a:cubicBezTo>
                  <a:pt x="592455" y="42135"/>
                  <a:pt x="1184910" y="-39780"/>
                  <a:pt x="1634490" y="21180"/>
                </a:cubicBezTo>
                <a:cubicBezTo>
                  <a:pt x="2084070" y="82140"/>
                  <a:pt x="2459355" y="426945"/>
                  <a:pt x="2697480" y="489810"/>
                </a:cubicBezTo>
              </a:path>
            </a:pathLst>
          </a:custGeom>
          <a:noFill/>
          <a:ln>
            <a:solidFill>
              <a:srgbClr val="FF0000"/>
            </a:solidFill>
            <a:prstDash val="dash"/>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B692361F-0005-41CB-9C60-41B29B1796BA}"/>
              </a:ext>
            </a:extLst>
          </p:cNvPr>
          <p:cNvSpPr/>
          <p:nvPr/>
        </p:nvSpPr>
        <p:spPr>
          <a:xfrm>
            <a:off x="3063240" y="2862654"/>
            <a:ext cx="3337560" cy="566346"/>
          </a:xfrm>
          <a:custGeom>
            <a:avLst/>
            <a:gdLst>
              <a:gd name="connsiteX0" fmla="*/ 0 w 3337560"/>
              <a:gd name="connsiteY0" fmla="*/ 74856 h 566346"/>
              <a:gd name="connsiteX1" fmla="*/ 2297430 w 3337560"/>
              <a:gd name="connsiteY1" fmla="*/ 40566 h 566346"/>
              <a:gd name="connsiteX2" fmla="*/ 3337560 w 3337560"/>
              <a:gd name="connsiteY2" fmla="*/ 566346 h 566346"/>
            </a:gdLst>
            <a:ahLst/>
            <a:cxnLst>
              <a:cxn ang="0">
                <a:pos x="connsiteX0" y="connsiteY0"/>
              </a:cxn>
              <a:cxn ang="0">
                <a:pos x="connsiteX1" y="connsiteY1"/>
              </a:cxn>
              <a:cxn ang="0">
                <a:pos x="connsiteX2" y="connsiteY2"/>
              </a:cxn>
            </a:cxnLst>
            <a:rect l="l" t="t" r="r" b="b"/>
            <a:pathLst>
              <a:path w="3337560" h="566346">
                <a:moveTo>
                  <a:pt x="0" y="74856"/>
                </a:moveTo>
                <a:cubicBezTo>
                  <a:pt x="870585" y="16753"/>
                  <a:pt x="1741170" y="-41349"/>
                  <a:pt x="2297430" y="40566"/>
                </a:cubicBezTo>
                <a:cubicBezTo>
                  <a:pt x="2853690" y="122481"/>
                  <a:pt x="3051810" y="497766"/>
                  <a:pt x="3337560" y="566346"/>
                </a:cubicBezTo>
              </a:path>
            </a:pathLst>
          </a:custGeom>
          <a:noFill/>
          <a:ln>
            <a:solidFill>
              <a:srgbClr val="FF0000"/>
            </a:solidFill>
            <a:prstDash val="dash"/>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D190D2E9-804D-4049-9D5A-854ECA50F09C}"/>
              </a:ext>
            </a:extLst>
          </p:cNvPr>
          <p:cNvSpPr/>
          <p:nvPr/>
        </p:nvSpPr>
        <p:spPr>
          <a:xfrm>
            <a:off x="5349240" y="2891790"/>
            <a:ext cx="2937510" cy="548640"/>
          </a:xfrm>
          <a:custGeom>
            <a:avLst/>
            <a:gdLst>
              <a:gd name="connsiteX0" fmla="*/ 0 w 2937510"/>
              <a:gd name="connsiteY0" fmla="*/ 0 h 548640"/>
              <a:gd name="connsiteX1" fmla="*/ 1851660 w 2937510"/>
              <a:gd name="connsiteY1" fmla="*/ 91440 h 548640"/>
              <a:gd name="connsiteX2" fmla="*/ 2937510 w 2937510"/>
              <a:gd name="connsiteY2" fmla="*/ 548640 h 548640"/>
            </a:gdLst>
            <a:ahLst/>
            <a:cxnLst>
              <a:cxn ang="0">
                <a:pos x="connsiteX0" y="connsiteY0"/>
              </a:cxn>
              <a:cxn ang="0">
                <a:pos x="connsiteX1" y="connsiteY1"/>
              </a:cxn>
              <a:cxn ang="0">
                <a:pos x="connsiteX2" y="connsiteY2"/>
              </a:cxn>
            </a:cxnLst>
            <a:rect l="l" t="t" r="r" b="b"/>
            <a:pathLst>
              <a:path w="2937510" h="548640">
                <a:moveTo>
                  <a:pt x="0" y="0"/>
                </a:moveTo>
                <a:cubicBezTo>
                  <a:pt x="681037" y="0"/>
                  <a:pt x="1362075" y="0"/>
                  <a:pt x="1851660" y="91440"/>
                </a:cubicBezTo>
                <a:cubicBezTo>
                  <a:pt x="2341245" y="182880"/>
                  <a:pt x="2639377" y="365760"/>
                  <a:pt x="2937510" y="548640"/>
                </a:cubicBezTo>
              </a:path>
            </a:pathLst>
          </a:custGeom>
          <a:noFill/>
          <a:ln>
            <a:solidFill>
              <a:srgbClr val="FF0000"/>
            </a:solidFill>
            <a:prstDash val="dash"/>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a:extLst>
              <a:ext uri="{FF2B5EF4-FFF2-40B4-BE49-F238E27FC236}">
                <a16:creationId xmlns:a16="http://schemas.microsoft.com/office/drawing/2014/main" id="{95D7927D-B922-4E1D-881A-839A9EA65850}"/>
              </a:ext>
            </a:extLst>
          </p:cNvPr>
          <p:cNvGrpSpPr/>
          <p:nvPr/>
        </p:nvGrpSpPr>
        <p:grpSpPr>
          <a:xfrm>
            <a:off x="2240280" y="3077895"/>
            <a:ext cx="304800" cy="304800"/>
            <a:chOff x="411480" y="4876800"/>
            <a:chExt cx="304800" cy="304800"/>
          </a:xfrm>
        </p:grpSpPr>
        <p:cxnSp>
          <p:nvCxnSpPr>
            <p:cNvPr id="15" name="Straight Connector 14">
              <a:extLst>
                <a:ext uri="{FF2B5EF4-FFF2-40B4-BE49-F238E27FC236}">
                  <a16:creationId xmlns:a16="http://schemas.microsoft.com/office/drawing/2014/main" id="{230031FB-33BC-47FD-B321-C9B2AB68119D}"/>
                </a:ext>
              </a:extLst>
            </p:cNvPr>
            <p:cNvCxnSpPr/>
            <p:nvPr/>
          </p:nvCxnSpPr>
          <p:spPr>
            <a:xfrm>
              <a:off x="481584" y="4876800"/>
              <a:ext cx="204216" cy="3048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5DD19807-B0F2-468B-9CAF-07F5AB30FDE0}"/>
                </a:ext>
              </a:extLst>
            </p:cNvPr>
            <p:cNvCxnSpPr>
              <a:cxnSpLocks/>
            </p:cNvCxnSpPr>
            <p:nvPr/>
          </p:nvCxnSpPr>
          <p:spPr>
            <a:xfrm flipH="1">
              <a:off x="411480" y="4876800"/>
              <a:ext cx="304800" cy="3048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0" name="Group 19">
            <a:extLst>
              <a:ext uri="{FF2B5EF4-FFF2-40B4-BE49-F238E27FC236}">
                <a16:creationId xmlns:a16="http://schemas.microsoft.com/office/drawing/2014/main" id="{CBDD5900-7E21-4887-BB46-7F4AEF8FDBF2}"/>
              </a:ext>
            </a:extLst>
          </p:cNvPr>
          <p:cNvGrpSpPr/>
          <p:nvPr/>
        </p:nvGrpSpPr>
        <p:grpSpPr>
          <a:xfrm>
            <a:off x="4053840" y="2966719"/>
            <a:ext cx="304800" cy="304800"/>
            <a:chOff x="411480" y="4876800"/>
            <a:chExt cx="304800" cy="304800"/>
          </a:xfrm>
        </p:grpSpPr>
        <p:cxnSp>
          <p:nvCxnSpPr>
            <p:cNvPr id="21" name="Straight Connector 20">
              <a:extLst>
                <a:ext uri="{FF2B5EF4-FFF2-40B4-BE49-F238E27FC236}">
                  <a16:creationId xmlns:a16="http://schemas.microsoft.com/office/drawing/2014/main" id="{E393DA5E-5D31-49D7-B081-87A79A12867B}"/>
                </a:ext>
              </a:extLst>
            </p:cNvPr>
            <p:cNvCxnSpPr/>
            <p:nvPr/>
          </p:nvCxnSpPr>
          <p:spPr>
            <a:xfrm>
              <a:off x="481584" y="4876800"/>
              <a:ext cx="204216" cy="3048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3006EB0-75CE-4B14-ADBB-C5BE8AC3C667}"/>
                </a:ext>
              </a:extLst>
            </p:cNvPr>
            <p:cNvCxnSpPr>
              <a:cxnSpLocks/>
            </p:cNvCxnSpPr>
            <p:nvPr/>
          </p:nvCxnSpPr>
          <p:spPr>
            <a:xfrm flipH="1">
              <a:off x="411480" y="4876800"/>
              <a:ext cx="304800" cy="3048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3" name="Group 22">
            <a:extLst>
              <a:ext uri="{FF2B5EF4-FFF2-40B4-BE49-F238E27FC236}">
                <a16:creationId xmlns:a16="http://schemas.microsoft.com/office/drawing/2014/main" id="{FD1A2B5E-F928-49B6-8699-D8651B76BAC4}"/>
              </a:ext>
            </a:extLst>
          </p:cNvPr>
          <p:cNvGrpSpPr/>
          <p:nvPr/>
        </p:nvGrpSpPr>
        <p:grpSpPr>
          <a:xfrm>
            <a:off x="5765356" y="3055035"/>
            <a:ext cx="304800" cy="304800"/>
            <a:chOff x="411480" y="4876800"/>
            <a:chExt cx="304800" cy="304800"/>
          </a:xfrm>
        </p:grpSpPr>
        <p:cxnSp>
          <p:nvCxnSpPr>
            <p:cNvPr id="24" name="Straight Connector 23">
              <a:extLst>
                <a:ext uri="{FF2B5EF4-FFF2-40B4-BE49-F238E27FC236}">
                  <a16:creationId xmlns:a16="http://schemas.microsoft.com/office/drawing/2014/main" id="{F754AA7B-5EDD-43E3-B0A7-01665BB36F36}"/>
                </a:ext>
              </a:extLst>
            </p:cNvPr>
            <p:cNvCxnSpPr/>
            <p:nvPr/>
          </p:nvCxnSpPr>
          <p:spPr>
            <a:xfrm>
              <a:off x="481584" y="4876800"/>
              <a:ext cx="204216" cy="3048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A98AB7A3-0ED4-4265-A29A-89EA0A1290F3}"/>
                </a:ext>
              </a:extLst>
            </p:cNvPr>
            <p:cNvCxnSpPr>
              <a:cxnSpLocks/>
            </p:cNvCxnSpPr>
            <p:nvPr/>
          </p:nvCxnSpPr>
          <p:spPr>
            <a:xfrm flipH="1">
              <a:off x="411480" y="4876800"/>
              <a:ext cx="304800" cy="3048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6" name="Group 25">
            <a:extLst>
              <a:ext uri="{FF2B5EF4-FFF2-40B4-BE49-F238E27FC236}">
                <a16:creationId xmlns:a16="http://schemas.microsoft.com/office/drawing/2014/main" id="{79000EBE-26F4-4389-883D-D6B95BDB46D1}"/>
              </a:ext>
            </a:extLst>
          </p:cNvPr>
          <p:cNvGrpSpPr/>
          <p:nvPr/>
        </p:nvGrpSpPr>
        <p:grpSpPr>
          <a:xfrm>
            <a:off x="7536180" y="3007360"/>
            <a:ext cx="304800" cy="304800"/>
            <a:chOff x="411480" y="4876800"/>
            <a:chExt cx="304800" cy="304800"/>
          </a:xfrm>
        </p:grpSpPr>
        <p:cxnSp>
          <p:nvCxnSpPr>
            <p:cNvPr id="27" name="Straight Connector 26">
              <a:extLst>
                <a:ext uri="{FF2B5EF4-FFF2-40B4-BE49-F238E27FC236}">
                  <a16:creationId xmlns:a16="http://schemas.microsoft.com/office/drawing/2014/main" id="{292B30C2-E1BB-402E-9EE2-7C22B7100ECD}"/>
                </a:ext>
              </a:extLst>
            </p:cNvPr>
            <p:cNvCxnSpPr/>
            <p:nvPr/>
          </p:nvCxnSpPr>
          <p:spPr>
            <a:xfrm>
              <a:off x="481584" y="4876800"/>
              <a:ext cx="204216" cy="3048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0948BCC8-8E57-44ED-AEAF-6F64E70A6180}"/>
                </a:ext>
              </a:extLst>
            </p:cNvPr>
            <p:cNvCxnSpPr>
              <a:cxnSpLocks/>
            </p:cNvCxnSpPr>
            <p:nvPr/>
          </p:nvCxnSpPr>
          <p:spPr>
            <a:xfrm flipH="1">
              <a:off x="411480" y="4876800"/>
              <a:ext cx="304800" cy="3048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0521492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76200"/>
            <a:ext cx="8229600" cy="1143000"/>
          </a:xfrm>
        </p:spPr>
        <p:txBody>
          <a:bodyPr>
            <a:normAutofit/>
          </a:bodyPr>
          <a:lstStyle/>
          <a:p>
            <a:r>
              <a:rPr lang="en-US" dirty="0"/>
              <a:t>In-Class Quiz Questions #4 &amp; #5</a:t>
            </a:r>
          </a:p>
        </p:txBody>
      </p:sp>
      <p:sp>
        <p:nvSpPr>
          <p:cNvPr id="3" name="Content Placeholder 2"/>
          <p:cNvSpPr>
            <a:spLocks noGrp="1"/>
          </p:cNvSpPr>
          <p:nvPr>
            <p:ph idx="1"/>
          </p:nvPr>
        </p:nvSpPr>
        <p:spPr>
          <a:xfrm>
            <a:off x="457200" y="1299052"/>
            <a:ext cx="8229600" cy="2667000"/>
          </a:xfrm>
        </p:spPr>
        <p:txBody>
          <a:bodyPr>
            <a:normAutofit fontScale="92500"/>
          </a:bodyPr>
          <a:lstStyle/>
          <a:p>
            <a:pPr marL="0" indent="0">
              <a:buNone/>
            </a:pPr>
            <a:r>
              <a:rPr lang="en-US" sz="2400" b="1" dirty="0"/>
              <a:t>Solar System Problem: </a:t>
            </a:r>
            <a:r>
              <a:rPr lang="en-US" sz="2400" dirty="0"/>
              <a:t>A java program draws a minute-by-minute updated diagram of the solar system including all planets and moons.  To update the moon's position, the moon's calculations must have the updated position of the planet it is orbiting.  The diagram is colored - all planets are drawn the same color and all moons are drawn the same color.  However, it needs to be possible to reset the planet color or the moon color and the diagram should reflect that.</a:t>
            </a:r>
          </a:p>
        </p:txBody>
      </p:sp>
      <p:pic>
        <p:nvPicPr>
          <p:cNvPr id="1028" name="Picture 4" descr="https://lh6.googleusercontent.com/hMcNrJMrSbZFbzS0g5yaodPjBZL3lilWSAElHXE5As_BmcE3wAkCrh8PKHcwLGG5iOy8yet2HcO3Ou27QYCxvUu8Sj3QG9y63IXJmjjb6imUqHXJUykorhPzgfYahSb2c2T1VHKJ">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5938" y="4027166"/>
            <a:ext cx="5410200" cy="2476501"/>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a:extLst>
              <a:ext uri="{FF2B5EF4-FFF2-40B4-BE49-F238E27FC236}">
                <a16:creationId xmlns:a16="http://schemas.microsoft.com/office/drawing/2014/main" id="{50DF688A-AF0E-4EF9-97CF-99C66A9BF9E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10990" y="5597577"/>
            <a:ext cx="3048000" cy="12192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79BB593B-20F3-41EF-81F1-5B898DF182C5}"/>
              </a:ext>
            </a:extLst>
          </p:cNvPr>
          <p:cNvSpPr txBox="1"/>
          <p:nvPr/>
        </p:nvSpPr>
        <p:spPr>
          <a:xfrm>
            <a:off x="6397053" y="4088726"/>
            <a:ext cx="2761937" cy="1200329"/>
          </a:xfrm>
          <a:prstGeom prst="rect">
            <a:avLst/>
          </a:prstGeom>
          <a:noFill/>
        </p:spPr>
        <p:txBody>
          <a:bodyPr wrap="square">
            <a:spAutoFit/>
          </a:bodyPr>
          <a:lstStyle/>
          <a:p>
            <a:r>
              <a:rPr lang="en-US" sz="3600" b="1" dirty="0"/>
              <a:t>What is wrong here?</a:t>
            </a:r>
          </a:p>
        </p:txBody>
      </p:sp>
    </p:spTree>
    <p:extLst>
      <p:ext uri="{BB962C8B-B14F-4D97-AF65-F5344CB8AC3E}">
        <p14:creationId xmlns:p14="http://schemas.microsoft.com/office/powerpoint/2010/main" val="197096907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3810000"/>
            <a:ext cx="8534400" cy="2316163"/>
          </a:xfrm>
        </p:spPr>
        <p:txBody>
          <a:bodyPr>
            <a:normAutofit/>
          </a:bodyPr>
          <a:lstStyle/>
          <a:p>
            <a:r>
              <a:rPr lang="en-US" sz="2800" dirty="0"/>
              <a:t>What is wrong here?</a:t>
            </a:r>
          </a:p>
        </p:txBody>
      </p:sp>
      <p:pic>
        <p:nvPicPr>
          <p:cNvPr id="2052" name="Picture 4" descr="https://lh6.googleusercontent.com/hMcNrJMrSbZFbzS0g5yaodPjBZL3lilWSAElHXE5As_BmcE3wAkCrh8PKHcwLGG5iOy8yet2HcO3Ou27QYCxvUu8Sj3QG9y63IXJmjjb6imUqHXJUykorhPzgfYahSb2c2T1VHKJ">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2463" y="228600"/>
            <a:ext cx="7574274" cy="3467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060053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3810000"/>
            <a:ext cx="8534400" cy="2316163"/>
          </a:xfrm>
        </p:spPr>
        <p:txBody>
          <a:bodyPr>
            <a:normAutofit fontScale="92500"/>
          </a:bodyPr>
          <a:lstStyle/>
          <a:p>
            <a:r>
              <a:rPr lang="en-US"/>
              <a:t>What is wrong here?</a:t>
            </a:r>
          </a:p>
          <a:p>
            <a:pPr marL="0" indent="0">
              <a:buNone/>
            </a:pPr>
            <a:r>
              <a:rPr lang="en-US"/>
              <a:t>Violates 4b. There is a </a:t>
            </a:r>
            <a:r>
              <a:rPr lang="en-US" err="1"/>
              <a:t>methodChain</a:t>
            </a:r>
            <a:r>
              <a:rPr lang="en-US"/>
              <a:t> to update moon</a:t>
            </a:r>
          </a:p>
          <a:p>
            <a:pPr marL="0" indent="0">
              <a:buNone/>
            </a:pPr>
            <a:endParaRPr lang="en-US"/>
          </a:p>
          <a:p>
            <a:pPr marL="0" indent="0">
              <a:buNone/>
            </a:pPr>
            <a:r>
              <a:rPr lang="en-US"/>
              <a:t> </a:t>
            </a:r>
            <a:r>
              <a:rPr lang="en-US" sz="2000" err="1">
                <a:highlight>
                  <a:srgbClr val="FFFF00"/>
                </a:highlight>
                <a:latin typeface="Consolas" panose="020B0609020204030204" pitchFamily="49" charset="0"/>
              </a:rPr>
              <a:t>ss.getPlanets</a:t>
            </a:r>
            <a:r>
              <a:rPr lang="en-US" sz="2000">
                <a:highlight>
                  <a:srgbClr val="FFFF00"/>
                </a:highlight>
                <a:latin typeface="Consolas" panose="020B0609020204030204" pitchFamily="49" charset="0"/>
              </a:rPr>
              <a:t>().get(0).</a:t>
            </a:r>
            <a:r>
              <a:rPr lang="en-US" sz="2000" err="1">
                <a:highlight>
                  <a:srgbClr val="FFFF00"/>
                </a:highlight>
                <a:latin typeface="Consolas" panose="020B0609020204030204" pitchFamily="49" charset="0"/>
              </a:rPr>
              <a:t>getMoons</a:t>
            </a:r>
            <a:r>
              <a:rPr lang="en-US" sz="2000">
                <a:highlight>
                  <a:srgbClr val="FFFF00"/>
                </a:highlight>
                <a:latin typeface="Consolas" panose="020B0609020204030204" pitchFamily="49" charset="0"/>
              </a:rPr>
              <a:t>().get(0).</a:t>
            </a:r>
            <a:r>
              <a:rPr lang="en-US" sz="2000" err="1">
                <a:highlight>
                  <a:srgbClr val="FFFF00"/>
                </a:highlight>
                <a:latin typeface="Consolas" panose="020B0609020204030204" pitchFamily="49" charset="0"/>
              </a:rPr>
              <a:t>setColor</a:t>
            </a:r>
            <a:r>
              <a:rPr lang="en-US" sz="2000">
                <a:highlight>
                  <a:srgbClr val="FFFF00"/>
                </a:highlight>
                <a:latin typeface="Consolas" panose="020B0609020204030204" pitchFamily="49" charset="0"/>
              </a:rPr>
              <a:t>(color);</a:t>
            </a:r>
          </a:p>
        </p:txBody>
      </p:sp>
      <p:pic>
        <p:nvPicPr>
          <p:cNvPr id="4" name="Picture 4" descr="https://lh6.googleusercontent.com/hMcNrJMrSbZFbzS0g5yaodPjBZL3lilWSAElHXE5As_BmcE3wAkCrh8PKHcwLGG5iOy8yet2HcO3Ou27QYCxvUu8Sj3QG9y63IXJmjjb6imUqHXJUykorhPzgfYahSb2c2T1VHKJ">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2463" y="228600"/>
            <a:ext cx="7574274" cy="3467100"/>
          </a:xfrm>
          <a:prstGeom prst="rect">
            <a:avLst/>
          </a:prstGeom>
          <a:noFill/>
          <a:extLst>
            <a:ext uri="{909E8E84-426E-40DD-AFC4-6F175D3DCCD1}">
              <a14:hiddenFill xmlns:a14="http://schemas.microsoft.com/office/drawing/2010/main">
                <a:solidFill>
                  <a:srgbClr val="FFFFFF"/>
                </a:solidFill>
              </a14:hiddenFill>
            </a:ext>
          </a:extLst>
        </p:spPr>
      </p:pic>
      <p:sp>
        <p:nvSpPr>
          <p:cNvPr id="2" name="Freeform: Shape 1">
            <a:extLst>
              <a:ext uri="{FF2B5EF4-FFF2-40B4-BE49-F238E27FC236}">
                <a16:creationId xmlns:a16="http://schemas.microsoft.com/office/drawing/2014/main" id="{94E2164B-DE28-4B9F-A334-A500609EF2E3}"/>
              </a:ext>
            </a:extLst>
          </p:cNvPr>
          <p:cNvSpPr/>
          <p:nvPr/>
        </p:nvSpPr>
        <p:spPr>
          <a:xfrm>
            <a:off x="1360170" y="5348679"/>
            <a:ext cx="1600200" cy="274881"/>
          </a:xfrm>
          <a:custGeom>
            <a:avLst/>
            <a:gdLst>
              <a:gd name="connsiteX0" fmla="*/ 0 w 1600200"/>
              <a:gd name="connsiteY0" fmla="*/ 217731 h 274881"/>
              <a:gd name="connsiteX1" fmla="*/ 1120140 w 1600200"/>
              <a:gd name="connsiteY1" fmla="*/ 561 h 274881"/>
              <a:gd name="connsiteX2" fmla="*/ 1600200 w 1600200"/>
              <a:gd name="connsiteY2" fmla="*/ 274881 h 274881"/>
            </a:gdLst>
            <a:ahLst/>
            <a:cxnLst>
              <a:cxn ang="0">
                <a:pos x="connsiteX0" y="connsiteY0"/>
              </a:cxn>
              <a:cxn ang="0">
                <a:pos x="connsiteX1" y="connsiteY1"/>
              </a:cxn>
              <a:cxn ang="0">
                <a:pos x="connsiteX2" y="connsiteY2"/>
              </a:cxn>
            </a:cxnLst>
            <a:rect l="l" t="t" r="r" b="b"/>
            <a:pathLst>
              <a:path w="1600200" h="274881">
                <a:moveTo>
                  <a:pt x="0" y="217731"/>
                </a:moveTo>
                <a:cubicBezTo>
                  <a:pt x="426720" y="104383"/>
                  <a:pt x="853440" y="-8964"/>
                  <a:pt x="1120140" y="561"/>
                </a:cubicBezTo>
                <a:cubicBezTo>
                  <a:pt x="1386840" y="10086"/>
                  <a:pt x="1493520" y="142483"/>
                  <a:pt x="1600200" y="274881"/>
                </a:cubicBezTo>
              </a:path>
            </a:pathLst>
          </a:custGeom>
          <a:noFill/>
          <a:ln>
            <a:solidFill>
              <a:srgbClr val="FF0000"/>
            </a:solidFill>
            <a:prstDash val="dash"/>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reeform: Shape 4">
            <a:extLst>
              <a:ext uri="{FF2B5EF4-FFF2-40B4-BE49-F238E27FC236}">
                <a16:creationId xmlns:a16="http://schemas.microsoft.com/office/drawing/2014/main" id="{74AEE064-F74C-4F78-8A0C-CE7C215B781D}"/>
              </a:ext>
            </a:extLst>
          </p:cNvPr>
          <p:cNvSpPr/>
          <p:nvPr/>
        </p:nvSpPr>
        <p:spPr>
          <a:xfrm rot="420006">
            <a:off x="2610968" y="5226697"/>
            <a:ext cx="1606419" cy="203632"/>
          </a:xfrm>
          <a:custGeom>
            <a:avLst/>
            <a:gdLst>
              <a:gd name="connsiteX0" fmla="*/ 0 w 1600200"/>
              <a:gd name="connsiteY0" fmla="*/ 217731 h 274881"/>
              <a:gd name="connsiteX1" fmla="*/ 1120140 w 1600200"/>
              <a:gd name="connsiteY1" fmla="*/ 561 h 274881"/>
              <a:gd name="connsiteX2" fmla="*/ 1600200 w 1600200"/>
              <a:gd name="connsiteY2" fmla="*/ 274881 h 274881"/>
            </a:gdLst>
            <a:ahLst/>
            <a:cxnLst>
              <a:cxn ang="0">
                <a:pos x="connsiteX0" y="connsiteY0"/>
              </a:cxn>
              <a:cxn ang="0">
                <a:pos x="connsiteX1" y="connsiteY1"/>
              </a:cxn>
              <a:cxn ang="0">
                <a:pos x="connsiteX2" y="connsiteY2"/>
              </a:cxn>
            </a:cxnLst>
            <a:rect l="l" t="t" r="r" b="b"/>
            <a:pathLst>
              <a:path w="1600200" h="274881">
                <a:moveTo>
                  <a:pt x="0" y="217731"/>
                </a:moveTo>
                <a:cubicBezTo>
                  <a:pt x="426720" y="104383"/>
                  <a:pt x="853440" y="-8964"/>
                  <a:pt x="1120140" y="561"/>
                </a:cubicBezTo>
                <a:cubicBezTo>
                  <a:pt x="1386840" y="10086"/>
                  <a:pt x="1493520" y="142483"/>
                  <a:pt x="1600200" y="274881"/>
                </a:cubicBezTo>
              </a:path>
            </a:pathLst>
          </a:custGeom>
          <a:noFill/>
          <a:ln>
            <a:solidFill>
              <a:srgbClr val="FF0000"/>
            </a:solidFill>
            <a:prstDash val="dash"/>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Shape 5">
            <a:extLst>
              <a:ext uri="{FF2B5EF4-FFF2-40B4-BE49-F238E27FC236}">
                <a16:creationId xmlns:a16="http://schemas.microsoft.com/office/drawing/2014/main" id="{E41333A0-67BC-4BA6-8709-B4DF312C57A7}"/>
              </a:ext>
            </a:extLst>
          </p:cNvPr>
          <p:cNvSpPr/>
          <p:nvPr/>
        </p:nvSpPr>
        <p:spPr>
          <a:xfrm rot="420006">
            <a:off x="3769196" y="5226698"/>
            <a:ext cx="1606419" cy="203632"/>
          </a:xfrm>
          <a:custGeom>
            <a:avLst/>
            <a:gdLst>
              <a:gd name="connsiteX0" fmla="*/ 0 w 1600200"/>
              <a:gd name="connsiteY0" fmla="*/ 217731 h 274881"/>
              <a:gd name="connsiteX1" fmla="*/ 1120140 w 1600200"/>
              <a:gd name="connsiteY1" fmla="*/ 561 h 274881"/>
              <a:gd name="connsiteX2" fmla="*/ 1600200 w 1600200"/>
              <a:gd name="connsiteY2" fmla="*/ 274881 h 274881"/>
            </a:gdLst>
            <a:ahLst/>
            <a:cxnLst>
              <a:cxn ang="0">
                <a:pos x="connsiteX0" y="connsiteY0"/>
              </a:cxn>
              <a:cxn ang="0">
                <a:pos x="connsiteX1" y="connsiteY1"/>
              </a:cxn>
              <a:cxn ang="0">
                <a:pos x="connsiteX2" y="connsiteY2"/>
              </a:cxn>
            </a:cxnLst>
            <a:rect l="l" t="t" r="r" b="b"/>
            <a:pathLst>
              <a:path w="1600200" h="274881">
                <a:moveTo>
                  <a:pt x="0" y="217731"/>
                </a:moveTo>
                <a:cubicBezTo>
                  <a:pt x="426720" y="104383"/>
                  <a:pt x="853440" y="-8964"/>
                  <a:pt x="1120140" y="561"/>
                </a:cubicBezTo>
                <a:cubicBezTo>
                  <a:pt x="1386840" y="10086"/>
                  <a:pt x="1493520" y="142483"/>
                  <a:pt x="1600200" y="274881"/>
                </a:cubicBezTo>
              </a:path>
            </a:pathLst>
          </a:custGeom>
          <a:noFill/>
          <a:ln>
            <a:solidFill>
              <a:srgbClr val="FF0000"/>
            </a:solidFill>
            <a:prstDash val="dash"/>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Shape 6">
            <a:extLst>
              <a:ext uri="{FF2B5EF4-FFF2-40B4-BE49-F238E27FC236}">
                <a16:creationId xmlns:a16="http://schemas.microsoft.com/office/drawing/2014/main" id="{C6ED9152-1EFB-4BAE-8E4C-1E91F1C8FE7A}"/>
              </a:ext>
            </a:extLst>
          </p:cNvPr>
          <p:cNvSpPr/>
          <p:nvPr/>
        </p:nvSpPr>
        <p:spPr>
          <a:xfrm rot="420006">
            <a:off x="5111067" y="5246863"/>
            <a:ext cx="1606419" cy="203632"/>
          </a:xfrm>
          <a:custGeom>
            <a:avLst/>
            <a:gdLst>
              <a:gd name="connsiteX0" fmla="*/ 0 w 1600200"/>
              <a:gd name="connsiteY0" fmla="*/ 217731 h 274881"/>
              <a:gd name="connsiteX1" fmla="*/ 1120140 w 1600200"/>
              <a:gd name="connsiteY1" fmla="*/ 561 h 274881"/>
              <a:gd name="connsiteX2" fmla="*/ 1600200 w 1600200"/>
              <a:gd name="connsiteY2" fmla="*/ 274881 h 274881"/>
            </a:gdLst>
            <a:ahLst/>
            <a:cxnLst>
              <a:cxn ang="0">
                <a:pos x="connsiteX0" y="connsiteY0"/>
              </a:cxn>
              <a:cxn ang="0">
                <a:pos x="connsiteX1" y="connsiteY1"/>
              </a:cxn>
              <a:cxn ang="0">
                <a:pos x="connsiteX2" y="connsiteY2"/>
              </a:cxn>
            </a:cxnLst>
            <a:rect l="l" t="t" r="r" b="b"/>
            <a:pathLst>
              <a:path w="1600200" h="274881">
                <a:moveTo>
                  <a:pt x="0" y="217731"/>
                </a:moveTo>
                <a:cubicBezTo>
                  <a:pt x="426720" y="104383"/>
                  <a:pt x="853440" y="-8964"/>
                  <a:pt x="1120140" y="561"/>
                </a:cubicBezTo>
                <a:cubicBezTo>
                  <a:pt x="1386840" y="10086"/>
                  <a:pt x="1493520" y="142483"/>
                  <a:pt x="1600200" y="274881"/>
                </a:cubicBezTo>
              </a:path>
            </a:pathLst>
          </a:custGeom>
          <a:noFill/>
          <a:ln>
            <a:solidFill>
              <a:srgbClr val="FF0000"/>
            </a:solidFill>
            <a:prstDash val="dash"/>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998560" y="5982114"/>
            <a:ext cx="3573440" cy="79070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Make your own improved design </a:t>
            </a:r>
          </a:p>
          <a:p>
            <a:r>
              <a:rPr lang="en-US" dirty="0"/>
              <a:t>Using </a:t>
            </a:r>
            <a:r>
              <a:rPr lang="en-US" dirty="0" err="1"/>
              <a:t>plantuml</a:t>
            </a:r>
            <a:r>
              <a:rPr lang="en-US" dirty="0"/>
              <a:t> is good practice!</a:t>
            </a:r>
          </a:p>
        </p:txBody>
      </p:sp>
      <p:pic>
        <p:nvPicPr>
          <p:cNvPr id="7170" name="Picture 2">
            <a:extLst>
              <a:ext uri="{FF2B5EF4-FFF2-40B4-BE49-F238E27FC236}">
                <a16:creationId xmlns:a16="http://schemas.microsoft.com/office/drawing/2014/main" id="{5EB6EFA6-5A91-4261-83D5-704006B50B9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04645" y="5972659"/>
            <a:ext cx="2022853" cy="8091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76228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Partial Solution</a:t>
            </a:r>
          </a:p>
        </p:txBody>
      </p:sp>
      <p:pic>
        <p:nvPicPr>
          <p:cNvPr id="6146" name="Picture 2" descr="https://lh3.googleusercontent.com/TMvI4_dpEya1UzPNKEiMW02hZ3FhcwqYBaru6JmQuAOvaisftcxtoJOZI_A25l5RZMdRetBW6fneRRhlkqX2Ns7d9d311Z5O_iNHbw4cnil3iehmThWaZ3qtOT5sZ0uj4VT_JPGM">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438" y="1676400"/>
            <a:ext cx="8747124" cy="43735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250358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Better Solution</a:t>
            </a:r>
            <a:br>
              <a:rPr lang="en-US" dirty="0"/>
            </a:br>
            <a:r>
              <a:rPr lang="en-US" dirty="0">
                <a:highlight>
                  <a:srgbClr val="FFFF00"/>
                </a:highlight>
              </a:rPr>
              <a:t>Eliminate Data Duplication</a:t>
            </a:r>
          </a:p>
        </p:txBody>
      </p:sp>
      <p:pic>
        <p:nvPicPr>
          <p:cNvPr id="10242" name="Picture 2" descr="https://lh5.googleusercontent.com/4Zh1obmGMUi5dyIjrssGfxKS0wlNTIhXo1V7RdyBGTC2sVbsow_WmY3nyTDaq_8qkKm2xOaDvUIWh31oesuyL0SCjqdNKHCg2qaQDaPYaaaTvPF5j2LksOO0RmxqTv8UEXUlYHLn">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8618" y="2209800"/>
            <a:ext cx="8806764" cy="35718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037170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Global/Static Variables are bad, why? </a:t>
            </a:r>
          </a:p>
        </p:txBody>
      </p:sp>
      <p:sp>
        <p:nvSpPr>
          <p:cNvPr id="3" name="Content Placeholder 2"/>
          <p:cNvSpPr>
            <a:spLocks noGrp="1"/>
          </p:cNvSpPr>
          <p:nvPr>
            <p:ph idx="1"/>
          </p:nvPr>
        </p:nvSpPr>
        <p:spPr>
          <a:xfrm>
            <a:off x="457200" y="1600201"/>
            <a:ext cx="8229600" cy="838200"/>
          </a:xfrm>
        </p:spPr>
        <p:txBody>
          <a:bodyPr/>
          <a:lstStyle/>
          <a:p>
            <a:r>
              <a:rPr lang="en-US" dirty="0"/>
              <a:t>What if </a:t>
            </a:r>
            <a:r>
              <a:rPr lang="en-US" dirty="0" err="1"/>
              <a:t>planetColor</a:t>
            </a:r>
            <a:r>
              <a:rPr lang="en-US" dirty="0"/>
              <a:t>, </a:t>
            </a:r>
            <a:r>
              <a:rPr lang="en-US" dirty="0" err="1"/>
              <a:t>moonColor</a:t>
            </a:r>
            <a:r>
              <a:rPr lang="en-US" dirty="0"/>
              <a:t> were static?</a:t>
            </a:r>
          </a:p>
        </p:txBody>
      </p:sp>
      <p:pic>
        <p:nvPicPr>
          <p:cNvPr id="4" name="Picture 2" descr="https://lh5.googleusercontent.com/4Zh1obmGMUi5dyIjrssGfxKS0wlNTIhXo1V7RdyBGTC2sVbsow_WmY3nyTDaq_8qkKm2xOaDvUIWh31oesuyL0SCjqdNKHCg2qaQDaPYaaaTvPF5j2LksOO0RmxqTv8UEXUlYHLn">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8618" y="2635478"/>
            <a:ext cx="8806764" cy="35718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056508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Today’s topic – </a:t>
            </a:r>
            <a:r>
              <a:rPr lang="en-US" b="1" i="1" dirty="0"/>
              <a:t>Coupling and Cohesion</a:t>
            </a:r>
            <a:endParaRPr lang="en-US" dirty="0"/>
          </a:p>
        </p:txBody>
      </p:sp>
      <p:sp>
        <p:nvSpPr>
          <p:cNvPr id="3" name="Content Placeholder 2"/>
          <p:cNvSpPr>
            <a:spLocks noGrp="1"/>
          </p:cNvSpPr>
          <p:nvPr>
            <p:ph idx="1"/>
          </p:nvPr>
        </p:nvSpPr>
        <p:spPr/>
        <p:txBody>
          <a:bodyPr>
            <a:normAutofit fontScale="85000" lnSpcReduction="20000"/>
          </a:bodyPr>
          <a:lstStyle/>
          <a:p>
            <a:pPr fontAlgn="base"/>
            <a:r>
              <a:rPr lang="en-US" b="1" dirty="0"/>
              <a:t>Minimize dependencies</a:t>
            </a:r>
            <a:r>
              <a:rPr lang="en-US" dirty="0"/>
              <a:t> between objects when it does not disrupt usability or </a:t>
            </a:r>
            <a:r>
              <a:rPr lang="en-US" dirty="0" err="1"/>
              <a:t>extendability</a:t>
            </a:r>
            <a:endParaRPr lang="en-US" dirty="0"/>
          </a:p>
          <a:p>
            <a:pPr lvl="1" fontAlgn="base"/>
            <a:r>
              <a:rPr lang="en-US" dirty="0"/>
              <a:t>If you can see a simpler design that works use it</a:t>
            </a:r>
          </a:p>
          <a:p>
            <a:pPr lvl="1" fontAlgn="base"/>
            <a:r>
              <a:rPr lang="en-US" dirty="0"/>
              <a:t>But if you can’t see a simpler design than the one that you have, at least ensure that you:</a:t>
            </a:r>
          </a:p>
          <a:p>
            <a:pPr lvl="2" fontAlgn="base"/>
            <a:r>
              <a:rPr lang="en-US" sz="2800" dirty="0"/>
              <a:t>Tell don't ask</a:t>
            </a:r>
          </a:p>
          <a:p>
            <a:pPr lvl="2" fontAlgn="base"/>
            <a:r>
              <a:rPr lang="en-US" sz="2800" dirty="0"/>
              <a:t>Don't have message chains</a:t>
            </a:r>
          </a:p>
          <a:p>
            <a:pPr lvl="2" fontAlgn="base"/>
            <a:endParaRPr lang="en-US" sz="2800" dirty="0"/>
          </a:p>
          <a:p>
            <a:pPr fontAlgn="base"/>
            <a:r>
              <a:rPr lang="en-US" sz="3600" dirty="0"/>
              <a:t>Now two related terms: </a:t>
            </a:r>
          </a:p>
          <a:p>
            <a:pPr lvl="1" fontAlgn="base"/>
            <a:r>
              <a:rPr lang="en-US" sz="3200" dirty="0"/>
              <a:t>coupling</a:t>
            </a:r>
          </a:p>
          <a:p>
            <a:pPr lvl="1" fontAlgn="base"/>
            <a:r>
              <a:rPr lang="en-US" sz="3200" dirty="0"/>
              <a:t>cohesion</a:t>
            </a:r>
          </a:p>
          <a:p>
            <a:pPr marL="0" indent="0">
              <a:buNone/>
            </a:pPr>
            <a:endParaRPr lang="en-US" dirty="0"/>
          </a:p>
        </p:txBody>
      </p:sp>
      <p:sp>
        <p:nvSpPr>
          <p:cNvPr id="4" name="Rectangle: Rounded Corners 3">
            <a:extLst>
              <a:ext uri="{FF2B5EF4-FFF2-40B4-BE49-F238E27FC236}">
                <a16:creationId xmlns:a16="http://schemas.microsoft.com/office/drawing/2014/main" id="{2218210D-FE56-4B43-9726-54B228AF6302}"/>
              </a:ext>
            </a:extLst>
          </p:cNvPr>
          <p:cNvSpPr/>
          <p:nvPr/>
        </p:nvSpPr>
        <p:spPr>
          <a:xfrm>
            <a:off x="152400" y="4419600"/>
            <a:ext cx="8001000" cy="13716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0606834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 Oriented Design Terms:</a:t>
            </a:r>
          </a:p>
        </p:txBody>
      </p:sp>
      <p:sp>
        <p:nvSpPr>
          <p:cNvPr id="3" name="Content Placeholder 2"/>
          <p:cNvSpPr>
            <a:spLocks noGrp="1"/>
          </p:cNvSpPr>
          <p:nvPr>
            <p:ph idx="1"/>
          </p:nvPr>
        </p:nvSpPr>
        <p:spPr>
          <a:xfrm>
            <a:off x="304800" y="1600200"/>
            <a:ext cx="8382000" cy="4525963"/>
          </a:xfrm>
        </p:spPr>
        <p:txBody>
          <a:bodyPr/>
          <a:lstStyle/>
          <a:p>
            <a:r>
              <a:rPr lang="en-US" dirty="0"/>
              <a:t>3 essential terms</a:t>
            </a:r>
          </a:p>
          <a:p>
            <a:pPr lvl="1"/>
            <a:r>
              <a:rPr lang="en-US" dirty="0"/>
              <a:t>Encapsulation  (done- previously covered)</a:t>
            </a:r>
          </a:p>
          <a:p>
            <a:pPr lvl="1"/>
            <a:r>
              <a:rPr lang="en-US" dirty="0"/>
              <a:t>Coupling</a:t>
            </a:r>
          </a:p>
          <a:p>
            <a:pPr lvl="1"/>
            <a:r>
              <a:rPr lang="en-US" dirty="0"/>
              <a:t>Cohesion</a:t>
            </a:r>
          </a:p>
        </p:txBody>
      </p:sp>
    </p:spTree>
    <p:extLst>
      <p:ext uri="{BB962C8B-B14F-4D97-AF65-F5344CB8AC3E}">
        <p14:creationId xmlns:p14="http://schemas.microsoft.com/office/powerpoint/2010/main" val="47584456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Coupling and Cohesion</a:t>
            </a:r>
          </a:p>
        </p:txBody>
      </p:sp>
      <p:sp>
        <p:nvSpPr>
          <p:cNvPr id="3" name="Content Placeholder 2"/>
          <p:cNvSpPr>
            <a:spLocks noGrp="1"/>
          </p:cNvSpPr>
          <p:nvPr>
            <p:ph idx="1"/>
          </p:nvPr>
        </p:nvSpPr>
        <p:spPr>
          <a:xfrm>
            <a:off x="457200" y="1600200"/>
            <a:ext cx="8229600" cy="4800600"/>
          </a:xfrm>
        </p:spPr>
        <p:txBody>
          <a:bodyPr>
            <a:normAutofit fontScale="92500" lnSpcReduction="10000"/>
          </a:bodyPr>
          <a:lstStyle/>
          <a:p>
            <a:r>
              <a:rPr lang="en-US" dirty="0"/>
              <a:t>Two terms you need to memorize</a:t>
            </a:r>
          </a:p>
          <a:p>
            <a:r>
              <a:rPr lang="en-US" dirty="0"/>
              <a:t>Good designs have: </a:t>
            </a:r>
          </a:p>
          <a:p>
            <a:pPr lvl="1"/>
            <a:r>
              <a:rPr lang="en-US" u="sng" dirty="0">
                <a:solidFill>
                  <a:schemeClr val="accent6"/>
                </a:solidFill>
              </a:rPr>
              <a:t>H</a:t>
            </a:r>
            <a:r>
              <a:rPr lang="en-US" dirty="0">
                <a:solidFill>
                  <a:schemeClr val="accent6"/>
                </a:solidFill>
              </a:rPr>
              <a:t>igh </a:t>
            </a:r>
            <a:r>
              <a:rPr lang="en-US" dirty="0" err="1">
                <a:solidFill>
                  <a:schemeClr val="accent6"/>
                </a:solidFill>
              </a:rPr>
              <a:t>co</a:t>
            </a:r>
            <a:r>
              <a:rPr lang="en-US" u="sng" dirty="0" err="1">
                <a:solidFill>
                  <a:schemeClr val="accent6"/>
                </a:solidFill>
              </a:rPr>
              <a:t>H</a:t>
            </a:r>
            <a:r>
              <a:rPr lang="en-US" dirty="0" err="1">
                <a:solidFill>
                  <a:schemeClr val="accent6"/>
                </a:solidFill>
              </a:rPr>
              <a:t>esion</a:t>
            </a:r>
            <a:r>
              <a:rPr lang="en-US" dirty="0">
                <a:solidFill>
                  <a:schemeClr val="accent6"/>
                </a:solidFill>
              </a:rPr>
              <a:t> </a:t>
            </a:r>
          </a:p>
          <a:p>
            <a:pPr lvl="1"/>
            <a:r>
              <a:rPr lang="en-US" u="sng" dirty="0">
                <a:solidFill>
                  <a:srgbClr val="F79646"/>
                </a:solidFill>
              </a:rPr>
              <a:t>L</a:t>
            </a:r>
            <a:r>
              <a:rPr lang="en-US" dirty="0">
                <a:solidFill>
                  <a:srgbClr val="F79646"/>
                </a:solidFill>
              </a:rPr>
              <a:t>ow </a:t>
            </a:r>
            <a:r>
              <a:rPr lang="en-US" dirty="0" err="1">
                <a:solidFill>
                  <a:srgbClr val="F79646"/>
                </a:solidFill>
              </a:rPr>
              <a:t>coup</a:t>
            </a:r>
            <a:r>
              <a:rPr lang="en-US" u="sng" dirty="0" err="1">
                <a:solidFill>
                  <a:srgbClr val="F79646"/>
                </a:solidFill>
              </a:rPr>
              <a:t>L</a:t>
            </a:r>
            <a:r>
              <a:rPr lang="en-US" dirty="0" err="1">
                <a:solidFill>
                  <a:srgbClr val="F79646"/>
                </a:solidFill>
              </a:rPr>
              <a:t>ing</a:t>
            </a:r>
            <a:endParaRPr lang="en-US" dirty="0">
              <a:solidFill>
                <a:srgbClr val="F79646"/>
              </a:solidFill>
            </a:endParaRPr>
          </a:p>
          <a:p>
            <a:pPr marL="0" indent="0">
              <a:buNone/>
            </a:pPr>
            <a:r>
              <a:rPr lang="en-US" dirty="0"/>
              <a:t>Consider the opposite:</a:t>
            </a:r>
          </a:p>
          <a:p>
            <a:r>
              <a:rPr lang="en-US" dirty="0">
                <a:solidFill>
                  <a:srgbClr val="FF0000"/>
                </a:solidFill>
              </a:rPr>
              <a:t>Low cohesion </a:t>
            </a:r>
            <a:r>
              <a:rPr lang="en-US" dirty="0"/>
              <a:t>means that you have a small number of really large classes that do too much stuff (</a:t>
            </a:r>
            <a:r>
              <a:rPr lang="en-US" dirty="0">
                <a:highlight>
                  <a:srgbClr val="FFFF00"/>
                </a:highlight>
              </a:rPr>
              <a:t>i.e., do more than one thing</a:t>
            </a:r>
            <a:r>
              <a:rPr lang="en-US" dirty="0"/>
              <a:t>)</a:t>
            </a:r>
          </a:p>
          <a:p>
            <a:r>
              <a:rPr lang="en-US" dirty="0">
                <a:solidFill>
                  <a:srgbClr val="FF0000"/>
                </a:solidFill>
              </a:rPr>
              <a:t>High coupling </a:t>
            </a:r>
            <a:r>
              <a:rPr lang="en-US" dirty="0"/>
              <a:t>means you have many classes that depend (</a:t>
            </a:r>
            <a:r>
              <a:rPr lang="en-US" dirty="0">
                <a:highlight>
                  <a:srgbClr val="FFFF00"/>
                </a:highlight>
              </a:rPr>
              <a:t>“know”</a:t>
            </a:r>
            <a:r>
              <a:rPr lang="en-US" dirty="0"/>
              <a:t>) too much on each other</a:t>
            </a:r>
          </a:p>
        </p:txBody>
      </p:sp>
    </p:spTree>
    <p:extLst>
      <p:ext uri="{BB962C8B-B14F-4D97-AF65-F5344CB8AC3E}">
        <p14:creationId xmlns:p14="http://schemas.microsoft.com/office/powerpoint/2010/main" val="9066943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922498"/>
          </a:xfrm>
        </p:spPr>
        <p:txBody>
          <a:bodyPr/>
          <a:lstStyle/>
          <a:p>
            <a:r>
              <a:rPr lang="en-US"/>
              <a:t>Principles of Design (for CSSE220)</a:t>
            </a:r>
          </a:p>
        </p:txBody>
      </p:sp>
      <p:sp>
        <p:nvSpPr>
          <p:cNvPr id="3" name="Content Placeholder 2"/>
          <p:cNvSpPr>
            <a:spLocks noGrp="1"/>
          </p:cNvSpPr>
          <p:nvPr>
            <p:ph idx="1"/>
          </p:nvPr>
        </p:nvSpPr>
        <p:spPr>
          <a:xfrm>
            <a:off x="335901" y="1287625"/>
            <a:ext cx="8546841" cy="5570375"/>
          </a:xfrm>
        </p:spPr>
        <p:txBody>
          <a:bodyPr>
            <a:normAutofit fontScale="62500" lnSpcReduction="20000"/>
          </a:bodyPr>
          <a:lstStyle/>
          <a:p>
            <a:pPr marL="457200" indent="-457200" fontAlgn="base">
              <a:buFont typeface="+mj-lt"/>
              <a:buAutoNum type="arabicParenR"/>
            </a:pPr>
            <a:r>
              <a:rPr lang="en-US" sz="2400" dirty="0"/>
              <a:t>Make sure your design </a:t>
            </a:r>
            <a:r>
              <a:rPr lang="en-US" sz="2400" b="1" dirty="0"/>
              <a:t>allows proper functionality</a:t>
            </a:r>
            <a:endParaRPr lang="en-US" sz="2400" dirty="0"/>
          </a:p>
          <a:p>
            <a:pPr marL="971550" lvl="1" indent="-514350" fontAlgn="base">
              <a:buFont typeface="+mj-lt"/>
              <a:buAutoNum type="alphaLcParenR"/>
            </a:pPr>
            <a:r>
              <a:rPr lang="en-US" dirty="0"/>
              <a:t>Must be able to </a:t>
            </a:r>
            <a:r>
              <a:rPr lang="en-US" b="1" dirty="0"/>
              <a:t>store required information</a:t>
            </a:r>
            <a:r>
              <a:rPr lang="en-US" dirty="0"/>
              <a:t> (one/many to one/many relationships)</a:t>
            </a:r>
          </a:p>
          <a:p>
            <a:pPr marL="971550" lvl="1" indent="-514350" fontAlgn="base">
              <a:buFont typeface="+mj-lt"/>
              <a:buAutoNum type="alphaLcParenR"/>
            </a:pPr>
            <a:r>
              <a:rPr lang="en-US" dirty="0"/>
              <a:t>Must be able to </a:t>
            </a:r>
            <a:r>
              <a:rPr lang="en-US" b="1" dirty="0"/>
              <a:t>access the required information</a:t>
            </a:r>
            <a:r>
              <a:rPr lang="en-US" dirty="0"/>
              <a:t> to accomplish tasks</a:t>
            </a:r>
          </a:p>
          <a:p>
            <a:pPr marL="971550" lvl="1" indent="-514350" fontAlgn="base">
              <a:buFont typeface="+mj-lt"/>
              <a:buAutoNum type="alphaLcParenR"/>
            </a:pPr>
            <a:r>
              <a:rPr lang="en-US" dirty="0"/>
              <a:t>Data should </a:t>
            </a:r>
            <a:r>
              <a:rPr lang="en-US" b="1" dirty="0"/>
              <a:t>not be duplicated</a:t>
            </a:r>
            <a:r>
              <a:rPr lang="en-US" dirty="0"/>
              <a:t> (id/identifiers are OK!)</a:t>
            </a:r>
            <a:endParaRPr lang="en-US" sz="2400" dirty="0"/>
          </a:p>
          <a:p>
            <a:pPr marL="457200" indent="-457200">
              <a:buFont typeface="+mj-lt"/>
              <a:buAutoNum type="arabicParenR"/>
            </a:pPr>
            <a:r>
              <a:rPr lang="en-US" sz="2400" dirty="0"/>
              <a:t>Structure design </a:t>
            </a:r>
            <a:r>
              <a:rPr lang="en-US" sz="2400" b="1" dirty="0"/>
              <a:t>around the data</a:t>
            </a:r>
            <a:r>
              <a:rPr lang="en-US" sz="2400" dirty="0"/>
              <a:t> to be stored</a:t>
            </a:r>
          </a:p>
          <a:p>
            <a:pPr marL="971550" lvl="1" indent="-514350" fontAlgn="base">
              <a:buFont typeface="+mj-lt"/>
              <a:buAutoNum type="alphaLcParenR"/>
            </a:pPr>
            <a:r>
              <a:rPr lang="en-US" b="1" dirty="0"/>
              <a:t>Nouns should become classes</a:t>
            </a:r>
            <a:endParaRPr lang="en-US" dirty="0"/>
          </a:p>
          <a:p>
            <a:pPr marL="971550" lvl="1" indent="-514350" fontAlgn="base">
              <a:buFont typeface="+mj-lt"/>
              <a:buAutoNum type="alphaLcParenR"/>
            </a:pPr>
            <a:r>
              <a:rPr lang="en-US" b="1" dirty="0"/>
              <a:t>Classes should have intelligent behaviors</a:t>
            </a:r>
            <a:r>
              <a:rPr lang="en-US" dirty="0"/>
              <a:t> (methods) </a:t>
            </a:r>
            <a:r>
              <a:rPr lang="en-US" b="1" dirty="0"/>
              <a:t>that may operate on their data</a:t>
            </a:r>
            <a:endParaRPr lang="en-US" dirty="0"/>
          </a:p>
          <a:p>
            <a:pPr marL="457200" indent="-457200" fontAlgn="base">
              <a:buFont typeface="+mj-lt"/>
              <a:buAutoNum type="arabicParenR"/>
            </a:pPr>
            <a:r>
              <a:rPr lang="en-US" sz="2400" dirty="0"/>
              <a:t>Functionality should be </a:t>
            </a:r>
            <a:r>
              <a:rPr lang="en-US" sz="2400" b="1" dirty="0"/>
              <a:t>distributed efficiently</a:t>
            </a:r>
            <a:endParaRPr lang="en-US" sz="2400" dirty="0"/>
          </a:p>
          <a:p>
            <a:pPr marL="971550" lvl="1" indent="-514350" fontAlgn="base">
              <a:buFont typeface="+mj-lt"/>
              <a:buAutoNum type="alphaLcParenR"/>
            </a:pPr>
            <a:r>
              <a:rPr lang="en-US" b="1" dirty="0"/>
              <a:t>No class/part should get too large</a:t>
            </a:r>
          </a:p>
          <a:p>
            <a:pPr marL="971550" lvl="1" indent="-514350" fontAlgn="base">
              <a:buFont typeface="+mj-lt"/>
              <a:buAutoNum type="alphaLcParenR"/>
            </a:pPr>
            <a:r>
              <a:rPr lang="en-US" b="1" dirty="0"/>
              <a:t>Each class should have a single responsibility</a:t>
            </a:r>
            <a:r>
              <a:rPr lang="en-US" dirty="0"/>
              <a:t> it accomplishes</a:t>
            </a:r>
          </a:p>
          <a:p>
            <a:pPr marL="457200" indent="-457200" fontAlgn="base">
              <a:buFont typeface="+mj-lt"/>
              <a:buAutoNum type="arabicParenR"/>
            </a:pPr>
            <a:r>
              <a:rPr lang="en-US" sz="2400" b="1" dirty="0"/>
              <a:t>Minimize dependencies</a:t>
            </a:r>
            <a:r>
              <a:rPr lang="en-US" sz="2400" dirty="0"/>
              <a:t> between objects when it does not disrupt usability or </a:t>
            </a:r>
            <a:r>
              <a:rPr lang="en-US" sz="2400" dirty="0" err="1"/>
              <a:t>extendability</a:t>
            </a:r>
            <a:endParaRPr lang="en-US" sz="2400" dirty="0"/>
          </a:p>
          <a:p>
            <a:pPr marL="971550" lvl="1" indent="-514350" fontAlgn="base">
              <a:buFont typeface="+mj-lt"/>
              <a:buAutoNum type="alphaLcParenR"/>
            </a:pPr>
            <a:r>
              <a:rPr lang="en-US" dirty="0"/>
              <a:t>Tell don't ask</a:t>
            </a:r>
          </a:p>
          <a:p>
            <a:pPr marL="971550" lvl="1" indent="-514350" fontAlgn="base">
              <a:buFont typeface="+mj-lt"/>
              <a:buAutoNum type="alphaLcParenR"/>
            </a:pPr>
            <a:r>
              <a:rPr lang="en-US" dirty="0"/>
              <a:t>Don't have message chains</a:t>
            </a:r>
          </a:p>
          <a:p>
            <a:pPr marL="457200" indent="-457200" fontAlgn="base">
              <a:buFont typeface="+mj-lt"/>
              <a:buAutoNum type="arabicParenR"/>
            </a:pPr>
            <a:r>
              <a:rPr lang="en-US" sz="2400" b="1" dirty="0"/>
              <a:t>Don't duplicate</a:t>
            </a:r>
            <a:r>
              <a:rPr lang="en-US" sz="2400" dirty="0"/>
              <a:t> code</a:t>
            </a:r>
          </a:p>
          <a:p>
            <a:pPr marL="971550" lvl="1" indent="-514350" fontAlgn="base">
              <a:buFont typeface="+mj-lt"/>
              <a:buAutoNum type="alphaLcParenR"/>
            </a:pPr>
            <a:r>
              <a:rPr lang="en-US" dirty="0"/>
              <a:t>Similar "chunks" of code should be </a:t>
            </a:r>
            <a:r>
              <a:rPr lang="en-US" b="1" dirty="0"/>
              <a:t>unified into functions</a:t>
            </a:r>
            <a:endParaRPr lang="en-US" dirty="0"/>
          </a:p>
          <a:p>
            <a:pPr marL="971550" lvl="1" indent="-514350" fontAlgn="base">
              <a:buFont typeface="+mj-lt"/>
              <a:buAutoNum type="alphaLcParenR"/>
            </a:pPr>
            <a:r>
              <a:rPr lang="en-US" dirty="0"/>
              <a:t>Classes with similar features should be given </a:t>
            </a:r>
            <a:r>
              <a:rPr lang="en-US" b="1" dirty="0"/>
              <a:t>common interfaces</a:t>
            </a:r>
            <a:endParaRPr lang="en-US" dirty="0"/>
          </a:p>
          <a:p>
            <a:pPr marL="971550" lvl="1" indent="-514350">
              <a:buFont typeface="+mj-lt"/>
              <a:buAutoNum type="alphaLcParenR"/>
            </a:pPr>
            <a:r>
              <a:rPr lang="en-US" dirty="0"/>
              <a:t>Classes with similar internals should be simplified using </a:t>
            </a:r>
            <a:r>
              <a:rPr lang="en-US" b="1" dirty="0"/>
              <a:t>inheritance</a:t>
            </a:r>
          </a:p>
          <a:p>
            <a:pPr marL="971550" lvl="1" indent="-514350">
              <a:buFont typeface="+mj-lt"/>
              <a:buAutoNum type="alphaLcParenR"/>
            </a:pPr>
            <a:r>
              <a:rPr lang="en-US" dirty="0"/>
              <a:t>Avoid all type-predicated code by using </a:t>
            </a:r>
            <a:r>
              <a:rPr lang="en-US" b="1" dirty="0"/>
              <a:t>inheritance</a:t>
            </a:r>
            <a:endParaRPr lang="en-US" dirty="0"/>
          </a:p>
        </p:txBody>
      </p:sp>
      <p:sp>
        <p:nvSpPr>
          <p:cNvPr id="4" name="Rectangle: Rounded Corners 1">
            <a:extLst>
              <a:ext uri="{FF2B5EF4-FFF2-40B4-BE49-F238E27FC236}">
                <a16:creationId xmlns:a16="http://schemas.microsoft.com/office/drawing/2014/main" id="{0B9C3EEE-A63E-BB46-81CA-4D6881BB3756}"/>
              </a:ext>
            </a:extLst>
          </p:cNvPr>
          <p:cNvSpPr/>
          <p:nvPr/>
        </p:nvSpPr>
        <p:spPr>
          <a:xfrm>
            <a:off x="152400" y="4343401"/>
            <a:ext cx="8839200" cy="762000"/>
          </a:xfrm>
          <a:prstGeom prst="roundRect">
            <a:avLst/>
          </a:prstGeom>
          <a:noFill/>
          <a:ln>
            <a:solidFill>
              <a:srgbClr val="FF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5750952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normAutofit fontScale="90000"/>
          </a:bodyPr>
          <a:lstStyle/>
          <a:p>
            <a:r>
              <a:rPr lang="en-US" dirty="0"/>
              <a:t>Imagine I want to make a Video Game.  Here are two classes in my design.  Which is more cohesive?</a:t>
            </a:r>
          </a:p>
        </p:txBody>
      </p:sp>
      <p:sp>
        <p:nvSpPr>
          <p:cNvPr id="7" name="TextBox 6"/>
          <p:cNvSpPr txBox="1"/>
          <p:nvPr/>
        </p:nvSpPr>
        <p:spPr>
          <a:xfrm>
            <a:off x="457200" y="2209800"/>
            <a:ext cx="3886200" cy="3416320"/>
          </a:xfrm>
          <a:prstGeom prst="rect">
            <a:avLst/>
          </a:prstGeom>
          <a:noFill/>
          <a:ln>
            <a:solidFill>
              <a:schemeClr val="accent1"/>
            </a:solidFill>
          </a:ln>
        </p:spPr>
        <p:txBody>
          <a:bodyPr wrap="square" rtlCol="0">
            <a:spAutoFit/>
          </a:bodyPr>
          <a:lstStyle/>
          <a:p>
            <a:r>
              <a:rPr lang="en-US" dirty="0" err="1"/>
              <a:t>GameRunner</a:t>
            </a:r>
            <a:endParaRPr lang="en-US" dirty="0"/>
          </a:p>
          <a:p>
            <a:endParaRPr lang="en-US" dirty="0"/>
          </a:p>
          <a:p>
            <a:r>
              <a:rPr lang="en-US" dirty="0"/>
              <a:t>main(</a:t>
            </a:r>
            <a:r>
              <a:rPr lang="en-US" dirty="0" err="1"/>
              <a:t>args:String</a:t>
            </a:r>
            <a:r>
              <a:rPr lang="en-US" dirty="0"/>
              <a:t>)</a:t>
            </a:r>
          </a:p>
          <a:p>
            <a:r>
              <a:rPr lang="en-US" dirty="0" err="1"/>
              <a:t>loadLevel</a:t>
            </a:r>
            <a:r>
              <a:rPr lang="en-US" dirty="0"/>
              <a:t>(</a:t>
            </a:r>
            <a:r>
              <a:rPr lang="en-US" dirty="0" err="1"/>
              <a:t>levelName:String</a:t>
            </a:r>
            <a:r>
              <a:rPr lang="en-US" dirty="0"/>
              <a:t>)</a:t>
            </a:r>
          </a:p>
          <a:p>
            <a:r>
              <a:rPr lang="en-US" dirty="0" err="1"/>
              <a:t>moveEnemies</a:t>
            </a:r>
            <a:r>
              <a:rPr lang="en-US" dirty="0"/>
              <a:t>()</a:t>
            </a:r>
          </a:p>
          <a:p>
            <a:r>
              <a:rPr lang="en-US" dirty="0" err="1"/>
              <a:t>drawLevel</a:t>
            </a:r>
            <a:r>
              <a:rPr lang="en-US" dirty="0"/>
              <a:t>(g:Graphics2D)</a:t>
            </a:r>
          </a:p>
          <a:p>
            <a:r>
              <a:rPr lang="en-US" dirty="0" err="1"/>
              <a:t>computeScore</a:t>
            </a:r>
            <a:r>
              <a:rPr lang="en-US" dirty="0"/>
              <a:t>():</a:t>
            </a:r>
            <a:r>
              <a:rPr lang="en-US" dirty="0" err="1"/>
              <a:t>int</a:t>
            </a:r>
            <a:endParaRPr lang="en-US" dirty="0"/>
          </a:p>
          <a:p>
            <a:r>
              <a:rPr lang="en-US" dirty="0" err="1"/>
              <a:t>computeEnemyDamage</a:t>
            </a:r>
            <a:r>
              <a:rPr lang="en-US" dirty="0"/>
              <a:t>()</a:t>
            </a:r>
          </a:p>
          <a:p>
            <a:r>
              <a:rPr lang="en-US" dirty="0" err="1"/>
              <a:t>handlePlayerInput</a:t>
            </a:r>
            <a:r>
              <a:rPr lang="en-US" dirty="0"/>
              <a:t>()</a:t>
            </a:r>
          </a:p>
          <a:p>
            <a:r>
              <a:rPr lang="en-US" dirty="0" err="1"/>
              <a:t>doPowerups</a:t>
            </a:r>
            <a:r>
              <a:rPr lang="en-US" dirty="0"/>
              <a:t>(…)</a:t>
            </a:r>
          </a:p>
          <a:p>
            <a:r>
              <a:rPr lang="en-US" dirty="0" err="1"/>
              <a:t>runCutscene</a:t>
            </a:r>
            <a:r>
              <a:rPr lang="en-US" dirty="0"/>
              <a:t>(</a:t>
            </a:r>
            <a:r>
              <a:rPr lang="en-US" dirty="0" err="1"/>
              <a:t>cutsceneName:String</a:t>
            </a:r>
            <a:r>
              <a:rPr lang="en-US" dirty="0"/>
              <a:t>)</a:t>
            </a:r>
          </a:p>
          <a:p>
            <a:r>
              <a:rPr lang="en-US" dirty="0"/>
              <a:t>//some more stuff</a:t>
            </a:r>
          </a:p>
        </p:txBody>
      </p:sp>
      <p:cxnSp>
        <p:nvCxnSpPr>
          <p:cNvPr id="9" name="Straight Connector 8"/>
          <p:cNvCxnSpPr/>
          <p:nvPr/>
        </p:nvCxnSpPr>
        <p:spPr>
          <a:xfrm>
            <a:off x="457200" y="2590800"/>
            <a:ext cx="3886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457200" y="2743200"/>
            <a:ext cx="3886200"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4876800" y="2209800"/>
            <a:ext cx="3886200" cy="1477328"/>
          </a:xfrm>
          <a:prstGeom prst="rect">
            <a:avLst/>
          </a:prstGeom>
          <a:noFill/>
          <a:ln>
            <a:solidFill>
              <a:schemeClr val="accent1"/>
            </a:solidFill>
          </a:ln>
        </p:spPr>
        <p:txBody>
          <a:bodyPr wrap="square" rtlCol="0">
            <a:spAutoFit/>
          </a:bodyPr>
          <a:lstStyle/>
          <a:p>
            <a:r>
              <a:rPr lang="en-US" dirty="0"/>
              <a:t>Image</a:t>
            </a:r>
          </a:p>
          <a:p>
            <a:endParaRPr lang="en-US" dirty="0"/>
          </a:p>
          <a:p>
            <a:r>
              <a:rPr lang="en-US" dirty="0" err="1"/>
              <a:t>loadImageFile</a:t>
            </a:r>
            <a:r>
              <a:rPr lang="en-US" dirty="0"/>
              <a:t>(</a:t>
            </a:r>
            <a:r>
              <a:rPr lang="en-US" dirty="0" err="1"/>
              <a:t>filename:String</a:t>
            </a:r>
            <a:r>
              <a:rPr lang="en-US" dirty="0"/>
              <a:t>)</a:t>
            </a:r>
          </a:p>
          <a:p>
            <a:r>
              <a:rPr lang="en-US" dirty="0" err="1"/>
              <a:t>setPosition</a:t>
            </a:r>
            <a:r>
              <a:rPr lang="en-US" dirty="0"/>
              <a:t>(</a:t>
            </a:r>
            <a:r>
              <a:rPr lang="en-US" dirty="0" err="1"/>
              <a:t>x:int,y:int</a:t>
            </a:r>
            <a:r>
              <a:rPr lang="en-US" dirty="0"/>
              <a:t>)</a:t>
            </a:r>
          </a:p>
          <a:p>
            <a:r>
              <a:rPr lang="en-US" dirty="0" err="1"/>
              <a:t>drawImage</a:t>
            </a:r>
            <a:r>
              <a:rPr lang="en-US" dirty="0"/>
              <a:t>(g:Graphics2D)</a:t>
            </a:r>
          </a:p>
        </p:txBody>
      </p:sp>
      <p:cxnSp>
        <p:nvCxnSpPr>
          <p:cNvPr id="13" name="Straight Connector 12"/>
          <p:cNvCxnSpPr/>
          <p:nvPr/>
        </p:nvCxnSpPr>
        <p:spPr>
          <a:xfrm>
            <a:off x="4876800" y="2590800"/>
            <a:ext cx="3886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4876800" y="2743200"/>
            <a:ext cx="3886200" cy="0"/>
          </a:xfrm>
          <a:prstGeom prst="line">
            <a:avLst/>
          </a:prstGeom>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533400" y="6096000"/>
            <a:ext cx="6244338" cy="369332"/>
          </a:xfrm>
          <a:prstGeom prst="rect">
            <a:avLst/>
          </a:prstGeom>
          <a:noFill/>
        </p:spPr>
        <p:txBody>
          <a:bodyPr wrap="none" rtlCol="0">
            <a:spAutoFit/>
          </a:bodyPr>
          <a:lstStyle/>
          <a:p>
            <a:r>
              <a:rPr lang="en-US" dirty="0"/>
              <a:t>*Note that in both these classes I’ve omitted the fields for clarity</a:t>
            </a:r>
          </a:p>
        </p:txBody>
      </p:sp>
    </p:spTree>
    <p:extLst>
      <p:ext uri="{BB962C8B-B14F-4D97-AF65-F5344CB8AC3E}">
        <p14:creationId xmlns:p14="http://schemas.microsoft.com/office/powerpoint/2010/main" val="177186725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normAutofit fontScale="90000"/>
          </a:bodyPr>
          <a:lstStyle/>
          <a:p>
            <a:r>
              <a:rPr lang="en-US" dirty="0"/>
              <a:t>Imagine I want to make a Video Game.  Here are two classes in my design.  Which is more cohesive?</a:t>
            </a:r>
          </a:p>
        </p:txBody>
      </p:sp>
      <p:sp>
        <p:nvSpPr>
          <p:cNvPr id="7" name="TextBox 6"/>
          <p:cNvSpPr txBox="1"/>
          <p:nvPr/>
        </p:nvSpPr>
        <p:spPr>
          <a:xfrm>
            <a:off x="457200" y="2209800"/>
            <a:ext cx="3886200" cy="3416320"/>
          </a:xfrm>
          <a:prstGeom prst="rect">
            <a:avLst/>
          </a:prstGeom>
          <a:noFill/>
          <a:ln>
            <a:solidFill>
              <a:schemeClr val="accent1"/>
            </a:solidFill>
          </a:ln>
        </p:spPr>
        <p:txBody>
          <a:bodyPr wrap="square" rtlCol="0">
            <a:spAutoFit/>
          </a:bodyPr>
          <a:lstStyle/>
          <a:p>
            <a:r>
              <a:rPr lang="en-US" dirty="0" err="1"/>
              <a:t>GameRunner</a:t>
            </a:r>
            <a:endParaRPr lang="en-US" dirty="0"/>
          </a:p>
          <a:p>
            <a:endParaRPr lang="en-US" dirty="0"/>
          </a:p>
          <a:p>
            <a:r>
              <a:rPr lang="en-US" dirty="0"/>
              <a:t>main(</a:t>
            </a:r>
            <a:r>
              <a:rPr lang="en-US" dirty="0" err="1"/>
              <a:t>args:String</a:t>
            </a:r>
            <a:r>
              <a:rPr lang="en-US" dirty="0"/>
              <a:t>)</a:t>
            </a:r>
          </a:p>
          <a:p>
            <a:r>
              <a:rPr lang="en-US" dirty="0" err="1"/>
              <a:t>loadLevel</a:t>
            </a:r>
            <a:r>
              <a:rPr lang="en-US" dirty="0"/>
              <a:t>(</a:t>
            </a:r>
            <a:r>
              <a:rPr lang="en-US" dirty="0" err="1"/>
              <a:t>levelName:String</a:t>
            </a:r>
            <a:r>
              <a:rPr lang="en-US" dirty="0"/>
              <a:t>)</a:t>
            </a:r>
          </a:p>
          <a:p>
            <a:r>
              <a:rPr lang="en-US" dirty="0" err="1"/>
              <a:t>moveEnemies</a:t>
            </a:r>
            <a:r>
              <a:rPr lang="en-US" dirty="0"/>
              <a:t>()</a:t>
            </a:r>
          </a:p>
          <a:p>
            <a:r>
              <a:rPr lang="en-US" dirty="0" err="1"/>
              <a:t>drawLevel</a:t>
            </a:r>
            <a:r>
              <a:rPr lang="en-US" dirty="0"/>
              <a:t>(g:Graphics2D)</a:t>
            </a:r>
          </a:p>
          <a:p>
            <a:r>
              <a:rPr lang="en-US" dirty="0" err="1"/>
              <a:t>computeScore</a:t>
            </a:r>
            <a:r>
              <a:rPr lang="en-US" dirty="0"/>
              <a:t>():</a:t>
            </a:r>
            <a:r>
              <a:rPr lang="en-US" dirty="0" err="1"/>
              <a:t>int</a:t>
            </a:r>
            <a:endParaRPr lang="en-US" dirty="0"/>
          </a:p>
          <a:p>
            <a:r>
              <a:rPr lang="en-US" dirty="0" err="1"/>
              <a:t>computeEnemyDamage</a:t>
            </a:r>
            <a:r>
              <a:rPr lang="en-US" dirty="0"/>
              <a:t>()</a:t>
            </a:r>
          </a:p>
          <a:p>
            <a:r>
              <a:rPr lang="en-US" dirty="0" err="1"/>
              <a:t>handlePlayerInput</a:t>
            </a:r>
            <a:r>
              <a:rPr lang="en-US" dirty="0"/>
              <a:t>()</a:t>
            </a:r>
          </a:p>
          <a:p>
            <a:r>
              <a:rPr lang="en-US" dirty="0" err="1"/>
              <a:t>doPowerups</a:t>
            </a:r>
            <a:r>
              <a:rPr lang="en-US" dirty="0"/>
              <a:t>(…)</a:t>
            </a:r>
          </a:p>
          <a:p>
            <a:r>
              <a:rPr lang="en-US" dirty="0" err="1"/>
              <a:t>runCutscene</a:t>
            </a:r>
            <a:r>
              <a:rPr lang="en-US" dirty="0"/>
              <a:t>(</a:t>
            </a:r>
            <a:r>
              <a:rPr lang="en-US" dirty="0" err="1"/>
              <a:t>cutsceneName:String</a:t>
            </a:r>
            <a:r>
              <a:rPr lang="en-US" dirty="0"/>
              <a:t>)</a:t>
            </a:r>
          </a:p>
          <a:p>
            <a:r>
              <a:rPr lang="en-US" dirty="0"/>
              <a:t>//some more stuff</a:t>
            </a:r>
          </a:p>
        </p:txBody>
      </p:sp>
      <p:cxnSp>
        <p:nvCxnSpPr>
          <p:cNvPr id="9" name="Straight Connector 8"/>
          <p:cNvCxnSpPr/>
          <p:nvPr/>
        </p:nvCxnSpPr>
        <p:spPr>
          <a:xfrm>
            <a:off x="457200" y="2590800"/>
            <a:ext cx="3886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457200" y="2743200"/>
            <a:ext cx="3886200"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4876800" y="2209800"/>
            <a:ext cx="3886200" cy="1477328"/>
          </a:xfrm>
          <a:prstGeom prst="rect">
            <a:avLst/>
          </a:prstGeom>
          <a:noFill/>
          <a:ln>
            <a:solidFill>
              <a:schemeClr val="accent1"/>
            </a:solidFill>
          </a:ln>
        </p:spPr>
        <p:txBody>
          <a:bodyPr wrap="square" rtlCol="0">
            <a:spAutoFit/>
          </a:bodyPr>
          <a:lstStyle/>
          <a:p>
            <a:r>
              <a:rPr lang="en-US" dirty="0"/>
              <a:t>Image</a:t>
            </a:r>
          </a:p>
          <a:p>
            <a:endParaRPr lang="en-US" dirty="0"/>
          </a:p>
          <a:p>
            <a:r>
              <a:rPr lang="en-US" dirty="0" err="1"/>
              <a:t>loadImageFile</a:t>
            </a:r>
            <a:r>
              <a:rPr lang="en-US" dirty="0"/>
              <a:t>(</a:t>
            </a:r>
            <a:r>
              <a:rPr lang="en-US" dirty="0" err="1"/>
              <a:t>filename:String</a:t>
            </a:r>
            <a:r>
              <a:rPr lang="en-US" dirty="0"/>
              <a:t>)</a:t>
            </a:r>
          </a:p>
          <a:p>
            <a:r>
              <a:rPr lang="en-US" dirty="0" err="1"/>
              <a:t>setPosition</a:t>
            </a:r>
            <a:r>
              <a:rPr lang="en-US" dirty="0"/>
              <a:t>(</a:t>
            </a:r>
            <a:r>
              <a:rPr lang="en-US" dirty="0" err="1"/>
              <a:t>x:int,y:int</a:t>
            </a:r>
            <a:r>
              <a:rPr lang="en-US" dirty="0"/>
              <a:t>)</a:t>
            </a:r>
          </a:p>
          <a:p>
            <a:r>
              <a:rPr lang="en-US" dirty="0" err="1"/>
              <a:t>drawImage</a:t>
            </a:r>
            <a:r>
              <a:rPr lang="en-US" dirty="0"/>
              <a:t>(g:Graphics2D)</a:t>
            </a:r>
          </a:p>
        </p:txBody>
      </p:sp>
      <p:cxnSp>
        <p:nvCxnSpPr>
          <p:cNvPr id="13" name="Straight Connector 12"/>
          <p:cNvCxnSpPr/>
          <p:nvPr/>
        </p:nvCxnSpPr>
        <p:spPr>
          <a:xfrm>
            <a:off x="4876800" y="2590800"/>
            <a:ext cx="3886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4876800" y="2743200"/>
            <a:ext cx="3886200" cy="0"/>
          </a:xfrm>
          <a:prstGeom prst="line">
            <a:avLst/>
          </a:prstGeom>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533400" y="6096000"/>
            <a:ext cx="6244338" cy="369332"/>
          </a:xfrm>
          <a:prstGeom prst="rect">
            <a:avLst/>
          </a:prstGeom>
          <a:noFill/>
        </p:spPr>
        <p:txBody>
          <a:bodyPr wrap="none" rtlCol="0">
            <a:spAutoFit/>
          </a:bodyPr>
          <a:lstStyle/>
          <a:p>
            <a:r>
              <a:rPr lang="en-US" dirty="0"/>
              <a:t>*Note that in both these classes I’ve omitted the fields for clarity</a:t>
            </a:r>
          </a:p>
        </p:txBody>
      </p:sp>
      <p:sp>
        <p:nvSpPr>
          <p:cNvPr id="3" name="TextBox 2">
            <a:extLst>
              <a:ext uri="{FF2B5EF4-FFF2-40B4-BE49-F238E27FC236}">
                <a16:creationId xmlns:a16="http://schemas.microsoft.com/office/drawing/2014/main" id="{A04B8E27-20FC-4304-BE2A-0B91056F4CE9}"/>
              </a:ext>
            </a:extLst>
          </p:cNvPr>
          <p:cNvSpPr txBox="1"/>
          <p:nvPr/>
        </p:nvSpPr>
        <p:spPr>
          <a:xfrm>
            <a:off x="5486400" y="4009072"/>
            <a:ext cx="2169248" cy="1754326"/>
          </a:xfrm>
          <a:prstGeom prst="rect">
            <a:avLst/>
          </a:prstGeom>
          <a:noFill/>
        </p:spPr>
        <p:txBody>
          <a:bodyPr wrap="none" rtlCol="0">
            <a:spAutoFit/>
          </a:bodyPr>
          <a:lstStyle/>
          <a:p>
            <a:r>
              <a:rPr lang="en-US" dirty="0" err="1"/>
              <a:t>GameRunner</a:t>
            </a:r>
            <a:r>
              <a:rPr lang="en-US" dirty="0"/>
              <a:t> does:</a:t>
            </a:r>
          </a:p>
          <a:p>
            <a:pPr marL="342900" indent="-342900">
              <a:buFont typeface="+mj-lt"/>
              <a:buAutoNum type="arabicPeriod"/>
            </a:pPr>
            <a:r>
              <a:rPr lang="en-US" dirty="0"/>
              <a:t>moves</a:t>
            </a:r>
          </a:p>
          <a:p>
            <a:pPr marL="342900" indent="-342900">
              <a:buFont typeface="+mj-lt"/>
              <a:buAutoNum type="arabicPeriod"/>
            </a:pPr>
            <a:r>
              <a:rPr lang="en-US" dirty="0"/>
              <a:t>draws</a:t>
            </a:r>
          </a:p>
          <a:p>
            <a:pPr marL="342900" indent="-342900">
              <a:buFont typeface="+mj-lt"/>
              <a:buAutoNum type="arabicPeriod"/>
            </a:pPr>
            <a:r>
              <a:rPr lang="en-US" dirty="0"/>
              <a:t>compute score</a:t>
            </a:r>
          </a:p>
          <a:p>
            <a:pPr marL="342900" indent="-342900">
              <a:buFont typeface="+mj-lt"/>
              <a:buAutoNum type="arabicPeriod"/>
            </a:pPr>
            <a:r>
              <a:rPr lang="en-US" dirty="0"/>
              <a:t>compute damage</a:t>
            </a:r>
          </a:p>
          <a:p>
            <a:pPr marL="342900" indent="-342900">
              <a:buFont typeface="+mj-lt"/>
              <a:buAutoNum type="arabicPeriod"/>
            </a:pPr>
            <a:r>
              <a:rPr lang="en-US" dirty="0"/>
              <a:t>… etc. </a:t>
            </a:r>
          </a:p>
        </p:txBody>
      </p:sp>
      <p:sp>
        <p:nvSpPr>
          <p:cNvPr id="4" name="Rectangle: Rounded Corners 3">
            <a:extLst>
              <a:ext uri="{FF2B5EF4-FFF2-40B4-BE49-F238E27FC236}">
                <a16:creationId xmlns:a16="http://schemas.microsoft.com/office/drawing/2014/main" id="{34BC8549-F505-4C09-95B3-166DDD5CBC68}"/>
              </a:ext>
            </a:extLst>
          </p:cNvPr>
          <p:cNvSpPr/>
          <p:nvPr/>
        </p:nvSpPr>
        <p:spPr>
          <a:xfrm>
            <a:off x="5334000" y="4009072"/>
            <a:ext cx="2514600" cy="1934528"/>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Arrow Connector 5">
            <a:extLst>
              <a:ext uri="{FF2B5EF4-FFF2-40B4-BE49-F238E27FC236}">
                <a16:creationId xmlns:a16="http://schemas.microsoft.com/office/drawing/2014/main" id="{ED10DBE2-1560-45F4-8053-053E746498A7}"/>
              </a:ext>
            </a:extLst>
          </p:cNvPr>
          <p:cNvCxnSpPr/>
          <p:nvPr/>
        </p:nvCxnSpPr>
        <p:spPr>
          <a:xfrm flipH="1" flipV="1">
            <a:off x="4343400" y="4296728"/>
            <a:ext cx="990600" cy="351472"/>
          </a:xfrm>
          <a:prstGeom prst="straightConnector1">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1105011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Cohesion – From Textbook</a:t>
            </a:r>
          </a:p>
        </p:txBody>
      </p:sp>
      <p:sp>
        <p:nvSpPr>
          <p:cNvPr id="5" name="Content Placeholder 4"/>
          <p:cNvSpPr>
            <a:spLocks noGrp="1"/>
          </p:cNvSpPr>
          <p:nvPr>
            <p:ph idx="1"/>
          </p:nvPr>
        </p:nvSpPr>
        <p:spPr/>
        <p:txBody>
          <a:bodyPr/>
          <a:lstStyle/>
          <a:p>
            <a:r>
              <a:rPr lang="en-US" dirty="0">
                <a:solidFill>
                  <a:schemeClr val="accent6"/>
                </a:solidFill>
              </a:rPr>
              <a:t>A class should represent a single concept</a:t>
            </a:r>
            <a:r>
              <a:rPr lang="en-US" dirty="0"/>
              <a:t>.  All interface features should be closely related to the single concept that the class represents.  Such a class is said to be cohesive.</a:t>
            </a:r>
          </a:p>
          <a:p>
            <a:pPr marL="0" indent="0">
              <a:buNone/>
            </a:pPr>
            <a:r>
              <a:rPr lang="en-US" dirty="0"/>
              <a:t>	- Your textbook</a:t>
            </a:r>
          </a:p>
          <a:p>
            <a:pPr marL="0" indent="0">
              <a:buNone/>
            </a:pPr>
            <a:endParaRPr lang="en-US" dirty="0"/>
          </a:p>
          <a:p>
            <a:pPr marL="0" indent="0">
              <a:buNone/>
            </a:pPr>
            <a:endParaRPr lang="en-US" dirty="0"/>
          </a:p>
          <a:p>
            <a:pPr marL="0" indent="0">
              <a:buNone/>
            </a:pPr>
            <a:r>
              <a:rPr lang="en-US" dirty="0"/>
              <a:t>On to coupling...</a:t>
            </a:r>
          </a:p>
        </p:txBody>
      </p:sp>
    </p:spTree>
    <p:extLst>
      <p:ext uri="{BB962C8B-B14F-4D97-AF65-F5344CB8AC3E}">
        <p14:creationId xmlns:p14="http://schemas.microsoft.com/office/powerpoint/2010/main" val="6627946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Coupling</a:t>
            </a:r>
          </a:p>
        </p:txBody>
      </p:sp>
      <p:sp>
        <p:nvSpPr>
          <p:cNvPr id="6" name="Rectangle 5"/>
          <p:cNvSpPr/>
          <p:nvPr/>
        </p:nvSpPr>
        <p:spPr>
          <a:xfrm>
            <a:off x="381000" y="1812357"/>
            <a:ext cx="8382000" cy="2585323"/>
          </a:xfrm>
          <a:prstGeom prst="rect">
            <a:avLst/>
          </a:prstGeom>
        </p:spPr>
        <p:txBody>
          <a:bodyPr wrap="square">
            <a:spAutoFit/>
          </a:bodyPr>
          <a:lstStyle/>
          <a:p>
            <a:r>
              <a:rPr lang="en-US" dirty="0">
                <a:solidFill>
                  <a:srgbClr val="3F7F5F"/>
                </a:solidFill>
                <a:latin typeface="Courier New"/>
              </a:rPr>
              <a:t>//do setup must be called first</a:t>
            </a:r>
          </a:p>
          <a:p>
            <a:r>
              <a:rPr lang="en-US" b="1" dirty="0" err="1">
                <a:solidFill>
                  <a:srgbClr val="7F0055"/>
                </a:solidFill>
                <a:latin typeface="Courier New"/>
              </a:rPr>
              <a:t>this</a:t>
            </a:r>
            <a:r>
              <a:rPr lang="en-US" b="1" dirty="0" err="1">
                <a:solidFill>
                  <a:srgbClr val="000000"/>
                </a:solidFill>
                <a:latin typeface="Courier New"/>
              </a:rPr>
              <a:t>.myB.doSetup</a:t>
            </a:r>
            <a:r>
              <a:rPr lang="en-US" b="1" dirty="0">
                <a:solidFill>
                  <a:srgbClr val="000000"/>
                </a:solidFill>
                <a:latin typeface="Courier New"/>
              </a:rPr>
              <a:t>(1, 2, 3);</a:t>
            </a:r>
          </a:p>
          <a:p>
            <a:endParaRPr lang="en-US" dirty="0">
              <a:latin typeface="Courier New"/>
            </a:endParaRPr>
          </a:p>
          <a:p>
            <a:r>
              <a:rPr lang="en-US" dirty="0">
                <a:solidFill>
                  <a:srgbClr val="3F7F5F"/>
                </a:solidFill>
                <a:latin typeface="Courier New"/>
              </a:rPr>
              <a:t>//now we compute the parameter</a:t>
            </a:r>
          </a:p>
          <a:p>
            <a:r>
              <a:rPr lang="en-US" b="1" dirty="0">
                <a:solidFill>
                  <a:srgbClr val="7F0055"/>
                </a:solidFill>
                <a:latin typeface="Courier New"/>
              </a:rPr>
              <a:t>double</a:t>
            </a:r>
            <a:r>
              <a:rPr lang="en-US" b="1" dirty="0">
                <a:solidFill>
                  <a:srgbClr val="000000"/>
                </a:solidFill>
                <a:latin typeface="Courier New"/>
              </a:rPr>
              <a:t> distance = </a:t>
            </a:r>
            <a:r>
              <a:rPr lang="en-US" b="1" dirty="0" err="1">
                <a:solidFill>
                  <a:srgbClr val="000000"/>
                </a:solidFill>
                <a:latin typeface="Courier New"/>
              </a:rPr>
              <a:t>computeDistanceForB</a:t>
            </a:r>
            <a:r>
              <a:rPr lang="en-US" b="1" dirty="0">
                <a:solidFill>
                  <a:srgbClr val="000000"/>
                </a:solidFill>
                <a:latin typeface="Courier New"/>
              </a:rPr>
              <a:t>(0,0,0);</a:t>
            </a:r>
          </a:p>
          <a:p>
            <a:r>
              <a:rPr lang="en-US" b="1" dirty="0" err="1">
                <a:solidFill>
                  <a:srgbClr val="7F0055"/>
                </a:solidFill>
                <a:latin typeface="Courier New"/>
              </a:rPr>
              <a:t>this</a:t>
            </a:r>
            <a:r>
              <a:rPr lang="en-US" b="1" dirty="0" err="1">
                <a:solidFill>
                  <a:srgbClr val="000000"/>
                </a:solidFill>
                <a:latin typeface="Courier New"/>
              </a:rPr>
              <a:t>.myB.setDistance</a:t>
            </a:r>
            <a:r>
              <a:rPr lang="en-US" b="1" dirty="0">
                <a:solidFill>
                  <a:srgbClr val="000000"/>
                </a:solidFill>
                <a:latin typeface="Courier New"/>
              </a:rPr>
              <a:t>( distance );</a:t>
            </a:r>
          </a:p>
          <a:p>
            <a:endParaRPr lang="en-US" dirty="0">
              <a:latin typeface="Courier New"/>
            </a:endParaRPr>
          </a:p>
          <a:p>
            <a:r>
              <a:rPr lang="en-US" dirty="0">
                <a:solidFill>
                  <a:srgbClr val="3F7F5F"/>
                </a:solidFill>
                <a:latin typeface="Courier New"/>
              </a:rPr>
              <a:t>//finally we display</a:t>
            </a:r>
          </a:p>
          <a:p>
            <a:r>
              <a:rPr lang="en-US" b="1" dirty="0" err="1">
                <a:solidFill>
                  <a:srgbClr val="7F0055"/>
                </a:solidFill>
                <a:latin typeface="Courier New"/>
              </a:rPr>
              <a:t>this</a:t>
            </a:r>
            <a:r>
              <a:rPr lang="en-US" b="1" dirty="0" err="1">
                <a:solidFill>
                  <a:srgbClr val="000000"/>
                </a:solidFill>
                <a:latin typeface="Courier New"/>
              </a:rPr>
              <a:t>.myB.display</a:t>
            </a:r>
            <a:r>
              <a:rPr lang="en-US" b="1" dirty="0">
                <a:solidFill>
                  <a:srgbClr val="000000"/>
                </a:solidFill>
                <a:latin typeface="Courier New"/>
              </a:rPr>
              <a:t>();</a:t>
            </a:r>
          </a:p>
        </p:txBody>
      </p:sp>
      <p:sp>
        <p:nvSpPr>
          <p:cNvPr id="7" name="TextBox 6"/>
          <p:cNvSpPr txBox="1"/>
          <p:nvPr/>
        </p:nvSpPr>
        <p:spPr>
          <a:xfrm>
            <a:off x="152400" y="1219200"/>
            <a:ext cx="8991600" cy="523220"/>
          </a:xfrm>
          <a:prstGeom prst="rect">
            <a:avLst/>
          </a:prstGeom>
          <a:noFill/>
        </p:spPr>
        <p:txBody>
          <a:bodyPr wrap="square" rtlCol="0">
            <a:spAutoFit/>
          </a:bodyPr>
          <a:lstStyle/>
          <a:p>
            <a:pPr marL="285750" indent="-285750">
              <a:buFont typeface="Arial" panose="020B0604020202020204" pitchFamily="34" charset="0"/>
              <a:buChar char="•"/>
            </a:pPr>
            <a:r>
              <a:rPr lang="en-US" sz="2800" dirty="0"/>
              <a:t>Coupling is when </a:t>
            </a:r>
            <a:r>
              <a:rPr lang="en-US" sz="2800" dirty="0">
                <a:solidFill>
                  <a:srgbClr val="F79646"/>
                </a:solidFill>
              </a:rPr>
              <a:t>one object depends strongly on another</a:t>
            </a:r>
          </a:p>
        </p:txBody>
      </p:sp>
      <p:pic>
        <p:nvPicPr>
          <p:cNvPr id="7174" name="Picture 6" descr="PlantUML diagra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52800" y="4038600"/>
            <a:ext cx="5684729" cy="26613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585579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222" y="152400"/>
            <a:ext cx="8229600" cy="2470210"/>
          </a:xfrm>
        </p:spPr>
        <p:txBody>
          <a:bodyPr>
            <a:noAutofit/>
          </a:bodyPr>
          <a:lstStyle/>
          <a:p>
            <a:r>
              <a:rPr lang="en-US" sz="2800" dirty="0"/>
              <a:t>Note that in this design, </a:t>
            </a:r>
            <a:r>
              <a:rPr lang="en-US" sz="2800" dirty="0" err="1"/>
              <a:t>GameRunner</a:t>
            </a:r>
            <a:r>
              <a:rPr lang="en-US" sz="2800" dirty="0"/>
              <a:t> probably had many objects of the image class, but Image does not know the </a:t>
            </a:r>
            <a:r>
              <a:rPr lang="en-US" sz="2800" dirty="0" err="1"/>
              <a:t>GameRunner</a:t>
            </a:r>
            <a:r>
              <a:rPr lang="en-US" sz="2800" dirty="0"/>
              <a:t> class even exists.  That’s </a:t>
            </a:r>
            <a:r>
              <a:rPr lang="en-US" sz="2800" dirty="0">
                <a:highlight>
                  <a:srgbClr val="FFFF00"/>
                </a:highlight>
              </a:rPr>
              <a:t>a sign of low coupling</a:t>
            </a:r>
            <a:r>
              <a:rPr lang="en-US" sz="2800" dirty="0"/>
              <a:t> between Image and </a:t>
            </a:r>
            <a:r>
              <a:rPr lang="en-US" sz="2800" dirty="0" err="1"/>
              <a:t>GameRunner</a:t>
            </a:r>
            <a:r>
              <a:rPr lang="en-US" sz="2800" dirty="0"/>
              <a:t>.</a:t>
            </a:r>
          </a:p>
        </p:txBody>
      </p:sp>
      <p:grpSp>
        <p:nvGrpSpPr>
          <p:cNvPr id="3" name="Group 2"/>
          <p:cNvGrpSpPr/>
          <p:nvPr/>
        </p:nvGrpSpPr>
        <p:grpSpPr>
          <a:xfrm>
            <a:off x="304800" y="2927410"/>
            <a:ext cx="3886200" cy="3416320"/>
            <a:chOff x="457200" y="2209800"/>
            <a:chExt cx="3886200" cy="3416320"/>
          </a:xfrm>
        </p:grpSpPr>
        <p:sp>
          <p:nvSpPr>
            <p:cNvPr id="7" name="TextBox 6"/>
            <p:cNvSpPr txBox="1"/>
            <p:nvPr/>
          </p:nvSpPr>
          <p:spPr>
            <a:xfrm>
              <a:off x="457200" y="2209800"/>
              <a:ext cx="3886200" cy="3416320"/>
            </a:xfrm>
            <a:prstGeom prst="rect">
              <a:avLst/>
            </a:prstGeom>
            <a:noFill/>
            <a:ln>
              <a:solidFill>
                <a:schemeClr val="accent1"/>
              </a:solidFill>
            </a:ln>
          </p:spPr>
          <p:txBody>
            <a:bodyPr wrap="square" rtlCol="0">
              <a:spAutoFit/>
            </a:bodyPr>
            <a:lstStyle/>
            <a:p>
              <a:r>
                <a:rPr lang="en-US" dirty="0" err="1"/>
                <a:t>GameRunner</a:t>
              </a:r>
              <a:endParaRPr lang="en-US" dirty="0"/>
            </a:p>
            <a:p>
              <a:endParaRPr lang="en-US" dirty="0"/>
            </a:p>
            <a:p>
              <a:r>
                <a:rPr lang="en-US" dirty="0"/>
                <a:t>main(</a:t>
              </a:r>
              <a:r>
                <a:rPr lang="en-US" dirty="0" err="1"/>
                <a:t>args:String</a:t>
              </a:r>
              <a:r>
                <a:rPr lang="en-US" dirty="0"/>
                <a:t>)</a:t>
              </a:r>
            </a:p>
            <a:p>
              <a:r>
                <a:rPr lang="en-US" dirty="0" err="1"/>
                <a:t>loadLevel</a:t>
              </a:r>
              <a:r>
                <a:rPr lang="en-US" dirty="0"/>
                <a:t>(</a:t>
              </a:r>
              <a:r>
                <a:rPr lang="en-US" dirty="0" err="1"/>
                <a:t>levelName:String</a:t>
              </a:r>
              <a:r>
                <a:rPr lang="en-US" dirty="0"/>
                <a:t>)</a:t>
              </a:r>
            </a:p>
            <a:p>
              <a:r>
                <a:rPr lang="en-US" dirty="0" err="1"/>
                <a:t>moveEnemies</a:t>
              </a:r>
              <a:r>
                <a:rPr lang="en-US" dirty="0"/>
                <a:t>()</a:t>
              </a:r>
            </a:p>
            <a:p>
              <a:r>
                <a:rPr lang="en-US" dirty="0" err="1"/>
                <a:t>drawLevel</a:t>
              </a:r>
              <a:r>
                <a:rPr lang="en-US" dirty="0"/>
                <a:t>(g:Graphics2D)</a:t>
              </a:r>
            </a:p>
            <a:p>
              <a:r>
                <a:rPr lang="en-US" dirty="0" err="1"/>
                <a:t>computeScore</a:t>
              </a:r>
              <a:r>
                <a:rPr lang="en-US" dirty="0"/>
                <a:t>():</a:t>
              </a:r>
              <a:r>
                <a:rPr lang="en-US" dirty="0" err="1"/>
                <a:t>int</a:t>
              </a:r>
              <a:endParaRPr lang="en-US" dirty="0"/>
            </a:p>
            <a:p>
              <a:r>
                <a:rPr lang="en-US" dirty="0" err="1"/>
                <a:t>computeEnemyDamage</a:t>
              </a:r>
              <a:r>
                <a:rPr lang="en-US" dirty="0"/>
                <a:t>()</a:t>
              </a:r>
            </a:p>
            <a:p>
              <a:r>
                <a:rPr lang="en-US" dirty="0" err="1"/>
                <a:t>handlePlayerInput</a:t>
              </a:r>
              <a:r>
                <a:rPr lang="en-US" dirty="0"/>
                <a:t>()</a:t>
              </a:r>
            </a:p>
            <a:p>
              <a:r>
                <a:rPr lang="en-US" dirty="0" err="1"/>
                <a:t>doPowerups</a:t>
              </a:r>
              <a:r>
                <a:rPr lang="en-US" dirty="0"/>
                <a:t>(…)</a:t>
              </a:r>
            </a:p>
            <a:p>
              <a:r>
                <a:rPr lang="en-US" dirty="0" err="1"/>
                <a:t>runCutscene</a:t>
              </a:r>
              <a:r>
                <a:rPr lang="en-US" dirty="0"/>
                <a:t>(</a:t>
              </a:r>
              <a:r>
                <a:rPr lang="en-US" dirty="0" err="1"/>
                <a:t>cutsceneName:String</a:t>
              </a:r>
              <a:r>
                <a:rPr lang="en-US" dirty="0"/>
                <a:t>)</a:t>
              </a:r>
            </a:p>
            <a:p>
              <a:r>
                <a:rPr lang="en-US" dirty="0"/>
                <a:t>//some more stuff</a:t>
              </a:r>
            </a:p>
          </p:txBody>
        </p:sp>
        <p:cxnSp>
          <p:nvCxnSpPr>
            <p:cNvPr id="9" name="Straight Connector 8"/>
            <p:cNvCxnSpPr/>
            <p:nvPr/>
          </p:nvCxnSpPr>
          <p:spPr>
            <a:xfrm>
              <a:off x="457200" y="2590800"/>
              <a:ext cx="3886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457200" y="2743200"/>
              <a:ext cx="3886200" cy="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4" name="Group 3"/>
          <p:cNvGrpSpPr/>
          <p:nvPr/>
        </p:nvGrpSpPr>
        <p:grpSpPr>
          <a:xfrm>
            <a:off x="4800600" y="3896906"/>
            <a:ext cx="3886200" cy="1477328"/>
            <a:chOff x="4876800" y="2209800"/>
            <a:chExt cx="3886200" cy="1477328"/>
          </a:xfrm>
        </p:grpSpPr>
        <p:sp>
          <p:nvSpPr>
            <p:cNvPr id="12" name="TextBox 11"/>
            <p:cNvSpPr txBox="1"/>
            <p:nvPr/>
          </p:nvSpPr>
          <p:spPr>
            <a:xfrm>
              <a:off x="4876800" y="2209800"/>
              <a:ext cx="3886200" cy="1477328"/>
            </a:xfrm>
            <a:prstGeom prst="rect">
              <a:avLst/>
            </a:prstGeom>
            <a:noFill/>
            <a:ln>
              <a:solidFill>
                <a:schemeClr val="accent1"/>
              </a:solidFill>
            </a:ln>
          </p:spPr>
          <p:txBody>
            <a:bodyPr wrap="square" rtlCol="0">
              <a:spAutoFit/>
            </a:bodyPr>
            <a:lstStyle/>
            <a:p>
              <a:r>
                <a:rPr lang="en-US" dirty="0"/>
                <a:t>Image</a:t>
              </a:r>
            </a:p>
            <a:p>
              <a:endParaRPr lang="en-US" dirty="0"/>
            </a:p>
            <a:p>
              <a:r>
                <a:rPr lang="en-US" dirty="0" err="1"/>
                <a:t>loadImageFile</a:t>
              </a:r>
              <a:r>
                <a:rPr lang="en-US" dirty="0"/>
                <a:t>(</a:t>
              </a:r>
              <a:r>
                <a:rPr lang="en-US" dirty="0" err="1"/>
                <a:t>filename:String</a:t>
              </a:r>
              <a:r>
                <a:rPr lang="en-US" dirty="0"/>
                <a:t>)</a:t>
              </a:r>
            </a:p>
            <a:p>
              <a:r>
                <a:rPr lang="en-US" dirty="0" err="1"/>
                <a:t>setPosition</a:t>
              </a:r>
              <a:r>
                <a:rPr lang="en-US" dirty="0"/>
                <a:t>(</a:t>
              </a:r>
              <a:r>
                <a:rPr lang="en-US" dirty="0" err="1"/>
                <a:t>x:int,y:int</a:t>
              </a:r>
              <a:r>
                <a:rPr lang="en-US" dirty="0"/>
                <a:t>)</a:t>
              </a:r>
            </a:p>
            <a:p>
              <a:r>
                <a:rPr lang="en-US" dirty="0" err="1"/>
                <a:t>drawImage</a:t>
              </a:r>
              <a:r>
                <a:rPr lang="en-US" dirty="0"/>
                <a:t>(g:Graphics2D)</a:t>
              </a:r>
            </a:p>
          </p:txBody>
        </p:sp>
        <p:cxnSp>
          <p:nvCxnSpPr>
            <p:cNvPr id="13" name="Straight Connector 12"/>
            <p:cNvCxnSpPr/>
            <p:nvPr/>
          </p:nvCxnSpPr>
          <p:spPr>
            <a:xfrm>
              <a:off x="4876800" y="2590800"/>
              <a:ext cx="3886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4876800" y="2743200"/>
              <a:ext cx="3886200" cy="0"/>
            </a:xfrm>
            <a:prstGeom prst="line">
              <a:avLst/>
            </a:prstGeom>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3250613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383824"/>
            <a:ext cx="8229600" cy="4525963"/>
          </a:xfrm>
        </p:spPr>
        <p:txBody>
          <a:bodyPr>
            <a:normAutofit/>
          </a:bodyPr>
          <a:lstStyle/>
          <a:p>
            <a:r>
              <a:rPr lang="en-US" dirty="0"/>
              <a:t>Lot’s of dependencies </a:t>
            </a:r>
            <a:r>
              <a:rPr lang="en-US" dirty="0">
                <a:sym typeface="Wingdings"/>
              </a:rPr>
              <a:t> high coupling</a:t>
            </a:r>
          </a:p>
          <a:p>
            <a:pPr marL="285750" indent="-285750"/>
            <a:r>
              <a:rPr lang="en-US" dirty="0">
                <a:sym typeface="Wingdings"/>
              </a:rPr>
              <a:t>Few dependencies  low coupling</a:t>
            </a:r>
            <a:br>
              <a:rPr lang="en-US" dirty="0">
                <a:sym typeface="Wingdings"/>
              </a:rPr>
            </a:br>
            <a:br>
              <a:rPr lang="en-US" dirty="0">
                <a:sym typeface="Wingdings"/>
              </a:rPr>
            </a:br>
            <a:br>
              <a:rPr lang="en-US" dirty="0">
                <a:sym typeface="Wingdings"/>
              </a:rPr>
            </a:br>
            <a:br>
              <a:rPr lang="en-US" dirty="0">
                <a:sym typeface="Wingdings"/>
              </a:rPr>
            </a:br>
            <a:br>
              <a:rPr lang="en-US" dirty="0">
                <a:sym typeface="Wingdings"/>
              </a:rPr>
            </a:br>
            <a:br>
              <a:rPr lang="en-US" dirty="0">
                <a:sym typeface="Wingdings"/>
              </a:rPr>
            </a:br>
            <a:endParaRPr lang="en-US" dirty="0">
              <a:sym typeface="Wingdings"/>
            </a:endParaRPr>
          </a:p>
        </p:txBody>
      </p:sp>
      <p:sp>
        <p:nvSpPr>
          <p:cNvPr id="3" name="Title 2"/>
          <p:cNvSpPr>
            <a:spLocks noGrp="1"/>
          </p:cNvSpPr>
          <p:nvPr>
            <p:ph type="title"/>
          </p:nvPr>
        </p:nvSpPr>
        <p:spPr/>
        <p:txBody>
          <a:bodyPr/>
          <a:lstStyle/>
          <a:p>
            <a:r>
              <a:rPr lang="en-US" dirty="0"/>
              <a:t>Coupling – UML Diagrams</a:t>
            </a:r>
          </a:p>
        </p:txBody>
      </p:sp>
      <p:grpSp>
        <p:nvGrpSpPr>
          <p:cNvPr id="4" name="Group 49"/>
          <p:cNvGrpSpPr>
            <a:grpSpLocks/>
          </p:cNvGrpSpPr>
          <p:nvPr/>
        </p:nvGrpSpPr>
        <p:grpSpPr bwMode="auto">
          <a:xfrm>
            <a:off x="457200" y="2743200"/>
            <a:ext cx="3505200" cy="2209800"/>
            <a:chOff x="533400" y="2590800"/>
            <a:chExt cx="3505200" cy="2209800"/>
          </a:xfrm>
        </p:grpSpPr>
        <p:sp>
          <p:nvSpPr>
            <p:cNvPr id="5" name="Rectangle 4"/>
            <p:cNvSpPr/>
            <p:nvPr/>
          </p:nvSpPr>
          <p:spPr>
            <a:xfrm>
              <a:off x="533400" y="2590800"/>
              <a:ext cx="609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Rectangle 5"/>
            <p:cNvSpPr/>
            <p:nvPr/>
          </p:nvSpPr>
          <p:spPr>
            <a:xfrm>
              <a:off x="838200" y="3430588"/>
              <a:ext cx="609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Rectangle 6"/>
            <p:cNvSpPr/>
            <p:nvPr/>
          </p:nvSpPr>
          <p:spPr>
            <a:xfrm>
              <a:off x="2209800" y="4343400"/>
              <a:ext cx="609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Rectangle 7"/>
            <p:cNvSpPr/>
            <p:nvPr/>
          </p:nvSpPr>
          <p:spPr>
            <a:xfrm>
              <a:off x="1143000" y="4114800"/>
              <a:ext cx="609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Rectangle 8"/>
            <p:cNvSpPr/>
            <p:nvPr/>
          </p:nvSpPr>
          <p:spPr>
            <a:xfrm>
              <a:off x="2362200" y="2592388"/>
              <a:ext cx="609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 name="Rectangle 9"/>
            <p:cNvSpPr/>
            <p:nvPr/>
          </p:nvSpPr>
          <p:spPr>
            <a:xfrm>
              <a:off x="2667000" y="3352800"/>
              <a:ext cx="609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 name="Rectangle 10"/>
            <p:cNvSpPr/>
            <p:nvPr/>
          </p:nvSpPr>
          <p:spPr>
            <a:xfrm>
              <a:off x="3429000" y="2592388"/>
              <a:ext cx="609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12" name="Straight Arrow Connector 11"/>
            <p:cNvCxnSpPr>
              <a:stCxn id="5" idx="3"/>
              <a:endCxn id="9" idx="1"/>
            </p:cNvCxnSpPr>
            <p:nvPr/>
          </p:nvCxnSpPr>
          <p:spPr>
            <a:xfrm>
              <a:off x="1143000" y="2819400"/>
              <a:ext cx="1219200" cy="1588"/>
            </a:xfrm>
            <a:prstGeom prst="straightConnector1">
              <a:avLst/>
            </a:prstGeom>
            <a:ln w="38100">
              <a:solidFill>
                <a:schemeClr val="accent3"/>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5" idx="2"/>
              <a:endCxn id="6" idx="0"/>
            </p:cNvCxnSpPr>
            <p:nvPr/>
          </p:nvCxnSpPr>
          <p:spPr>
            <a:xfrm rot="16200000" flipH="1">
              <a:off x="799306" y="3086894"/>
              <a:ext cx="382588" cy="304800"/>
            </a:xfrm>
            <a:prstGeom prst="straightConnector1">
              <a:avLst/>
            </a:prstGeom>
            <a:ln w="38100">
              <a:solidFill>
                <a:schemeClr val="accent3"/>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9" idx="2"/>
              <a:endCxn id="6" idx="3"/>
            </p:cNvCxnSpPr>
            <p:nvPr/>
          </p:nvCxnSpPr>
          <p:spPr>
            <a:xfrm rot="5400000">
              <a:off x="1752600" y="2744788"/>
              <a:ext cx="609600" cy="1219200"/>
            </a:xfrm>
            <a:prstGeom prst="straightConnector1">
              <a:avLst/>
            </a:prstGeom>
            <a:ln w="38100">
              <a:solidFill>
                <a:schemeClr val="accent3"/>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8" idx="3"/>
              <a:endCxn id="7" idx="1"/>
            </p:cNvCxnSpPr>
            <p:nvPr/>
          </p:nvCxnSpPr>
          <p:spPr>
            <a:xfrm>
              <a:off x="1752600" y="4343400"/>
              <a:ext cx="457200" cy="228600"/>
            </a:xfrm>
            <a:prstGeom prst="straightConnector1">
              <a:avLst/>
            </a:prstGeom>
            <a:ln w="38100">
              <a:solidFill>
                <a:schemeClr val="accent3"/>
              </a:solidFill>
              <a:prstDash val="dash"/>
              <a:headEnd type="arrow"/>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7" idx="0"/>
              <a:endCxn id="10" idx="2"/>
            </p:cNvCxnSpPr>
            <p:nvPr/>
          </p:nvCxnSpPr>
          <p:spPr>
            <a:xfrm rot="5400000" flipH="1" flipV="1">
              <a:off x="2476500" y="3848100"/>
              <a:ext cx="533400" cy="457200"/>
            </a:xfrm>
            <a:prstGeom prst="straightConnector1">
              <a:avLst/>
            </a:prstGeom>
            <a:ln w="38100">
              <a:solidFill>
                <a:schemeClr val="accent3"/>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7" idx="0"/>
              <a:endCxn id="6" idx="3"/>
            </p:cNvCxnSpPr>
            <p:nvPr/>
          </p:nvCxnSpPr>
          <p:spPr>
            <a:xfrm rot="16200000" flipV="1">
              <a:off x="1639094" y="3467894"/>
              <a:ext cx="684212" cy="1066800"/>
            </a:xfrm>
            <a:prstGeom prst="straightConnector1">
              <a:avLst/>
            </a:prstGeom>
            <a:ln w="38100">
              <a:solidFill>
                <a:schemeClr val="accent3"/>
              </a:solidFill>
              <a:prstDash val="dash"/>
              <a:headEnd type="arrow"/>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9" idx="3"/>
              <a:endCxn id="11" idx="1"/>
            </p:cNvCxnSpPr>
            <p:nvPr/>
          </p:nvCxnSpPr>
          <p:spPr>
            <a:xfrm>
              <a:off x="2971800" y="2820988"/>
              <a:ext cx="457200" cy="1587"/>
            </a:xfrm>
            <a:prstGeom prst="straightConnector1">
              <a:avLst/>
            </a:prstGeom>
            <a:ln w="38100">
              <a:solidFill>
                <a:schemeClr val="accent3"/>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1" idx="2"/>
              <a:endCxn id="10" idx="3"/>
            </p:cNvCxnSpPr>
            <p:nvPr/>
          </p:nvCxnSpPr>
          <p:spPr>
            <a:xfrm rot="5400000">
              <a:off x="3239294" y="3086894"/>
              <a:ext cx="531812" cy="457200"/>
            </a:xfrm>
            <a:prstGeom prst="straightConnector1">
              <a:avLst/>
            </a:prstGeom>
            <a:ln w="38100">
              <a:solidFill>
                <a:schemeClr val="accent3"/>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0" idx="0"/>
              <a:endCxn id="9" idx="2"/>
            </p:cNvCxnSpPr>
            <p:nvPr/>
          </p:nvCxnSpPr>
          <p:spPr>
            <a:xfrm rot="16200000" flipV="1">
              <a:off x="2667794" y="3048794"/>
              <a:ext cx="303212" cy="304800"/>
            </a:xfrm>
            <a:prstGeom prst="straightConnector1">
              <a:avLst/>
            </a:prstGeom>
            <a:ln w="38100">
              <a:solidFill>
                <a:schemeClr val="accent3"/>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0" idx="1"/>
              <a:endCxn id="5" idx="3"/>
            </p:cNvCxnSpPr>
            <p:nvPr/>
          </p:nvCxnSpPr>
          <p:spPr>
            <a:xfrm rot="10800000">
              <a:off x="1143000" y="2819400"/>
              <a:ext cx="1524000" cy="762000"/>
            </a:xfrm>
            <a:prstGeom prst="straightConnector1">
              <a:avLst/>
            </a:prstGeom>
            <a:ln w="38100">
              <a:solidFill>
                <a:schemeClr val="accent3"/>
              </a:solidFill>
              <a:prstDash val="dash"/>
              <a:tailEnd type="arrow"/>
            </a:ln>
          </p:spPr>
          <p:style>
            <a:lnRef idx="1">
              <a:schemeClr val="accent1"/>
            </a:lnRef>
            <a:fillRef idx="0">
              <a:schemeClr val="accent1"/>
            </a:fillRef>
            <a:effectRef idx="0">
              <a:schemeClr val="accent1"/>
            </a:effectRef>
            <a:fontRef idx="minor">
              <a:schemeClr val="tx1"/>
            </a:fontRef>
          </p:style>
        </p:cxnSp>
      </p:grpSp>
      <p:grpSp>
        <p:nvGrpSpPr>
          <p:cNvPr id="22" name="Group 50"/>
          <p:cNvGrpSpPr>
            <a:grpSpLocks/>
          </p:cNvGrpSpPr>
          <p:nvPr/>
        </p:nvGrpSpPr>
        <p:grpSpPr bwMode="auto">
          <a:xfrm>
            <a:off x="4724400" y="2744788"/>
            <a:ext cx="3505200" cy="2209800"/>
            <a:chOff x="533400" y="2590800"/>
            <a:chExt cx="3505200" cy="2209800"/>
          </a:xfrm>
        </p:grpSpPr>
        <p:sp>
          <p:nvSpPr>
            <p:cNvPr id="23" name="Rectangle 22"/>
            <p:cNvSpPr/>
            <p:nvPr/>
          </p:nvSpPr>
          <p:spPr>
            <a:xfrm>
              <a:off x="533400" y="2590800"/>
              <a:ext cx="609600" cy="4572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sp>
          <p:nvSpPr>
            <p:cNvPr id="24" name="Rectangle 23"/>
            <p:cNvSpPr/>
            <p:nvPr/>
          </p:nvSpPr>
          <p:spPr>
            <a:xfrm>
              <a:off x="838200" y="3430587"/>
              <a:ext cx="609600" cy="4572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sp>
          <p:nvSpPr>
            <p:cNvPr id="25" name="Rectangle 24"/>
            <p:cNvSpPr/>
            <p:nvPr/>
          </p:nvSpPr>
          <p:spPr>
            <a:xfrm>
              <a:off x="2209800" y="4343400"/>
              <a:ext cx="609600" cy="4572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sp>
          <p:nvSpPr>
            <p:cNvPr id="26" name="Rectangle 25"/>
            <p:cNvSpPr/>
            <p:nvPr/>
          </p:nvSpPr>
          <p:spPr>
            <a:xfrm>
              <a:off x="1143000" y="4114800"/>
              <a:ext cx="609600" cy="4572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sp>
          <p:nvSpPr>
            <p:cNvPr id="27" name="Rectangle 26"/>
            <p:cNvSpPr/>
            <p:nvPr/>
          </p:nvSpPr>
          <p:spPr>
            <a:xfrm>
              <a:off x="2362200" y="2592387"/>
              <a:ext cx="609600" cy="4572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sp>
          <p:nvSpPr>
            <p:cNvPr id="28" name="Rectangle 27"/>
            <p:cNvSpPr/>
            <p:nvPr/>
          </p:nvSpPr>
          <p:spPr>
            <a:xfrm>
              <a:off x="2667000" y="3352800"/>
              <a:ext cx="609600" cy="4572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sp>
          <p:nvSpPr>
            <p:cNvPr id="29" name="Rectangle 28"/>
            <p:cNvSpPr/>
            <p:nvPr/>
          </p:nvSpPr>
          <p:spPr>
            <a:xfrm>
              <a:off x="3429000" y="2592387"/>
              <a:ext cx="609600" cy="4572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cxnSp>
          <p:nvCxnSpPr>
            <p:cNvPr id="30" name="Straight Arrow Connector 29"/>
            <p:cNvCxnSpPr>
              <a:stCxn id="23" idx="3"/>
              <a:endCxn id="27" idx="1"/>
            </p:cNvCxnSpPr>
            <p:nvPr/>
          </p:nvCxnSpPr>
          <p:spPr>
            <a:xfrm>
              <a:off x="1143000" y="2819400"/>
              <a:ext cx="1219200" cy="1587"/>
            </a:xfrm>
            <a:prstGeom prst="straightConnector1">
              <a:avLst/>
            </a:prstGeom>
            <a:ln w="38100">
              <a:solidFill>
                <a:schemeClr val="accent3"/>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23" idx="2"/>
              <a:endCxn id="24" idx="0"/>
            </p:cNvCxnSpPr>
            <p:nvPr/>
          </p:nvCxnSpPr>
          <p:spPr>
            <a:xfrm rot="16200000" flipH="1">
              <a:off x="799306" y="3086894"/>
              <a:ext cx="382587" cy="304800"/>
            </a:xfrm>
            <a:prstGeom prst="straightConnector1">
              <a:avLst/>
            </a:prstGeom>
            <a:ln w="38100">
              <a:solidFill>
                <a:schemeClr val="accent3"/>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26" idx="3"/>
              <a:endCxn id="25" idx="1"/>
            </p:cNvCxnSpPr>
            <p:nvPr/>
          </p:nvCxnSpPr>
          <p:spPr>
            <a:xfrm>
              <a:off x="1752600" y="4343400"/>
              <a:ext cx="457200" cy="228600"/>
            </a:xfrm>
            <a:prstGeom prst="straightConnector1">
              <a:avLst/>
            </a:prstGeom>
            <a:ln w="38100">
              <a:solidFill>
                <a:schemeClr val="accent3"/>
              </a:solidFill>
              <a:prstDash val="dash"/>
              <a:headEnd type="arrow"/>
              <a:tailEnd type="non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25" idx="0"/>
              <a:endCxn id="24" idx="3"/>
            </p:cNvCxnSpPr>
            <p:nvPr/>
          </p:nvCxnSpPr>
          <p:spPr>
            <a:xfrm rot="16200000" flipV="1">
              <a:off x="1639093" y="3467894"/>
              <a:ext cx="684213" cy="1066800"/>
            </a:xfrm>
            <a:prstGeom prst="straightConnector1">
              <a:avLst/>
            </a:prstGeom>
            <a:ln w="38100">
              <a:solidFill>
                <a:schemeClr val="accent3"/>
              </a:solidFill>
              <a:prstDash val="dash"/>
              <a:headEnd type="arrow"/>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27" idx="3"/>
              <a:endCxn id="29" idx="1"/>
            </p:cNvCxnSpPr>
            <p:nvPr/>
          </p:nvCxnSpPr>
          <p:spPr>
            <a:xfrm>
              <a:off x="2971800" y="2820987"/>
              <a:ext cx="457200" cy="1588"/>
            </a:xfrm>
            <a:prstGeom prst="straightConnector1">
              <a:avLst/>
            </a:prstGeom>
            <a:ln w="38100">
              <a:solidFill>
                <a:schemeClr val="accent3"/>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28" idx="0"/>
              <a:endCxn id="27" idx="2"/>
            </p:cNvCxnSpPr>
            <p:nvPr/>
          </p:nvCxnSpPr>
          <p:spPr>
            <a:xfrm rot="16200000" flipV="1">
              <a:off x="2667793" y="3048794"/>
              <a:ext cx="303213" cy="304800"/>
            </a:xfrm>
            <a:prstGeom prst="straightConnector1">
              <a:avLst/>
            </a:prstGeom>
            <a:ln w="38100">
              <a:solidFill>
                <a:schemeClr val="accent3"/>
              </a:solidFill>
              <a:prstDash val="dash"/>
              <a:headEnd type="arrow"/>
              <a:tailEnd type="none"/>
            </a:ln>
          </p:spPr>
          <p:style>
            <a:lnRef idx="1">
              <a:schemeClr val="accent1"/>
            </a:lnRef>
            <a:fillRef idx="0">
              <a:schemeClr val="accent1"/>
            </a:fillRef>
            <a:effectRef idx="0">
              <a:schemeClr val="accent1"/>
            </a:effectRef>
            <a:fontRef idx="minor">
              <a:schemeClr val="tx1"/>
            </a:fontRef>
          </p:style>
        </p:cxnSp>
      </p:grpSp>
      <p:sp>
        <p:nvSpPr>
          <p:cNvPr id="36" name="Rectangle 35"/>
          <p:cNvSpPr/>
          <p:nvPr/>
        </p:nvSpPr>
        <p:spPr>
          <a:xfrm>
            <a:off x="762000" y="5356364"/>
            <a:ext cx="7924800" cy="1200329"/>
          </a:xfrm>
          <a:prstGeom prst="rect">
            <a:avLst/>
          </a:prstGeom>
        </p:spPr>
        <p:txBody>
          <a:bodyPr wrap="square">
            <a:spAutoFit/>
          </a:bodyPr>
          <a:lstStyle/>
          <a:p>
            <a:pPr marL="285750" indent="-285750"/>
            <a:r>
              <a:rPr lang="en-US" sz="3600" dirty="0"/>
              <a:t>How hard will it be to change code with:</a:t>
            </a:r>
          </a:p>
          <a:p>
            <a:pPr marL="285750" indent="-285750"/>
            <a:r>
              <a:rPr lang="en-US" sz="3600" dirty="0"/>
              <a:t>High coupling?   Low coupling?</a:t>
            </a:r>
          </a:p>
        </p:txBody>
      </p:sp>
    </p:spTree>
    <p:extLst>
      <p:ext uri="{BB962C8B-B14F-4D97-AF65-F5344CB8AC3E}">
        <p14:creationId xmlns:p14="http://schemas.microsoft.com/office/powerpoint/2010/main" val="263095046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383824"/>
            <a:ext cx="8229600" cy="4525963"/>
          </a:xfrm>
        </p:spPr>
        <p:txBody>
          <a:bodyPr>
            <a:normAutofit fontScale="92500"/>
          </a:bodyPr>
          <a:lstStyle/>
          <a:p>
            <a:r>
              <a:rPr lang="en-US" dirty="0">
                <a:sym typeface="Wingdings"/>
              </a:rPr>
              <a:t>Note: </a:t>
            </a:r>
          </a:p>
          <a:p>
            <a:r>
              <a:rPr lang="en-US" dirty="0">
                <a:sym typeface="Wingdings"/>
              </a:rPr>
              <a:t>“essential” dependencies cannot be eliminated</a:t>
            </a:r>
          </a:p>
          <a:p>
            <a:r>
              <a:rPr lang="en-US" dirty="0">
                <a:sym typeface="Wingdings"/>
              </a:rPr>
              <a:t>if they are eliminated, then functionality fails</a:t>
            </a:r>
            <a:br>
              <a:rPr lang="en-US" dirty="0">
                <a:sym typeface="Wingdings"/>
              </a:rPr>
            </a:br>
            <a:br>
              <a:rPr lang="en-US" dirty="0">
                <a:sym typeface="Wingdings"/>
              </a:rPr>
            </a:br>
            <a:br>
              <a:rPr lang="en-US" dirty="0">
                <a:sym typeface="Wingdings"/>
              </a:rPr>
            </a:br>
            <a:br>
              <a:rPr lang="en-US" dirty="0">
                <a:sym typeface="Wingdings"/>
              </a:rPr>
            </a:br>
            <a:br>
              <a:rPr lang="en-US" dirty="0">
                <a:sym typeface="Wingdings"/>
              </a:rPr>
            </a:br>
            <a:br>
              <a:rPr lang="en-US" dirty="0">
                <a:sym typeface="Wingdings"/>
              </a:rPr>
            </a:br>
            <a:endParaRPr lang="en-US" dirty="0">
              <a:sym typeface="Wingdings"/>
            </a:endParaRPr>
          </a:p>
        </p:txBody>
      </p:sp>
      <p:sp>
        <p:nvSpPr>
          <p:cNvPr id="3" name="Title 2"/>
          <p:cNvSpPr>
            <a:spLocks noGrp="1"/>
          </p:cNvSpPr>
          <p:nvPr>
            <p:ph type="title"/>
          </p:nvPr>
        </p:nvSpPr>
        <p:spPr/>
        <p:txBody>
          <a:bodyPr/>
          <a:lstStyle/>
          <a:p>
            <a:r>
              <a:rPr lang="en-US" dirty="0"/>
              <a:t>Coupling – UML Diagrams</a:t>
            </a:r>
          </a:p>
        </p:txBody>
      </p:sp>
      <p:grpSp>
        <p:nvGrpSpPr>
          <p:cNvPr id="4" name="Group 49"/>
          <p:cNvGrpSpPr>
            <a:grpSpLocks/>
          </p:cNvGrpSpPr>
          <p:nvPr/>
        </p:nvGrpSpPr>
        <p:grpSpPr bwMode="auto">
          <a:xfrm>
            <a:off x="457200" y="3579812"/>
            <a:ext cx="3505200" cy="2209800"/>
            <a:chOff x="533400" y="2590800"/>
            <a:chExt cx="3505200" cy="2209800"/>
          </a:xfrm>
        </p:grpSpPr>
        <p:sp>
          <p:nvSpPr>
            <p:cNvPr id="5" name="Rectangle 4"/>
            <p:cNvSpPr/>
            <p:nvPr/>
          </p:nvSpPr>
          <p:spPr>
            <a:xfrm>
              <a:off x="533400" y="2590800"/>
              <a:ext cx="609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Rectangle 5"/>
            <p:cNvSpPr/>
            <p:nvPr/>
          </p:nvSpPr>
          <p:spPr>
            <a:xfrm>
              <a:off x="838200" y="3430588"/>
              <a:ext cx="609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Rectangle 6"/>
            <p:cNvSpPr/>
            <p:nvPr/>
          </p:nvSpPr>
          <p:spPr>
            <a:xfrm>
              <a:off x="2209800" y="4343400"/>
              <a:ext cx="609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Rectangle 7"/>
            <p:cNvSpPr/>
            <p:nvPr/>
          </p:nvSpPr>
          <p:spPr>
            <a:xfrm>
              <a:off x="1143000" y="4114800"/>
              <a:ext cx="609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Rectangle 8"/>
            <p:cNvSpPr/>
            <p:nvPr/>
          </p:nvSpPr>
          <p:spPr>
            <a:xfrm>
              <a:off x="2362200" y="2592388"/>
              <a:ext cx="609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 name="Rectangle 9"/>
            <p:cNvSpPr/>
            <p:nvPr/>
          </p:nvSpPr>
          <p:spPr>
            <a:xfrm>
              <a:off x="2667000" y="3352800"/>
              <a:ext cx="609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 name="Rectangle 10"/>
            <p:cNvSpPr/>
            <p:nvPr/>
          </p:nvSpPr>
          <p:spPr>
            <a:xfrm>
              <a:off x="3429000" y="2592388"/>
              <a:ext cx="609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12" name="Straight Arrow Connector 11"/>
            <p:cNvCxnSpPr>
              <a:stCxn id="5" idx="3"/>
              <a:endCxn id="9" idx="1"/>
            </p:cNvCxnSpPr>
            <p:nvPr/>
          </p:nvCxnSpPr>
          <p:spPr>
            <a:xfrm>
              <a:off x="1143000" y="2819400"/>
              <a:ext cx="1219200" cy="1588"/>
            </a:xfrm>
            <a:prstGeom prst="straightConnector1">
              <a:avLst/>
            </a:prstGeom>
            <a:ln w="38100">
              <a:solidFill>
                <a:schemeClr val="accent3"/>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5" idx="2"/>
              <a:endCxn id="6" idx="0"/>
            </p:cNvCxnSpPr>
            <p:nvPr/>
          </p:nvCxnSpPr>
          <p:spPr>
            <a:xfrm rot="16200000" flipH="1">
              <a:off x="799306" y="3086894"/>
              <a:ext cx="382588" cy="304800"/>
            </a:xfrm>
            <a:prstGeom prst="straightConnector1">
              <a:avLst/>
            </a:prstGeom>
            <a:ln w="38100">
              <a:solidFill>
                <a:schemeClr val="accent3"/>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9" idx="2"/>
              <a:endCxn id="6" idx="3"/>
            </p:cNvCxnSpPr>
            <p:nvPr/>
          </p:nvCxnSpPr>
          <p:spPr>
            <a:xfrm rot="5400000">
              <a:off x="1752600" y="2744788"/>
              <a:ext cx="609600" cy="1219200"/>
            </a:xfrm>
            <a:prstGeom prst="straightConnector1">
              <a:avLst/>
            </a:prstGeom>
            <a:ln w="38100">
              <a:solidFill>
                <a:schemeClr val="accent3"/>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8" idx="3"/>
              <a:endCxn id="7" idx="1"/>
            </p:cNvCxnSpPr>
            <p:nvPr/>
          </p:nvCxnSpPr>
          <p:spPr>
            <a:xfrm>
              <a:off x="1752600" y="4343400"/>
              <a:ext cx="457200" cy="228600"/>
            </a:xfrm>
            <a:prstGeom prst="straightConnector1">
              <a:avLst/>
            </a:prstGeom>
            <a:ln w="38100">
              <a:solidFill>
                <a:schemeClr val="accent3"/>
              </a:solidFill>
              <a:prstDash val="dash"/>
              <a:headEnd type="arrow"/>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7" idx="0"/>
              <a:endCxn id="10" idx="2"/>
            </p:cNvCxnSpPr>
            <p:nvPr/>
          </p:nvCxnSpPr>
          <p:spPr>
            <a:xfrm rot="5400000" flipH="1" flipV="1">
              <a:off x="2476500" y="3848100"/>
              <a:ext cx="533400" cy="457200"/>
            </a:xfrm>
            <a:prstGeom prst="straightConnector1">
              <a:avLst/>
            </a:prstGeom>
            <a:ln w="38100">
              <a:solidFill>
                <a:schemeClr val="accent3"/>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7" idx="0"/>
              <a:endCxn id="6" idx="3"/>
            </p:cNvCxnSpPr>
            <p:nvPr/>
          </p:nvCxnSpPr>
          <p:spPr>
            <a:xfrm rot="16200000" flipV="1">
              <a:off x="1639094" y="3467894"/>
              <a:ext cx="684212" cy="1066800"/>
            </a:xfrm>
            <a:prstGeom prst="straightConnector1">
              <a:avLst/>
            </a:prstGeom>
            <a:ln w="38100">
              <a:solidFill>
                <a:schemeClr val="accent3"/>
              </a:solidFill>
              <a:prstDash val="dash"/>
              <a:headEnd type="arrow"/>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9" idx="3"/>
              <a:endCxn id="11" idx="1"/>
            </p:cNvCxnSpPr>
            <p:nvPr/>
          </p:nvCxnSpPr>
          <p:spPr>
            <a:xfrm>
              <a:off x="2971800" y="2820988"/>
              <a:ext cx="457200" cy="1587"/>
            </a:xfrm>
            <a:prstGeom prst="straightConnector1">
              <a:avLst/>
            </a:prstGeom>
            <a:ln w="38100">
              <a:solidFill>
                <a:schemeClr val="accent3"/>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1" idx="2"/>
              <a:endCxn id="10" idx="3"/>
            </p:cNvCxnSpPr>
            <p:nvPr/>
          </p:nvCxnSpPr>
          <p:spPr>
            <a:xfrm rot="5400000">
              <a:off x="3239294" y="3086894"/>
              <a:ext cx="531812" cy="457200"/>
            </a:xfrm>
            <a:prstGeom prst="straightConnector1">
              <a:avLst/>
            </a:prstGeom>
            <a:ln w="38100">
              <a:solidFill>
                <a:schemeClr val="accent3"/>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0" idx="0"/>
              <a:endCxn id="9" idx="2"/>
            </p:cNvCxnSpPr>
            <p:nvPr/>
          </p:nvCxnSpPr>
          <p:spPr>
            <a:xfrm rot="16200000" flipV="1">
              <a:off x="2667794" y="3048794"/>
              <a:ext cx="303212" cy="304800"/>
            </a:xfrm>
            <a:prstGeom prst="straightConnector1">
              <a:avLst/>
            </a:prstGeom>
            <a:ln w="38100">
              <a:solidFill>
                <a:schemeClr val="accent3"/>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0" idx="1"/>
              <a:endCxn id="5" idx="3"/>
            </p:cNvCxnSpPr>
            <p:nvPr/>
          </p:nvCxnSpPr>
          <p:spPr>
            <a:xfrm rot="10800000">
              <a:off x="1143000" y="2819400"/>
              <a:ext cx="1524000" cy="762000"/>
            </a:xfrm>
            <a:prstGeom prst="straightConnector1">
              <a:avLst/>
            </a:prstGeom>
            <a:ln w="38100">
              <a:solidFill>
                <a:schemeClr val="accent3"/>
              </a:solidFill>
              <a:prstDash val="dash"/>
              <a:tailEnd type="arrow"/>
            </a:ln>
          </p:spPr>
          <p:style>
            <a:lnRef idx="1">
              <a:schemeClr val="accent1"/>
            </a:lnRef>
            <a:fillRef idx="0">
              <a:schemeClr val="accent1"/>
            </a:fillRef>
            <a:effectRef idx="0">
              <a:schemeClr val="accent1"/>
            </a:effectRef>
            <a:fontRef idx="minor">
              <a:schemeClr val="tx1"/>
            </a:fontRef>
          </p:style>
        </p:cxnSp>
      </p:grpSp>
      <p:grpSp>
        <p:nvGrpSpPr>
          <p:cNvPr id="22" name="Group 50"/>
          <p:cNvGrpSpPr>
            <a:grpSpLocks/>
          </p:cNvGrpSpPr>
          <p:nvPr/>
        </p:nvGrpSpPr>
        <p:grpSpPr bwMode="auto">
          <a:xfrm>
            <a:off x="4724400" y="3581400"/>
            <a:ext cx="3505200" cy="2209800"/>
            <a:chOff x="533400" y="2590800"/>
            <a:chExt cx="3505200" cy="2209800"/>
          </a:xfrm>
        </p:grpSpPr>
        <p:sp>
          <p:nvSpPr>
            <p:cNvPr id="23" name="Rectangle 22"/>
            <p:cNvSpPr/>
            <p:nvPr/>
          </p:nvSpPr>
          <p:spPr>
            <a:xfrm>
              <a:off x="533400" y="2590800"/>
              <a:ext cx="609600" cy="4572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sp>
          <p:nvSpPr>
            <p:cNvPr id="24" name="Rectangle 23"/>
            <p:cNvSpPr/>
            <p:nvPr/>
          </p:nvSpPr>
          <p:spPr>
            <a:xfrm>
              <a:off x="838200" y="3430587"/>
              <a:ext cx="609600" cy="4572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sp>
          <p:nvSpPr>
            <p:cNvPr id="25" name="Rectangle 24"/>
            <p:cNvSpPr/>
            <p:nvPr/>
          </p:nvSpPr>
          <p:spPr>
            <a:xfrm>
              <a:off x="2209800" y="4343400"/>
              <a:ext cx="609600" cy="4572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sp>
          <p:nvSpPr>
            <p:cNvPr id="26" name="Rectangle 25"/>
            <p:cNvSpPr/>
            <p:nvPr/>
          </p:nvSpPr>
          <p:spPr>
            <a:xfrm>
              <a:off x="1143000" y="4114800"/>
              <a:ext cx="609600" cy="4572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sp>
          <p:nvSpPr>
            <p:cNvPr id="27" name="Rectangle 26"/>
            <p:cNvSpPr/>
            <p:nvPr/>
          </p:nvSpPr>
          <p:spPr>
            <a:xfrm>
              <a:off x="2362200" y="2592387"/>
              <a:ext cx="609600" cy="4572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sp>
          <p:nvSpPr>
            <p:cNvPr id="28" name="Rectangle 27"/>
            <p:cNvSpPr/>
            <p:nvPr/>
          </p:nvSpPr>
          <p:spPr>
            <a:xfrm>
              <a:off x="2667000" y="3352800"/>
              <a:ext cx="609600" cy="4572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sp>
          <p:nvSpPr>
            <p:cNvPr id="29" name="Rectangle 28"/>
            <p:cNvSpPr/>
            <p:nvPr/>
          </p:nvSpPr>
          <p:spPr>
            <a:xfrm>
              <a:off x="3429000" y="2592387"/>
              <a:ext cx="609600" cy="4572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defRPr/>
              </a:pPr>
              <a:endParaRPr lang="en-US"/>
            </a:p>
          </p:txBody>
        </p:sp>
        <p:cxnSp>
          <p:nvCxnSpPr>
            <p:cNvPr id="30" name="Straight Arrow Connector 29"/>
            <p:cNvCxnSpPr>
              <a:stCxn id="23" idx="3"/>
              <a:endCxn id="27" idx="1"/>
            </p:cNvCxnSpPr>
            <p:nvPr/>
          </p:nvCxnSpPr>
          <p:spPr>
            <a:xfrm>
              <a:off x="1143000" y="2819400"/>
              <a:ext cx="1219200" cy="1587"/>
            </a:xfrm>
            <a:prstGeom prst="straightConnector1">
              <a:avLst/>
            </a:prstGeom>
            <a:ln w="38100">
              <a:solidFill>
                <a:schemeClr val="accent3"/>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23" idx="2"/>
              <a:endCxn id="24" idx="0"/>
            </p:cNvCxnSpPr>
            <p:nvPr/>
          </p:nvCxnSpPr>
          <p:spPr>
            <a:xfrm rot="16200000" flipH="1">
              <a:off x="799306" y="3086894"/>
              <a:ext cx="382587" cy="304800"/>
            </a:xfrm>
            <a:prstGeom prst="straightConnector1">
              <a:avLst/>
            </a:prstGeom>
            <a:ln w="38100">
              <a:solidFill>
                <a:schemeClr val="accent3"/>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26" idx="3"/>
              <a:endCxn id="25" idx="1"/>
            </p:cNvCxnSpPr>
            <p:nvPr/>
          </p:nvCxnSpPr>
          <p:spPr>
            <a:xfrm>
              <a:off x="1752600" y="4343400"/>
              <a:ext cx="457200" cy="228600"/>
            </a:xfrm>
            <a:prstGeom prst="straightConnector1">
              <a:avLst/>
            </a:prstGeom>
            <a:ln w="38100">
              <a:solidFill>
                <a:schemeClr val="accent3"/>
              </a:solidFill>
              <a:prstDash val="dash"/>
              <a:headEnd type="arrow"/>
              <a:tailEnd type="non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25" idx="0"/>
              <a:endCxn id="24" idx="3"/>
            </p:cNvCxnSpPr>
            <p:nvPr/>
          </p:nvCxnSpPr>
          <p:spPr>
            <a:xfrm rot="16200000" flipV="1">
              <a:off x="1639093" y="3467894"/>
              <a:ext cx="684213" cy="1066800"/>
            </a:xfrm>
            <a:prstGeom prst="straightConnector1">
              <a:avLst/>
            </a:prstGeom>
            <a:ln w="38100">
              <a:solidFill>
                <a:schemeClr val="accent3"/>
              </a:solidFill>
              <a:prstDash val="dash"/>
              <a:headEnd type="arrow"/>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27" idx="3"/>
              <a:endCxn id="29" idx="1"/>
            </p:cNvCxnSpPr>
            <p:nvPr/>
          </p:nvCxnSpPr>
          <p:spPr>
            <a:xfrm>
              <a:off x="2971800" y="2820987"/>
              <a:ext cx="457200" cy="1588"/>
            </a:xfrm>
            <a:prstGeom prst="straightConnector1">
              <a:avLst/>
            </a:prstGeom>
            <a:ln w="38100">
              <a:solidFill>
                <a:schemeClr val="accent3"/>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28" idx="0"/>
              <a:endCxn id="27" idx="2"/>
            </p:cNvCxnSpPr>
            <p:nvPr/>
          </p:nvCxnSpPr>
          <p:spPr>
            <a:xfrm rot="16200000" flipV="1">
              <a:off x="2667793" y="3048794"/>
              <a:ext cx="303213" cy="304800"/>
            </a:xfrm>
            <a:prstGeom prst="straightConnector1">
              <a:avLst/>
            </a:prstGeom>
            <a:ln w="38100">
              <a:solidFill>
                <a:schemeClr val="accent3"/>
              </a:solidFill>
              <a:prstDash val="dash"/>
              <a:headEnd type="arrow"/>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14162177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If we do our design job carefully</a:t>
            </a:r>
          </a:p>
        </p:txBody>
      </p:sp>
      <p:sp>
        <p:nvSpPr>
          <p:cNvPr id="6" name="Content Placeholder 5"/>
          <p:cNvSpPr>
            <a:spLocks noGrp="1"/>
          </p:cNvSpPr>
          <p:nvPr>
            <p:ph idx="1"/>
          </p:nvPr>
        </p:nvSpPr>
        <p:spPr/>
        <p:txBody>
          <a:bodyPr>
            <a:normAutofit lnSpcReduction="10000"/>
          </a:bodyPr>
          <a:lstStyle/>
          <a:p>
            <a:r>
              <a:rPr lang="en-US" dirty="0"/>
              <a:t>Divide &amp; Conquer - Break our larger problem into several classes</a:t>
            </a:r>
          </a:p>
          <a:p>
            <a:r>
              <a:rPr lang="en-US" dirty="0"/>
              <a:t>Each of these classes will do one thing well (i.e., they will have </a:t>
            </a:r>
            <a:r>
              <a:rPr lang="en-US" b="1" i="1" dirty="0"/>
              <a:t>high cohesion</a:t>
            </a:r>
            <a:r>
              <a:rPr lang="en-US" dirty="0"/>
              <a:t>)</a:t>
            </a:r>
          </a:p>
          <a:p>
            <a:r>
              <a:rPr lang="en-US" dirty="0"/>
              <a:t>Our classes will only need to depend on each other in specific, highly limited  essential ways (i.e., they will have </a:t>
            </a:r>
            <a:r>
              <a:rPr lang="en-US" b="1" i="1" dirty="0"/>
              <a:t>low coupling</a:t>
            </a:r>
            <a:r>
              <a:rPr lang="en-US" dirty="0"/>
              <a:t>).  </a:t>
            </a:r>
          </a:p>
          <a:p>
            <a:r>
              <a:rPr lang="en-US" dirty="0"/>
              <a:t>Many classes won’t even “know” of most of the other classes in the system</a:t>
            </a:r>
          </a:p>
        </p:txBody>
      </p:sp>
    </p:spTree>
    <p:extLst>
      <p:ext uri="{BB962C8B-B14F-4D97-AF65-F5344CB8AC3E}">
        <p14:creationId xmlns:p14="http://schemas.microsoft.com/office/powerpoint/2010/main" val="288723518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Final Example</a:t>
            </a:r>
          </a:p>
        </p:txBody>
      </p:sp>
      <p:sp>
        <p:nvSpPr>
          <p:cNvPr id="3" name="Content Placeholder 2"/>
          <p:cNvSpPr>
            <a:spLocks noGrp="1"/>
          </p:cNvSpPr>
          <p:nvPr>
            <p:ph idx="1"/>
          </p:nvPr>
        </p:nvSpPr>
        <p:spPr/>
        <p:txBody>
          <a:bodyPr/>
          <a:lstStyle/>
          <a:p>
            <a:r>
              <a:rPr lang="en-US" dirty="0"/>
              <a:t>Coupling and Cohesion</a:t>
            </a:r>
          </a:p>
          <a:p>
            <a:pPr lvl="1"/>
            <a:r>
              <a:rPr lang="en-US" dirty="0"/>
              <a:t>School/Student Design problem example</a:t>
            </a:r>
          </a:p>
          <a:p>
            <a:pPr lvl="1"/>
            <a:r>
              <a:rPr lang="en-US" dirty="0"/>
              <a:t>How do Coupling and Cohesion vary with increasing # of classes?</a:t>
            </a:r>
          </a:p>
        </p:txBody>
      </p:sp>
    </p:spTree>
    <p:extLst>
      <p:ext uri="{BB962C8B-B14F-4D97-AF65-F5344CB8AC3E}">
        <p14:creationId xmlns:p14="http://schemas.microsoft.com/office/powerpoint/2010/main" val="344420075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477962"/>
          </a:xfrm>
        </p:spPr>
        <p:txBody>
          <a:bodyPr>
            <a:normAutofit/>
          </a:bodyPr>
          <a:lstStyle/>
          <a:p>
            <a:r>
              <a:rPr lang="en-US" dirty="0"/>
              <a:t>Imagine that you’re writing code to manage a school’s students</a:t>
            </a:r>
          </a:p>
        </p:txBody>
      </p:sp>
      <p:sp>
        <p:nvSpPr>
          <p:cNvPr id="3" name="Content Placeholder 2"/>
          <p:cNvSpPr>
            <a:spLocks noGrp="1"/>
          </p:cNvSpPr>
          <p:nvPr>
            <p:ph idx="1"/>
          </p:nvPr>
        </p:nvSpPr>
        <p:spPr>
          <a:xfrm>
            <a:off x="457200" y="2057400"/>
            <a:ext cx="8229600" cy="4068763"/>
          </a:xfrm>
        </p:spPr>
        <p:txBody>
          <a:bodyPr>
            <a:normAutofit fontScale="77500" lnSpcReduction="20000"/>
          </a:bodyPr>
          <a:lstStyle/>
          <a:p>
            <a:pPr marL="0" indent="0">
              <a:buNone/>
            </a:pPr>
            <a:r>
              <a:rPr lang="en-US" dirty="0"/>
              <a:t>Things your design should accommodate:</a:t>
            </a:r>
          </a:p>
          <a:p>
            <a:r>
              <a:rPr lang="en-US" dirty="0"/>
              <a:t>Handle adding or removing students from the school</a:t>
            </a:r>
          </a:p>
          <a:p>
            <a:r>
              <a:rPr lang="en-US" dirty="0"/>
              <a:t>Students should have a name, phone number, and grades for specific courses (can use a </a:t>
            </a:r>
            <a:r>
              <a:rPr lang="en-US" dirty="0" err="1"/>
              <a:t>courseId</a:t>
            </a:r>
            <a:r>
              <a:rPr lang="en-US" dirty="0"/>
              <a:t> String)</a:t>
            </a:r>
          </a:p>
          <a:p>
            <a:r>
              <a:rPr lang="en-US" dirty="0"/>
              <a:t>Setting the individual course grades for a particular student</a:t>
            </a:r>
          </a:p>
          <a:p>
            <a:r>
              <a:rPr lang="en-US" dirty="0"/>
              <a:t>Compute the average GPA of all the students in the school</a:t>
            </a:r>
          </a:p>
          <a:p>
            <a:r>
              <a:rPr lang="en-US" dirty="0"/>
              <a:t>Sort the students by last name to print out a report of students and GPA</a:t>
            </a:r>
          </a:p>
          <a:p>
            <a:pPr marL="0" indent="0">
              <a:buNone/>
            </a:pPr>
            <a:r>
              <a:rPr lang="en-US" dirty="0"/>
              <a:t>Discuss and come up with a design with those near you.  How many classes does your system need?</a:t>
            </a:r>
          </a:p>
          <a:p>
            <a:endParaRPr lang="en-US" dirty="0"/>
          </a:p>
          <a:p>
            <a:endParaRPr lang="en-US" dirty="0"/>
          </a:p>
          <a:p>
            <a:endParaRPr lang="en-US" dirty="0"/>
          </a:p>
        </p:txBody>
      </p:sp>
      <p:pic>
        <p:nvPicPr>
          <p:cNvPr id="8194" name="Picture 2">
            <a:extLst>
              <a:ext uri="{FF2B5EF4-FFF2-40B4-BE49-F238E27FC236}">
                <a16:creationId xmlns:a16="http://schemas.microsoft.com/office/drawing/2014/main" id="{4E40EB7F-AE6D-4C95-AF5B-8C098754BA3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43600" y="5429620"/>
            <a:ext cx="3189157" cy="12756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22036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76200" y="152400"/>
            <a:ext cx="8839200" cy="2308324"/>
          </a:xfrm>
          <a:prstGeom prst="rect">
            <a:avLst/>
          </a:prstGeom>
        </p:spPr>
        <p:txBody>
          <a:bodyPr wrap="square">
            <a:spAutoFit/>
          </a:bodyPr>
          <a:lstStyle/>
          <a:p>
            <a:r>
              <a:rPr lang="en-US" b="1" dirty="0">
                <a:solidFill>
                  <a:srgbClr val="000000"/>
                </a:solidFill>
                <a:latin typeface="Arial" panose="020B0604020202020204" pitchFamily="34" charset="0"/>
              </a:rPr>
              <a:t>Employee Hour Tracker Problem</a:t>
            </a:r>
            <a:r>
              <a:rPr lang="en-US" dirty="0">
                <a:solidFill>
                  <a:srgbClr val="000000"/>
                </a:solidFill>
                <a:latin typeface="Arial" panose="020B0604020202020204" pitchFamily="34" charset="0"/>
              </a:rPr>
              <a:t>: A system tracks employee hours at a particular company.  Every time any employee starts work and stops work, the system must log it so the employee can be paid correctly and so management knows who was working when.  The system must also print out a weekly pay report for each employee which includes total hours, the employee's name, social security number, and employee id.</a:t>
            </a:r>
            <a:endParaRPr lang="en-US" dirty="0"/>
          </a:p>
          <a:p>
            <a:br>
              <a:rPr lang="en-US" dirty="0"/>
            </a:br>
            <a:endParaRPr lang="en-US" dirty="0"/>
          </a:p>
        </p:txBody>
      </p:sp>
      <p:pic>
        <p:nvPicPr>
          <p:cNvPr id="1028" name="Picture 4" descr="https://lh6.googleusercontent.com/I386rjyYmFDd_Ln3ujOTcIgnlVxeH-rcie-CGlD1glhMmS0MDbjaT8HkyidiqwQ58i2uJm3QXFrnQK3A22_U6tE23ErPwclKKyfNyeMwjR-kLOV7yGW7YBn8DxD21xrF2IBk1vAo">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1981200"/>
            <a:ext cx="8305800" cy="1876793"/>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s://lh5.googleusercontent.com/FnI619sPRC6cODebnhDmq3aB3FmsphAKH4jOVgyoZTsMudHgQ_NG-yTnPJicwH-dv7k0nr0h1_qyYaacZGwRWVtY5qyw5wcQ5jx_MkvhRnHPPHMivCbjqIFs2kuifWVpRG-5-uLh">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600" y="4210260"/>
            <a:ext cx="8327751" cy="23622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228600" y="1798128"/>
            <a:ext cx="2826415" cy="369332"/>
          </a:xfrm>
          <a:prstGeom prst="rect">
            <a:avLst/>
          </a:prstGeom>
          <a:noFill/>
        </p:spPr>
        <p:txBody>
          <a:bodyPr wrap="none" rtlCol="0">
            <a:spAutoFit/>
          </a:bodyPr>
          <a:lstStyle/>
          <a:p>
            <a:r>
              <a:rPr lang="en-US" b="1"/>
              <a:t>Less Dependencies Solution</a:t>
            </a:r>
          </a:p>
        </p:txBody>
      </p:sp>
      <p:sp>
        <p:nvSpPr>
          <p:cNvPr id="11" name="TextBox 10"/>
          <p:cNvSpPr txBox="1"/>
          <p:nvPr/>
        </p:nvSpPr>
        <p:spPr>
          <a:xfrm>
            <a:off x="234696" y="4087309"/>
            <a:ext cx="2950488" cy="369332"/>
          </a:xfrm>
          <a:prstGeom prst="rect">
            <a:avLst/>
          </a:prstGeom>
          <a:noFill/>
        </p:spPr>
        <p:txBody>
          <a:bodyPr wrap="none" rtlCol="0">
            <a:spAutoFit/>
          </a:bodyPr>
          <a:lstStyle/>
          <a:p>
            <a:r>
              <a:rPr lang="en-US" b="1"/>
              <a:t>More Dependencies Solution</a:t>
            </a:r>
          </a:p>
        </p:txBody>
      </p:sp>
    </p:spTree>
    <p:extLst>
      <p:ext uri="{BB962C8B-B14F-4D97-AF65-F5344CB8AC3E}">
        <p14:creationId xmlns:p14="http://schemas.microsoft.com/office/powerpoint/2010/main" val="152825886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class solution</a:t>
            </a:r>
          </a:p>
        </p:txBody>
      </p:sp>
      <p:sp>
        <p:nvSpPr>
          <p:cNvPr id="4" name="Content Placeholder 3"/>
          <p:cNvSpPr>
            <a:spLocks noGrp="1"/>
          </p:cNvSpPr>
          <p:nvPr>
            <p:ph idx="1"/>
          </p:nvPr>
        </p:nvSpPr>
        <p:spPr>
          <a:xfrm>
            <a:off x="457200" y="4953000"/>
            <a:ext cx="8229600" cy="1706563"/>
          </a:xfrm>
        </p:spPr>
        <p:txBody>
          <a:bodyPr/>
          <a:lstStyle/>
          <a:p>
            <a:r>
              <a:rPr lang="en-US" dirty="0"/>
              <a:t>Coupling?</a:t>
            </a:r>
          </a:p>
          <a:p>
            <a:r>
              <a:rPr lang="en-US" dirty="0"/>
              <a:t>Cohesion?</a:t>
            </a:r>
          </a:p>
        </p:txBody>
      </p:sp>
      <p:pic>
        <p:nvPicPr>
          <p:cNvPr id="1026" name="Picture 2" descr="PlantUML diagra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1676400"/>
            <a:ext cx="6549032" cy="29106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06542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class solution</a:t>
            </a:r>
          </a:p>
        </p:txBody>
      </p:sp>
      <p:sp>
        <p:nvSpPr>
          <p:cNvPr id="5" name="Content Placeholder 3"/>
          <p:cNvSpPr txBox="1">
            <a:spLocks/>
          </p:cNvSpPr>
          <p:nvPr/>
        </p:nvSpPr>
        <p:spPr>
          <a:xfrm>
            <a:off x="457200" y="4953000"/>
            <a:ext cx="8229600" cy="17065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t>Coupling?</a:t>
            </a:r>
          </a:p>
          <a:p>
            <a:r>
              <a:rPr lang="en-US"/>
              <a:t>Cohesion?</a:t>
            </a:r>
            <a:endParaRPr lang="en-US" dirty="0"/>
          </a:p>
        </p:txBody>
      </p:sp>
      <p:pic>
        <p:nvPicPr>
          <p:cNvPr id="2050" name="Picture 2" descr="PlantUML diagram"/>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61126" y="2209800"/>
            <a:ext cx="8525674" cy="18396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066428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class solution</a:t>
            </a:r>
          </a:p>
        </p:txBody>
      </p:sp>
      <p:sp>
        <p:nvSpPr>
          <p:cNvPr id="7" name="Content Placeholder 3"/>
          <p:cNvSpPr>
            <a:spLocks noGrp="1"/>
          </p:cNvSpPr>
          <p:nvPr>
            <p:ph idx="1"/>
          </p:nvPr>
        </p:nvSpPr>
        <p:spPr>
          <a:xfrm>
            <a:off x="457200" y="4953000"/>
            <a:ext cx="8229600" cy="1706563"/>
          </a:xfrm>
        </p:spPr>
        <p:txBody>
          <a:bodyPr/>
          <a:lstStyle/>
          <a:p>
            <a:r>
              <a:rPr lang="en-US" dirty="0"/>
              <a:t>Coupling?</a:t>
            </a:r>
          </a:p>
          <a:p>
            <a:r>
              <a:rPr lang="en-US" dirty="0"/>
              <a:t>Cohesion?</a:t>
            </a:r>
          </a:p>
        </p:txBody>
      </p:sp>
      <p:pic>
        <p:nvPicPr>
          <p:cNvPr id="3074" name="Picture 2" descr="PlantUML diagra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981200"/>
            <a:ext cx="9181531" cy="1981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502474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classes</a:t>
            </a:r>
          </a:p>
        </p:txBody>
      </p:sp>
      <p:sp>
        <p:nvSpPr>
          <p:cNvPr id="5" name="Content Placeholder 3"/>
          <p:cNvSpPr txBox="1">
            <a:spLocks/>
          </p:cNvSpPr>
          <p:nvPr/>
        </p:nvSpPr>
        <p:spPr>
          <a:xfrm>
            <a:off x="457200" y="4953000"/>
            <a:ext cx="8229600" cy="17065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t>Coupling?</a:t>
            </a:r>
          </a:p>
          <a:p>
            <a:r>
              <a:rPr lang="en-US"/>
              <a:t>Cohesion?</a:t>
            </a:r>
            <a:endParaRPr lang="en-US" dirty="0"/>
          </a:p>
        </p:txBody>
      </p:sp>
      <p:pic>
        <p:nvPicPr>
          <p:cNvPr id="3" name="Picture 2" descr="PlantUML diagra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6254" y="1905000"/>
            <a:ext cx="8578131"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81101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classes improved</a:t>
            </a:r>
          </a:p>
        </p:txBody>
      </p:sp>
      <p:sp>
        <p:nvSpPr>
          <p:cNvPr id="5" name="Content Placeholder 3"/>
          <p:cNvSpPr>
            <a:spLocks noGrp="1"/>
          </p:cNvSpPr>
          <p:nvPr>
            <p:ph idx="1"/>
          </p:nvPr>
        </p:nvSpPr>
        <p:spPr>
          <a:xfrm>
            <a:off x="457200" y="4953000"/>
            <a:ext cx="8229600" cy="1706563"/>
          </a:xfrm>
        </p:spPr>
        <p:txBody>
          <a:bodyPr/>
          <a:lstStyle/>
          <a:p>
            <a:r>
              <a:rPr lang="en-US" dirty="0"/>
              <a:t>Coupling?</a:t>
            </a:r>
          </a:p>
          <a:p>
            <a:r>
              <a:rPr lang="en-US" dirty="0"/>
              <a:t>Cohesion?</a:t>
            </a:r>
          </a:p>
        </p:txBody>
      </p:sp>
      <p:pic>
        <p:nvPicPr>
          <p:cNvPr id="5122" name="Picture 2" descr="PlantUML diagra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9415" y="2209800"/>
            <a:ext cx="8934585" cy="13200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724785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…6 classes</a:t>
            </a:r>
          </a:p>
        </p:txBody>
      </p:sp>
      <p:sp>
        <p:nvSpPr>
          <p:cNvPr id="5" name="Content Placeholder 3"/>
          <p:cNvSpPr txBox="1">
            <a:spLocks/>
          </p:cNvSpPr>
          <p:nvPr/>
        </p:nvSpPr>
        <p:spPr>
          <a:xfrm>
            <a:off x="457200" y="4953000"/>
            <a:ext cx="8229600" cy="17065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t>Coupling?</a:t>
            </a:r>
          </a:p>
          <a:p>
            <a:r>
              <a:rPr lang="en-US"/>
              <a:t>Cohesion?</a:t>
            </a:r>
            <a:endParaRPr lang="en-US" dirty="0"/>
          </a:p>
        </p:txBody>
      </p:sp>
      <p:pic>
        <p:nvPicPr>
          <p:cNvPr id="4" name="Picture 2" descr="PlantUML diagra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603356"/>
            <a:ext cx="9144000" cy="1284313"/>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50740802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Note that</a:t>
            </a:r>
          </a:p>
        </p:txBody>
      </p:sp>
      <p:sp>
        <p:nvSpPr>
          <p:cNvPr id="3" name="Content Placeholder 2"/>
          <p:cNvSpPr>
            <a:spLocks noGrp="1"/>
          </p:cNvSpPr>
          <p:nvPr>
            <p:ph idx="1"/>
          </p:nvPr>
        </p:nvSpPr>
        <p:spPr/>
        <p:txBody>
          <a:bodyPr/>
          <a:lstStyle/>
          <a:p>
            <a:r>
              <a:rPr lang="en-US" dirty="0"/>
              <a:t>Cohesion makes us want: </a:t>
            </a:r>
          </a:p>
          <a:p>
            <a:pPr lvl="1"/>
            <a:r>
              <a:rPr lang="en-US" dirty="0"/>
              <a:t>Many smaller classes</a:t>
            </a:r>
          </a:p>
          <a:p>
            <a:pPr lvl="1"/>
            <a:r>
              <a:rPr lang="en-US" dirty="0"/>
              <a:t>Classes that do only one thing well</a:t>
            </a:r>
          </a:p>
          <a:p>
            <a:r>
              <a:rPr lang="en-US" dirty="0"/>
              <a:t>If classes are too small</a:t>
            </a:r>
          </a:p>
          <a:p>
            <a:pPr lvl="1"/>
            <a:r>
              <a:rPr lang="en-US" dirty="0"/>
              <a:t>Tend to need to depend on each other</a:t>
            </a:r>
          </a:p>
          <a:p>
            <a:pPr lvl="1"/>
            <a:r>
              <a:rPr lang="en-US" dirty="0"/>
              <a:t>Coupling rises</a:t>
            </a:r>
          </a:p>
          <a:p>
            <a:r>
              <a:rPr lang="en-US" dirty="0"/>
              <a:t>Want “Goldilocks” design</a:t>
            </a:r>
          </a:p>
        </p:txBody>
      </p:sp>
    </p:spTree>
    <p:extLst>
      <p:ext uri="{BB962C8B-B14F-4D97-AF65-F5344CB8AC3E}">
        <p14:creationId xmlns:p14="http://schemas.microsoft.com/office/powerpoint/2010/main" val="248476741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Reminder</a:t>
            </a:r>
          </a:p>
        </p:txBody>
      </p:sp>
      <p:sp>
        <p:nvSpPr>
          <p:cNvPr id="3" name="Content Placeholder 2"/>
          <p:cNvSpPr>
            <a:spLocks noGrp="1"/>
          </p:cNvSpPr>
          <p:nvPr>
            <p:ph idx="1"/>
          </p:nvPr>
        </p:nvSpPr>
        <p:spPr/>
        <p:txBody>
          <a:bodyPr>
            <a:normAutofit/>
          </a:bodyPr>
          <a:lstStyle/>
          <a:p>
            <a:r>
              <a:rPr lang="en-US" dirty="0"/>
              <a:t>DesignProblems3 is due soon!</a:t>
            </a:r>
          </a:p>
          <a:p>
            <a:pPr lvl="1"/>
            <a:r>
              <a:rPr lang="en-US" dirty="0"/>
              <a:t>Check schedule page</a:t>
            </a:r>
          </a:p>
          <a:p>
            <a:r>
              <a:rPr lang="en-US" dirty="0" err="1">
                <a:hlinkClick r:id="rId2"/>
              </a:rPr>
              <a:t>DesignProblems</a:t>
            </a:r>
            <a:r>
              <a:rPr lang="en-US" dirty="0"/>
              <a:t> Homework Page</a:t>
            </a:r>
          </a:p>
          <a:p>
            <a:r>
              <a:rPr lang="en-US" b="1" dirty="0"/>
              <a:t>Example Problems:</a:t>
            </a:r>
          </a:p>
          <a:p>
            <a:pPr lvl="1"/>
            <a:r>
              <a:rPr lang="en-US" dirty="0">
                <a:hlinkClick r:id="rId3"/>
              </a:rPr>
              <a:t>Here are a set of design problems for you to practice on your own</a:t>
            </a:r>
            <a:r>
              <a:rPr lang="en-US" dirty="0"/>
              <a:t>. In addition, there is a solution with commentary and good designs to compare with the designs you produce on your own.</a:t>
            </a:r>
          </a:p>
          <a:p>
            <a:endParaRPr lang="en-US" dirty="0"/>
          </a:p>
        </p:txBody>
      </p:sp>
    </p:spTree>
    <p:extLst>
      <p:ext uri="{BB962C8B-B14F-4D97-AF65-F5344CB8AC3E}">
        <p14:creationId xmlns:p14="http://schemas.microsoft.com/office/powerpoint/2010/main" val="626983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 y="76200"/>
            <a:ext cx="8839200" cy="2308324"/>
          </a:xfrm>
          <a:prstGeom prst="rect">
            <a:avLst/>
          </a:prstGeom>
        </p:spPr>
        <p:txBody>
          <a:bodyPr wrap="square">
            <a:spAutoFit/>
          </a:bodyPr>
          <a:lstStyle/>
          <a:p>
            <a:r>
              <a:rPr lang="en-US" dirty="0">
                <a:solidFill>
                  <a:srgbClr val="000000"/>
                </a:solidFill>
                <a:latin typeface="Arial" panose="020B0604020202020204" pitchFamily="34" charset="0"/>
              </a:rPr>
              <a:t>In </a:t>
            </a:r>
            <a:r>
              <a:rPr lang="en-US" i="1" dirty="0">
                <a:solidFill>
                  <a:srgbClr val="000000"/>
                </a:solidFill>
                <a:latin typeface="Arial" panose="020B0604020202020204" pitchFamily="34" charset="0"/>
              </a:rPr>
              <a:t>less dependencies</a:t>
            </a:r>
            <a:r>
              <a:rPr lang="en-US" dirty="0">
                <a:solidFill>
                  <a:srgbClr val="000000"/>
                </a:solidFill>
                <a:latin typeface="Arial" panose="020B0604020202020204" pitchFamily="34" charset="0"/>
              </a:rPr>
              <a:t>, Employee “insulates” </a:t>
            </a:r>
            <a:r>
              <a:rPr lang="en-US" dirty="0" err="1">
                <a:solidFill>
                  <a:srgbClr val="000000"/>
                </a:solidFill>
                <a:latin typeface="Arial" panose="020B0604020202020204" pitchFamily="34" charset="0"/>
              </a:rPr>
              <a:t>HourTrackerMain</a:t>
            </a:r>
            <a:r>
              <a:rPr lang="en-US" dirty="0">
                <a:solidFill>
                  <a:srgbClr val="000000"/>
                </a:solidFill>
                <a:latin typeface="Arial" panose="020B0604020202020204" pitchFamily="34" charset="0"/>
              </a:rPr>
              <a:t> from the existence of the </a:t>
            </a:r>
            <a:r>
              <a:rPr lang="en-US" dirty="0" err="1">
                <a:solidFill>
                  <a:srgbClr val="000000"/>
                </a:solidFill>
                <a:latin typeface="Arial" panose="020B0604020202020204" pitchFamily="34" charset="0"/>
              </a:rPr>
              <a:t>WorkLog</a:t>
            </a:r>
            <a:r>
              <a:rPr lang="en-US" dirty="0">
                <a:solidFill>
                  <a:srgbClr val="000000"/>
                </a:solidFill>
                <a:latin typeface="Arial" panose="020B0604020202020204" pitchFamily="34" charset="0"/>
              </a:rPr>
              <a:t> class.  This means changes in the way </a:t>
            </a:r>
            <a:r>
              <a:rPr lang="en-US" dirty="0" err="1">
                <a:solidFill>
                  <a:srgbClr val="000000"/>
                </a:solidFill>
                <a:latin typeface="Arial" panose="020B0604020202020204" pitchFamily="34" charset="0"/>
              </a:rPr>
              <a:t>WorkLog</a:t>
            </a:r>
            <a:r>
              <a:rPr lang="en-US" dirty="0">
                <a:solidFill>
                  <a:srgbClr val="000000"/>
                </a:solidFill>
                <a:latin typeface="Arial" panose="020B0604020202020204" pitchFamily="34" charset="0"/>
              </a:rPr>
              <a:t> works cannot affect Employee.  Similarly, changes in Employee cannot affect </a:t>
            </a:r>
            <a:r>
              <a:rPr lang="en-US" dirty="0" err="1">
                <a:solidFill>
                  <a:srgbClr val="000000"/>
                </a:solidFill>
                <a:latin typeface="Arial" panose="020B0604020202020204" pitchFamily="34" charset="0"/>
              </a:rPr>
              <a:t>WorkLog</a:t>
            </a:r>
            <a:r>
              <a:rPr lang="en-US" dirty="0">
                <a:solidFill>
                  <a:srgbClr val="000000"/>
                </a:solidFill>
                <a:latin typeface="Arial" panose="020B0604020202020204" pitchFamily="34" charset="0"/>
              </a:rPr>
              <a:t>.</a:t>
            </a:r>
          </a:p>
          <a:p>
            <a:endParaRPr lang="en-US" dirty="0">
              <a:solidFill>
                <a:srgbClr val="000000"/>
              </a:solidFill>
              <a:latin typeface="Arial" panose="020B0604020202020204" pitchFamily="34" charset="0"/>
            </a:endParaRPr>
          </a:p>
          <a:p>
            <a:r>
              <a:rPr lang="en-US" dirty="0">
                <a:solidFill>
                  <a:srgbClr val="000000"/>
                </a:solidFill>
                <a:latin typeface="Arial" panose="020B0604020202020204" pitchFamily="34" charset="0"/>
              </a:rPr>
              <a:t>The </a:t>
            </a:r>
            <a:r>
              <a:rPr lang="en-US" i="1" dirty="0">
                <a:solidFill>
                  <a:srgbClr val="000000"/>
                </a:solidFill>
                <a:latin typeface="Arial" panose="020B0604020202020204" pitchFamily="34" charset="0"/>
              </a:rPr>
              <a:t>less dependencies</a:t>
            </a:r>
            <a:r>
              <a:rPr lang="en-US" dirty="0">
                <a:solidFill>
                  <a:srgbClr val="000000"/>
                </a:solidFill>
                <a:latin typeface="Arial" panose="020B0604020202020204" pitchFamily="34" charset="0"/>
              </a:rPr>
              <a:t> solution is also simpler.  Employee fully “owns” all its own data.  In more dependencies, the worklog is edited without employee’s knowledge.</a:t>
            </a:r>
            <a:endParaRPr lang="en-US" dirty="0"/>
          </a:p>
          <a:p>
            <a:br>
              <a:rPr lang="en-US" dirty="0"/>
            </a:br>
            <a:endParaRPr lang="en-US" dirty="0"/>
          </a:p>
        </p:txBody>
      </p:sp>
      <p:pic>
        <p:nvPicPr>
          <p:cNvPr id="1028" name="Picture 4" descr="https://lh6.googleusercontent.com/I386rjyYmFDd_Ln3ujOTcIgnlVxeH-rcie-CGlD1glhMmS0MDbjaT8HkyidiqwQ58i2uJm3QXFrnQK3A22_U6tE23ErPwclKKyfNyeMwjR-kLOV7yGW7YBn8DxD21xrF2IBk1vAo">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1828800"/>
            <a:ext cx="8305800" cy="19050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s://lh5.googleusercontent.com/FnI619sPRC6cODebnhDmq3aB3FmsphAKH4jOVgyoZTsMudHgQ_NG-yTnPJicwH-dv7k0nr0h1_qyYaacZGwRWVtY5qyw5wcQ5jx_MkvhRnHPPHMivCbjqIFs2kuifWVpRG-5-uLh">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600" y="3657600"/>
            <a:ext cx="8327751" cy="23622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228600" y="1798128"/>
            <a:ext cx="2826415" cy="369332"/>
          </a:xfrm>
          <a:prstGeom prst="rect">
            <a:avLst/>
          </a:prstGeom>
          <a:noFill/>
        </p:spPr>
        <p:txBody>
          <a:bodyPr wrap="none" rtlCol="0">
            <a:spAutoFit/>
          </a:bodyPr>
          <a:lstStyle/>
          <a:p>
            <a:r>
              <a:rPr lang="en-US" b="1"/>
              <a:t>Less Dependencies Solution</a:t>
            </a:r>
          </a:p>
        </p:txBody>
      </p:sp>
      <p:sp>
        <p:nvSpPr>
          <p:cNvPr id="11" name="TextBox 10"/>
          <p:cNvSpPr txBox="1"/>
          <p:nvPr/>
        </p:nvSpPr>
        <p:spPr>
          <a:xfrm>
            <a:off x="152400" y="3733800"/>
            <a:ext cx="2950488" cy="369332"/>
          </a:xfrm>
          <a:prstGeom prst="rect">
            <a:avLst/>
          </a:prstGeom>
          <a:noFill/>
        </p:spPr>
        <p:txBody>
          <a:bodyPr wrap="none" rtlCol="0">
            <a:spAutoFit/>
          </a:bodyPr>
          <a:lstStyle/>
          <a:p>
            <a:r>
              <a:rPr lang="en-US" b="1"/>
              <a:t>More Dependencies Solution</a:t>
            </a:r>
          </a:p>
        </p:txBody>
      </p:sp>
      <p:sp>
        <p:nvSpPr>
          <p:cNvPr id="2" name="Rectangle: Rounded Corners 1">
            <a:extLst>
              <a:ext uri="{FF2B5EF4-FFF2-40B4-BE49-F238E27FC236}">
                <a16:creationId xmlns:a16="http://schemas.microsoft.com/office/drawing/2014/main" id="{D2DF736C-E80A-4645-A122-4CEF5178C895}"/>
              </a:ext>
            </a:extLst>
          </p:cNvPr>
          <p:cNvSpPr/>
          <p:nvPr/>
        </p:nvSpPr>
        <p:spPr>
          <a:xfrm>
            <a:off x="145580" y="1830752"/>
            <a:ext cx="8839200" cy="1812169"/>
          </a:xfrm>
          <a:prstGeom prst="roundRect">
            <a:avLst/>
          </a:prstGeom>
          <a:no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9CE0AEFF-86C6-4D9F-BEF3-E66209C6500E}"/>
              </a:ext>
            </a:extLst>
          </p:cNvPr>
          <p:cNvSpPr txBox="1"/>
          <p:nvPr/>
        </p:nvSpPr>
        <p:spPr>
          <a:xfrm>
            <a:off x="381000" y="5943600"/>
            <a:ext cx="8229600" cy="369332"/>
          </a:xfrm>
          <a:prstGeom prst="rect">
            <a:avLst/>
          </a:prstGeom>
          <a:noFill/>
        </p:spPr>
        <p:txBody>
          <a:bodyPr wrap="square" rtlCol="0">
            <a:spAutoFit/>
          </a:bodyPr>
          <a:lstStyle/>
          <a:p>
            <a:r>
              <a:rPr lang="en-US" err="1"/>
              <a:t>HourTrackerMain</a:t>
            </a:r>
            <a:r>
              <a:rPr lang="en-US"/>
              <a:t>  “knows” about </a:t>
            </a:r>
            <a:r>
              <a:rPr lang="en-US" err="1"/>
              <a:t>WorkLog</a:t>
            </a:r>
            <a:r>
              <a:rPr lang="en-US"/>
              <a:t>, creates one,  then calls </a:t>
            </a:r>
            <a:r>
              <a:rPr lang="en-US" i="1" err="1"/>
              <a:t>addWorkLog</a:t>
            </a:r>
            <a:endParaRPr lang="en-US" i="1"/>
          </a:p>
        </p:txBody>
      </p:sp>
      <p:cxnSp>
        <p:nvCxnSpPr>
          <p:cNvPr id="9" name="Straight Arrow Connector 8">
            <a:extLst>
              <a:ext uri="{FF2B5EF4-FFF2-40B4-BE49-F238E27FC236}">
                <a16:creationId xmlns:a16="http://schemas.microsoft.com/office/drawing/2014/main" id="{EE319336-E7D0-48F4-AF24-403D207BDC69}"/>
              </a:ext>
            </a:extLst>
          </p:cNvPr>
          <p:cNvCxnSpPr>
            <a:cxnSpLocks/>
          </p:cNvCxnSpPr>
          <p:nvPr/>
        </p:nvCxnSpPr>
        <p:spPr>
          <a:xfrm>
            <a:off x="4191000" y="5334000"/>
            <a:ext cx="457200" cy="457200"/>
          </a:xfrm>
          <a:prstGeom prst="straightConnector1">
            <a:avLst/>
          </a:prstGeom>
          <a:ln w="3492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618306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04801"/>
            <a:ext cx="8229600" cy="1295400"/>
          </a:xfrm>
        </p:spPr>
        <p:txBody>
          <a:bodyPr/>
          <a:lstStyle/>
          <a:p>
            <a:pPr marL="0" indent="0">
              <a:buNone/>
            </a:pPr>
            <a:r>
              <a:rPr lang="en-US"/>
              <a:t>Oftentimes you cannot remove dependencies without breaking functionality though.</a:t>
            </a:r>
          </a:p>
        </p:txBody>
      </p:sp>
      <p:pic>
        <p:nvPicPr>
          <p:cNvPr id="3080" name="Picture 8" descr="https://lh3.googleusercontent.com/447Ut8pxzsNBWtJBFGe5A-F_AGto2PGtBHp3jOsc-Cl3MVT22njaX7Oa5iinhYnpVGbcvNykefwyK1h2VJFfiVbg322uheFnTEeaRu4jz3GPmk22T29FbKXM_29gE-8LGeoc5SZQ">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1447800"/>
            <a:ext cx="7772400" cy="1842789"/>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2">
            <a:extLst>
              <a:ext uri="{FF2B5EF4-FFF2-40B4-BE49-F238E27FC236}">
                <a16:creationId xmlns:a16="http://schemas.microsoft.com/office/drawing/2014/main" id="{3CCC50A1-33D1-1B4C-AA53-F70359D907F6}"/>
              </a:ext>
            </a:extLst>
          </p:cNvPr>
          <p:cNvSpPr txBox="1">
            <a:spLocks/>
          </p:cNvSpPr>
          <p:nvPr/>
        </p:nvSpPr>
        <p:spPr>
          <a:xfrm>
            <a:off x="457200" y="3657600"/>
            <a:ext cx="8229600" cy="2468563"/>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fontAlgn="base"/>
            <a:r>
              <a:rPr lang="en-US"/>
              <a:t>Here there are 3 dependencies</a:t>
            </a:r>
          </a:p>
          <a:p>
            <a:pPr marL="971550" lvl="1" indent="-514350" fontAlgn="base">
              <a:buFont typeface="+mj-lt"/>
              <a:buAutoNum type="arabicPeriod"/>
            </a:pPr>
            <a:r>
              <a:rPr lang="en-US" err="1"/>
              <a:t>QuizMain</a:t>
            </a:r>
            <a:r>
              <a:rPr lang="en-US"/>
              <a:t> to Question</a:t>
            </a:r>
          </a:p>
          <a:p>
            <a:pPr marL="971550" lvl="1" indent="-514350" fontAlgn="base">
              <a:buFont typeface="+mj-lt"/>
              <a:buAutoNum type="arabicPeriod"/>
            </a:pPr>
            <a:r>
              <a:rPr lang="en-US" err="1"/>
              <a:t>QuizMain</a:t>
            </a:r>
            <a:r>
              <a:rPr lang="en-US"/>
              <a:t> to Quiz</a:t>
            </a:r>
          </a:p>
          <a:p>
            <a:pPr marL="971550" lvl="1" indent="-514350" fontAlgn="base">
              <a:buFont typeface="+mj-lt"/>
              <a:buAutoNum type="arabicPeriod"/>
            </a:pPr>
            <a:r>
              <a:rPr lang="en-US"/>
              <a:t>Quiz to Question</a:t>
            </a:r>
          </a:p>
          <a:p>
            <a:pPr lvl="1" fontAlgn="base"/>
            <a:r>
              <a:rPr lang="en-US"/>
              <a:t>None can be removed w/o breaking functionality</a:t>
            </a:r>
          </a:p>
        </p:txBody>
      </p:sp>
    </p:spTree>
    <p:extLst>
      <p:ext uri="{BB962C8B-B14F-4D97-AF65-F5344CB8AC3E}">
        <p14:creationId xmlns:p14="http://schemas.microsoft.com/office/powerpoint/2010/main" val="23228806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Tell Don’t Ask</a:t>
            </a:r>
          </a:p>
        </p:txBody>
      </p:sp>
      <p:pic>
        <p:nvPicPr>
          <p:cNvPr id="4" name="Picture 3">
            <a:extLst>
              <a:ext uri="{FF2B5EF4-FFF2-40B4-BE49-F238E27FC236}">
                <a16:creationId xmlns:a16="http://schemas.microsoft.com/office/drawing/2014/main" id="{29A65A6D-5A72-44FF-97AD-18C830F0DA25}"/>
              </a:ext>
            </a:extLst>
          </p:cNvPr>
          <p:cNvPicPr>
            <a:picLocks noChangeAspect="1"/>
          </p:cNvPicPr>
          <p:nvPr/>
        </p:nvPicPr>
        <p:blipFill>
          <a:blip r:embed="rId3"/>
          <a:stretch>
            <a:fillRect/>
          </a:stretch>
        </p:blipFill>
        <p:spPr>
          <a:xfrm>
            <a:off x="2309497" y="1493838"/>
            <a:ext cx="4525006" cy="5001323"/>
          </a:xfrm>
          <a:prstGeom prst="rect">
            <a:avLst/>
          </a:prstGeom>
        </p:spPr>
      </p:pic>
      <p:sp>
        <p:nvSpPr>
          <p:cNvPr id="6" name="TextBox 5">
            <a:extLst>
              <a:ext uri="{FF2B5EF4-FFF2-40B4-BE49-F238E27FC236}">
                <a16:creationId xmlns:a16="http://schemas.microsoft.com/office/drawing/2014/main" id="{4DA8C56E-882E-427C-A66F-DD199A668858}"/>
              </a:ext>
            </a:extLst>
          </p:cNvPr>
          <p:cNvSpPr txBox="1"/>
          <p:nvPr/>
        </p:nvSpPr>
        <p:spPr>
          <a:xfrm>
            <a:off x="4343400" y="6488668"/>
            <a:ext cx="5105400" cy="369332"/>
          </a:xfrm>
          <a:prstGeom prst="rect">
            <a:avLst/>
          </a:prstGeom>
          <a:noFill/>
        </p:spPr>
        <p:txBody>
          <a:bodyPr wrap="square">
            <a:spAutoFit/>
          </a:bodyPr>
          <a:lstStyle/>
          <a:p>
            <a:r>
              <a:rPr lang="en-US" dirty="0"/>
              <a:t>https://martinfowler.com/bliki/TellDontAsk.html</a:t>
            </a:r>
          </a:p>
        </p:txBody>
      </p:sp>
    </p:spTree>
    <p:extLst>
      <p:ext uri="{BB962C8B-B14F-4D97-AF65-F5344CB8AC3E}">
        <p14:creationId xmlns:p14="http://schemas.microsoft.com/office/powerpoint/2010/main" val="41510744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Today’s topic – </a:t>
            </a:r>
            <a:r>
              <a:rPr lang="en-US" b="1" i="1" dirty="0"/>
              <a:t>Tell Don’t Ask</a:t>
            </a:r>
          </a:p>
        </p:txBody>
      </p:sp>
      <p:sp>
        <p:nvSpPr>
          <p:cNvPr id="3" name="Content Placeholder 2"/>
          <p:cNvSpPr>
            <a:spLocks noGrp="1"/>
          </p:cNvSpPr>
          <p:nvPr>
            <p:ph idx="1"/>
          </p:nvPr>
        </p:nvSpPr>
        <p:spPr/>
        <p:txBody>
          <a:bodyPr/>
          <a:lstStyle/>
          <a:p>
            <a:pPr fontAlgn="base"/>
            <a:r>
              <a:rPr lang="en-US" b="1" dirty="0"/>
              <a:t>Minimize dependencies</a:t>
            </a:r>
            <a:r>
              <a:rPr lang="en-US" dirty="0"/>
              <a:t> between objects when it does not disrupt usability or </a:t>
            </a:r>
            <a:r>
              <a:rPr lang="en-US" dirty="0" err="1"/>
              <a:t>extendability</a:t>
            </a:r>
            <a:endParaRPr lang="en-US" dirty="0"/>
          </a:p>
          <a:p>
            <a:pPr lvl="1" fontAlgn="base"/>
            <a:r>
              <a:rPr lang="en-US" dirty="0"/>
              <a:t>If you can see a simpler design that works, use it</a:t>
            </a:r>
          </a:p>
          <a:p>
            <a:pPr lvl="1" fontAlgn="base"/>
            <a:r>
              <a:rPr lang="en-US" dirty="0"/>
              <a:t>But if you can’t see a simpler design than the one that you have, at least ensure that you:</a:t>
            </a:r>
          </a:p>
          <a:p>
            <a:pPr lvl="2" fontAlgn="base"/>
            <a:r>
              <a:rPr lang="en-US" sz="2800" dirty="0">
                <a:solidFill>
                  <a:schemeClr val="accent2"/>
                </a:solidFill>
              </a:rPr>
              <a:t>Tell don't ask</a:t>
            </a:r>
          </a:p>
          <a:p>
            <a:pPr lvl="2" fontAlgn="base"/>
            <a:r>
              <a:rPr lang="en-US" sz="2800" dirty="0"/>
              <a:t>Don't have message chains</a:t>
            </a:r>
          </a:p>
          <a:p>
            <a:pPr marL="0" indent="0">
              <a:buNone/>
            </a:pPr>
            <a:endParaRPr lang="en-US" dirty="0"/>
          </a:p>
        </p:txBody>
      </p:sp>
    </p:spTree>
    <p:extLst>
      <p:ext uri="{BB962C8B-B14F-4D97-AF65-F5344CB8AC3E}">
        <p14:creationId xmlns:p14="http://schemas.microsoft.com/office/powerpoint/2010/main" val="26911703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13012</TotalTime>
  <Words>4622</Words>
  <Application>Microsoft Office PowerPoint</Application>
  <PresentationFormat>On-screen Show (4:3)</PresentationFormat>
  <Paragraphs>811</Paragraphs>
  <Slides>57</Slides>
  <Notes>35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57</vt:i4>
      </vt:variant>
    </vt:vector>
  </HeadingPairs>
  <TitlesOfParts>
    <vt:vector size="62" baseType="lpstr">
      <vt:lpstr>Arial</vt:lpstr>
      <vt:lpstr>Calibri</vt:lpstr>
      <vt:lpstr>Consolas</vt:lpstr>
      <vt:lpstr>Courier New</vt:lpstr>
      <vt:lpstr>Office Theme</vt:lpstr>
      <vt:lpstr>PowerPoint Presentation</vt:lpstr>
      <vt:lpstr>Design Problem 2 Solution,  next HW: Implementing Design 2</vt:lpstr>
      <vt:lpstr>Today’s topics</vt:lpstr>
      <vt:lpstr>Principles of Design (for CSSE220)</vt:lpstr>
      <vt:lpstr>PowerPoint Presentation</vt:lpstr>
      <vt:lpstr>PowerPoint Presentation</vt:lpstr>
      <vt:lpstr>PowerPoint Presentation</vt:lpstr>
      <vt:lpstr>Tell Don’t Ask</vt:lpstr>
      <vt:lpstr>Today’s topic – Tell Don’t Ask</vt:lpstr>
      <vt:lpstr>Tell Don’t Ask – getter methods</vt:lpstr>
      <vt:lpstr>Tell Don’t Ask  Use Procedural Abstraction</vt:lpstr>
      <vt:lpstr>Tell Don’t Ask – Bad Design</vt:lpstr>
      <vt:lpstr>Tell Don’t Ask</vt:lpstr>
      <vt:lpstr>A simple example of Tell Don’t Ask</vt:lpstr>
      <vt:lpstr>A simple example of Tell Don’t Ask</vt:lpstr>
      <vt:lpstr>A simple example of Tell Don’t Ask</vt:lpstr>
      <vt:lpstr>Diagrams look similar!</vt:lpstr>
      <vt:lpstr>Diagrams look similar!</vt:lpstr>
      <vt:lpstr>getGrades()</vt:lpstr>
      <vt:lpstr>getAverage()</vt:lpstr>
      <vt:lpstr>Why does this improve the design?</vt:lpstr>
      <vt:lpstr>In-Class Quiz Qs #1 &amp; #2</vt:lpstr>
      <vt:lpstr>Better Solution</vt:lpstr>
      <vt:lpstr>Eliminate manager salary field!</vt:lpstr>
      <vt:lpstr>Today’s topic –  Don’t have message chains</vt:lpstr>
      <vt:lpstr>UML Interlude: Dependency Relationship</vt:lpstr>
      <vt:lpstr>Message Chain – Don’t Have Them</vt:lpstr>
      <vt:lpstr>Message Chain  Rewritten using variables</vt:lpstr>
      <vt:lpstr>Message Chain  Rewritten using variables</vt:lpstr>
      <vt:lpstr>Message Chain: Solution</vt:lpstr>
      <vt:lpstr>In-Class Quiz Questions #4 &amp; #5</vt:lpstr>
      <vt:lpstr>PowerPoint Presentation</vt:lpstr>
      <vt:lpstr>PowerPoint Presentation</vt:lpstr>
      <vt:lpstr>Partial Solution</vt:lpstr>
      <vt:lpstr>Better Solution Eliminate Data Duplication</vt:lpstr>
      <vt:lpstr>Global/Static Variables are bad, why? </vt:lpstr>
      <vt:lpstr>Today’s topic – Coupling and Cohesion</vt:lpstr>
      <vt:lpstr>Object Oriented Design Terms:</vt:lpstr>
      <vt:lpstr>Coupling and Cohesion</vt:lpstr>
      <vt:lpstr>Imagine I want to make a Video Game.  Here are two classes in my design.  Which is more cohesive?</vt:lpstr>
      <vt:lpstr>Imagine I want to make a Video Game.  Here are two classes in my design.  Which is more cohesive?</vt:lpstr>
      <vt:lpstr>Cohesion – From Textbook</vt:lpstr>
      <vt:lpstr>Coupling</vt:lpstr>
      <vt:lpstr>Note that in this design, GameRunner probably had many objects of the image class, but Image does not know the GameRunner class even exists.  That’s a sign of low coupling between Image and GameRunner.</vt:lpstr>
      <vt:lpstr>Coupling – UML Diagrams</vt:lpstr>
      <vt:lpstr>Coupling – UML Diagrams</vt:lpstr>
      <vt:lpstr>If we do our design job carefully</vt:lpstr>
      <vt:lpstr>Final Example</vt:lpstr>
      <vt:lpstr>Imagine that you’re writing code to manage a school’s students</vt:lpstr>
      <vt:lpstr>1 class solution</vt:lpstr>
      <vt:lpstr>2 class solution</vt:lpstr>
      <vt:lpstr>2 class solution</vt:lpstr>
      <vt:lpstr>3 classes</vt:lpstr>
      <vt:lpstr>3 classes improved</vt:lpstr>
      <vt:lpstr>…6 classes</vt:lpstr>
      <vt:lpstr>Note that</vt:lpstr>
      <vt:lpstr>Reminder</vt:lpstr>
    </vt:vector>
  </TitlesOfParts>
  <Manager/>
  <Company>RHIT CSSE</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Encapsulation</dc:title>
  <dc:subject/>
  <dc:creator>CSSE Faculty</dc:creator>
  <cp:keywords/>
  <dc:description/>
  <cp:lastModifiedBy>Yoder, Jason</cp:lastModifiedBy>
  <cp:revision>242</cp:revision>
  <cp:lastPrinted>2016-09-28T11:28:01Z</cp:lastPrinted>
  <dcterms:created xsi:type="dcterms:W3CDTF">2013-12-22T20:42:02Z</dcterms:created>
  <dcterms:modified xsi:type="dcterms:W3CDTF">2022-03-30T20:57:16Z</dcterms:modified>
  <cp:category/>
</cp:coreProperties>
</file>