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77" r:id="rId6"/>
    <p:sldId id="264" r:id="rId7"/>
    <p:sldId id="265" r:id="rId8"/>
    <p:sldId id="285" r:id="rId9"/>
    <p:sldId id="259" r:id="rId10"/>
    <p:sldId id="270" r:id="rId11"/>
    <p:sldId id="262" r:id="rId12"/>
    <p:sldId id="276" r:id="rId13"/>
    <p:sldId id="273" r:id="rId14"/>
    <p:sldId id="274" r:id="rId15"/>
    <p:sldId id="261" r:id="rId16"/>
    <p:sldId id="275" r:id="rId17"/>
    <p:sldId id="286" r:id="rId18"/>
    <p:sldId id="28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6"/>
    <p:restoredTop sz="73116" autoAdjust="0"/>
  </p:normalViewPr>
  <p:slideViewPr>
    <p:cSldViewPr>
      <p:cViewPr varScale="1">
        <p:scale>
          <a:sx n="62" d="100"/>
          <a:sy n="62" d="100"/>
        </p:scale>
        <p:origin x="1339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9AFE8-3E8D-E148-BA98-12759F2DD8EB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9DED7-56C8-B246-9138-4CD260152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29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SPECIAL TA INSTRUCTIONS:</a:t>
            </a:r>
          </a:p>
          <a:p>
            <a:r>
              <a:rPr lang="en-US" dirty="0"/>
              <a:t>BE SURE TO WALK AROUND while students work</a:t>
            </a:r>
            <a:r>
              <a:rPr lang="en-US" baseline="0" dirty="0"/>
              <a:t> </a:t>
            </a:r>
            <a:r>
              <a:rPr lang="en-US" dirty="0"/>
              <a:t>on recursion examples and NUDGE in the right direction</a:t>
            </a:r>
          </a:p>
          <a:p>
            <a:endParaRPr lang="en-US" dirty="0"/>
          </a:p>
          <a:p>
            <a:r>
              <a:rPr lang="en-US" dirty="0"/>
              <a:t>INSTRUCTOR:</a:t>
            </a:r>
          </a:p>
          <a:p>
            <a:r>
              <a:rPr lang="en-US" dirty="0"/>
              <a:t>Be sure</a:t>
            </a:r>
            <a:r>
              <a:rPr lang="en-US" baseline="0" dirty="0"/>
              <a:t> to start quiz BEFORE the break</a:t>
            </a:r>
          </a:p>
          <a:p>
            <a:r>
              <a:rPr lang="en-US" baseline="0" dirty="0"/>
              <a:t>Leave 15+ minutes at the end AFTER showing UML for the refactoring of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8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 students struggle with this for 1-2 minutes TOPS and then discuss their ideas for solving it.</a:t>
            </a:r>
          </a:p>
          <a:p>
            <a:r>
              <a:rPr lang="en-US" dirty="0"/>
              <a:t>Its horrible to have to make a new array every time… there must be a better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84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FC924-557D-4B90-ADC7-3FC4A5595839}" type="slidenum">
              <a:rPr lang="en-US" smtClean="0">
                <a:latin typeface="Calibri" pitchFamily="-106" charset="0"/>
              </a:rPr>
              <a:pPr/>
              <a:t>7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2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130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8801">
              <a:defRPr/>
            </a:pPr>
            <a:r>
              <a:rPr lang="en-US" dirty="0"/>
              <a:t>[Probably should point</a:t>
            </a:r>
            <a:r>
              <a:rPr lang="en-US" baseline="0" dirty="0"/>
              <a:t> out that the slide title is not a typo.  They’ll read it as “memorization”.]</a:t>
            </a:r>
          </a:p>
          <a:p>
            <a:pPr defTabSz="868801">
              <a:defRPr/>
            </a:pPr>
            <a:endParaRPr lang="en-US" dirty="0"/>
          </a:p>
          <a:p>
            <a:pPr defTabSz="868801">
              <a:defRPr/>
            </a:pPr>
            <a:r>
              <a:rPr lang="en-US" dirty="0"/>
              <a:t>I draw out a tree of Fibonacci calls</a:t>
            </a:r>
            <a:r>
              <a:rPr lang="en-US" baseline="0" dirty="0"/>
              <a:t> on this slide for when it’s implemented as F(n) = F(n-1) + F(n-2), usually for F(5) or something like that. Then I explain that you would create an array/</a:t>
            </a:r>
            <a:r>
              <a:rPr lang="en-US" baseline="0" dirty="0" err="1"/>
              <a:t>hashmap</a:t>
            </a:r>
            <a:r>
              <a:rPr lang="en-US" baseline="0" dirty="0"/>
              <a:t>/something to contain the values you’ve previously found and each time you find one save it, then check for that first. After the explanation, I show how it would reduce the tree by leaving only one calculation of </a:t>
            </a:r>
            <a:r>
              <a:rPr lang="en-US" baseline="0"/>
              <a:t>each value left </a:t>
            </a:r>
            <a:r>
              <a:rPr lang="en-US" baseline="0" dirty="0"/>
              <a:t>in the tree.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1B427-7DFC-4CC2-88EE-62ECF6F8767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22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868801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41B427-7DFC-4CC2-88EE-62ECF6F8767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33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 coding exercise for tower of Hanoi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9DED7-56C8-B246-9138-4CD2601524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83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2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2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18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8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7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4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0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1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2604-4630-4861-9364-F52CA104A3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9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52604-4630-4861-9364-F52CA104A3D5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0E0DD-A879-4A08-B241-26B6C7354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9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moiz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games/towerofhanoi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CSSE 220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More recursion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AF28C85-38B5-5B11-DD51-BBBEA7CBC3CB}"/>
              </a:ext>
            </a:extLst>
          </p:cNvPr>
          <p:cNvSpPr/>
          <p:nvPr/>
        </p:nvSpPr>
        <p:spPr>
          <a:xfrm>
            <a:off x="304800" y="4419600"/>
            <a:ext cx="8534400" cy="21336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PracticeBettingInterfaces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PracticeBettingInterfacesSolution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PracticeRecursiveHelperFunctions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PracticeRecursiveHelperFunctionsSolution</a:t>
            </a:r>
            <a:endParaRPr lang="en-US" sz="2400" i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BC6CA4-5A8B-1061-C755-B292992B6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4690951"/>
            <a:ext cx="2676899" cy="15908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02453F-34BE-C3A3-3ED4-B04D4D22625E}"/>
              </a:ext>
            </a:extLst>
          </p:cNvPr>
          <p:cNvSpPr txBox="1"/>
          <p:nvPr/>
        </p:nvSpPr>
        <p:spPr>
          <a:xfrm>
            <a:off x="4199965" y="-40807"/>
            <a:ext cx="471543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>
                <a:highlight>
                  <a:srgbClr val="FFFF00"/>
                </a:highlight>
              </a:rPr>
              <a:t>__________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17AEE-1C38-6A9A-B6B7-37FE516321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508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val 55"/>
          <p:cNvSpPr/>
          <p:nvPr/>
        </p:nvSpPr>
        <p:spPr>
          <a:xfrm>
            <a:off x="7419124" y="1537551"/>
            <a:ext cx="731659" cy="745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074049" y="4315218"/>
            <a:ext cx="731659" cy="745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513220" y="2381803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956182" y="4290877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41652" y="5382058"/>
            <a:ext cx="731659" cy="74573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24" y="-23261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Recursive Fibonacci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339" y="662765"/>
            <a:ext cx="8229600" cy="14478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Calculate f(4) …where  </a:t>
            </a:r>
          </a:p>
          <a:p>
            <a:pPr marL="457200" lvl="1" indent="0">
              <a:buNone/>
            </a:pPr>
            <a:r>
              <a:rPr lang="en-US" dirty="0"/>
              <a:t>If n &gt; 2                               f(n) = f(n-1) + f(n-2)</a:t>
            </a:r>
          </a:p>
          <a:p>
            <a:pPr marL="457200" lvl="1" indent="0">
              <a:buNone/>
            </a:pPr>
            <a:r>
              <a:rPr lang="en-US" dirty="0"/>
              <a:t>Else if n is 1 or 2, then    f(n) = 1</a:t>
            </a:r>
          </a:p>
          <a:p>
            <a:r>
              <a:rPr lang="en-US" dirty="0"/>
              <a:t>f(5) = f(4) + f(3)…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45369" y="371068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f(5)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676237" y="4128110"/>
            <a:ext cx="1269132" cy="31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141357" y="445725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f(4)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607957" y="4874673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76237" y="487023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54571" y="445725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521171" y="4874673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89451" y="487023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64272" y="5293259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92201" y="531989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97141" y="550410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563741" y="592152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632021" y="5917085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206842" y="6340110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71" y="636674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00745" y="5372106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671139" y="4125642"/>
            <a:ext cx="1269132" cy="319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49419" y="1574932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f(6)</a:t>
            </a:r>
          </a:p>
        </p:txBody>
      </p:sp>
      <p:cxnSp>
        <p:nvCxnSpPr>
          <p:cNvPr id="23" name="Straight Arrow Connector 22"/>
          <p:cNvCxnSpPr>
            <a:endCxn id="4" idx="0"/>
          </p:cNvCxnSpPr>
          <p:nvPr/>
        </p:nvCxnSpPr>
        <p:spPr>
          <a:xfrm flipH="1">
            <a:off x="4255711" y="2102477"/>
            <a:ext cx="736490" cy="1608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474613" y="1701693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f(4)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6941213" y="2119114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8009493" y="2114675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36952" y="251773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f(3)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6153321" y="2907687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122096" y="2783237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619957" y="3191754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29929" y="327445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8534001" y="2616547"/>
            <a:ext cx="620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f(2)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5507303" y="1803045"/>
            <a:ext cx="1665577" cy="77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2153" y="2392780"/>
            <a:ext cx="23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Repeated calculations!</a:t>
            </a:r>
          </a:p>
        </p:txBody>
      </p:sp>
    </p:spTree>
    <p:extLst>
      <p:ext uri="{BB962C8B-B14F-4D97-AF65-F5344CB8AC3E}">
        <p14:creationId xmlns:p14="http://schemas.microsoft.com/office/powerpoint/2010/main" val="132508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4" grpId="0" animBg="1"/>
      <p:bldP spid="53" grpId="0" animBg="1"/>
      <p:bldP spid="52" grpId="0" animBg="1"/>
      <p:bldP spid="12" grpId="0" animBg="1"/>
      <p:bldP spid="4" grpId="0"/>
      <p:bldP spid="16" grpId="0"/>
      <p:bldP spid="19" grpId="0"/>
      <p:bldP spid="28" grpId="0"/>
      <p:bldP spid="31" grpId="0"/>
      <p:bldP spid="34" grpId="0"/>
      <p:bldP spid="37" grpId="0"/>
      <p:bldP spid="38" grpId="0"/>
      <p:bldP spid="39" grpId="0"/>
      <p:bldP spid="22" grpId="0"/>
      <p:bldP spid="41" grpId="0"/>
      <p:bldP spid="45" grpId="0"/>
      <p:bldP spid="48" grpId="0"/>
      <p:bldP spid="49" grpId="0"/>
      <p:bldP spid="50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f(40) ?</a:t>
            </a:r>
          </a:p>
          <a:p>
            <a:r>
              <a:rPr lang="en-US" dirty="0"/>
              <a:t>f(400) ?</a:t>
            </a:r>
          </a:p>
          <a:p>
            <a:endParaRPr lang="en-US" dirty="0"/>
          </a:p>
          <a:p>
            <a:r>
              <a:rPr lang="en-US" dirty="0"/>
              <a:t>Open up Fibber.java </a:t>
            </a:r>
          </a:p>
          <a:p>
            <a:pPr lvl="1"/>
            <a:r>
              <a:rPr lang="en-US" dirty="0"/>
              <a:t>(memoization package)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77524" y="-23261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Recursive Fibonacci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681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Save every solution we find to sub-problems</a:t>
            </a:r>
          </a:p>
          <a:p>
            <a:endParaRPr lang="en-US" dirty="0"/>
          </a:p>
          <a:p>
            <a:r>
              <a:rPr lang="en-US" dirty="0"/>
              <a:t>Before recursively computing a solution:</a:t>
            </a:r>
          </a:p>
          <a:p>
            <a:pPr lvl="1"/>
            <a:r>
              <a:rPr lang="en-US" dirty="0"/>
              <a:t>Look it up</a:t>
            </a:r>
          </a:p>
          <a:p>
            <a:pPr lvl="1"/>
            <a:r>
              <a:rPr lang="en-US" dirty="0"/>
              <a:t>If found, use it</a:t>
            </a:r>
          </a:p>
          <a:p>
            <a:pPr lvl="1"/>
            <a:r>
              <a:rPr lang="en-US" dirty="0"/>
              <a:t>Otherwise do the recursive computation</a:t>
            </a:r>
          </a:p>
          <a:p>
            <a:pPr lvl="1"/>
            <a:endParaRPr lang="en-US" dirty="0"/>
          </a:p>
          <a:p>
            <a:r>
              <a:rPr lang="en-US" dirty="0"/>
              <a:t>Study the memoization code in the </a:t>
            </a:r>
            <a:r>
              <a:rPr lang="en-US" dirty="0" err="1">
                <a:solidFill>
                  <a:srgbClr val="F79646"/>
                </a:solidFill>
              </a:rPr>
              <a:t>RecursiveHelperFunctions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project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Memoization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6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fib(40) = 102334155</a:t>
            </a:r>
          </a:p>
          <a:p>
            <a:r>
              <a:rPr lang="en-US" sz="2800" dirty="0"/>
              <a:t>Calculated 40 Fibonacci numbers in 0.245 seconds.</a:t>
            </a:r>
          </a:p>
          <a:p>
            <a:r>
              <a:rPr lang="en-US" sz="2800" dirty="0"/>
              <a:t>fib(40) = 102334155</a:t>
            </a:r>
          </a:p>
          <a:p>
            <a:r>
              <a:rPr lang="en-US" sz="2800" dirty="0"/>
              <a:t>Calculated 40 Fibonacci numbers WITH MEMOIZATION in 0.000 seconds.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Memoization</a:t>
            </a:r>
            <a:r>
              <a:rPr lang="en-US" dirty="0"/>
              <a:t> Improved Performance</a:t>
            </a:r>
          </a:p>
        </p:txBody>
      </p:sp>
    </p:spTree>
    <p:extLst>
      <p:ext uri="{BB962C8B-B14F-4D97-AF65-F5344CB8AC3E}">
        <p14:creationId xmlns:p14="http://schemas.microsoft.com/office/powerpoint/2010/main" val="34386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45AF-B632-49F4-9E5E-014137DD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 (as time allows)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F16E0-5B0F-44B6-B7C1-CD54546E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Feedback Loop</a:t>
            </a:r>
          </a:p>
          <a:p>
            <a:r>
              <a:rPr lang="en-US" dirty="0"/>
              <a:t>Tower of Hanoi</a:t>
            </a:r>
          </a:p>
          <a:p>
            <a:r>
              <a:rPr lang="en-US" dirty="0">
                <a:hlinkClick r:id="rId3"/>
              </a:rPr>
              <a:t>https://www.mathsisfun.com/games/towerofhanoi.html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34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4A8F-4488-8830-4DA6-E9F7D823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HW Problem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BFBB29-E293-D324-3E6F-1E911FA02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063" y="1834942"/>
            <a:ext cx="735387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Courtesy of Dr. Hollingsworth- the diagram below might help with this problem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largest sub sequence">
            <a:extLst>
              <a:ext uri="{FF2B5EF4-FFF2-40B4-BE49-F238E27FC236}">
                <a16:creationId xmlns:a16="http://schemas.microsoft.com/office/drawing/2014/main" id="{81DA025B-86D6-5F71-BD0E-012E7449F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287" y="2590800"/>
            <a:ext cx="7288024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2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Exercise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6303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215900" algn="l"/>
                <a:tab pos="446088" algn="l"/>
                <a:tab pos="674688" algn="l"/>
                <a:tab pos="903288" algn="l"/>
                <a:tab pos="1131888" algn="l"/>
                <a:tab pos="1360488" algn="l"/>
              </a:tabLst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Solve the </a:t>
            </a:r>
            <a:r>
              <a:rPr lang="en-US" dirty="0" err="1">
                <a:solidFill>
                  <a:srgbClr val="F79646"/>
                </a:solidFill>
              </a:rPr>
              <a:t>sumWholeArray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function recursively </a:t>
            </a:r>
          </a:p>
          <a:p>
            <a:pPr lvl="1"/>
            <a:r>
              <a:rPr lang="en-US" dirty="0"/>
              <a:t>It’s in the </a:t>
            </a:r>
            <a:r>
              <a:rPr lang="en-US" i="1" dirty="0" err="1">
                <a:solidFill>
                  <a:srgbClr val="F79646"/>
                </a:solidFill>
              </a:rPr>
              <a:t>RecursiveHelperFunctions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project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EC812-975B-4D07-AD87-24B7AF100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1012175"/>
            <a:ext cx="6934200" cy="3715539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148F500-766A-437F-A435-BC97DC22A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7900" y="3276600"/>
            <a:ext cx="2857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060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What:</a:t>
            </a:r>
          </a:p>
          <a:p>
            <a:pPr lvl="1"/>
            <a:r>
              <a:rPr lang="en-US" dirty="0"/>
              <a:t>A recursive function that is called by another (non-recursive) function</a:t>
            </a:r>
          </a:p>
          <a:p>
            <a:pPr lvl="1"/>
            <a:r>
              <a:rPr lang="en-US" dirty="0"/>
              <a:t>The non-recursive function (the caller) doesn’t do much other than set up the call</a:t>
            </a:r>
          </a:p>
          <a:p>
            <a:r>
              <a:rPr lang="en-US" dirty="0"/>
              <a:t>When:</a:t>
            </a:r>
          </a:p>
          <a:p>
            <a:pPr lvl="1"/>
            <a:r>
              <a:rPr lang="en-US" dirty="0"/>
              <a:t>Additional parameters are needed </a:t>
            </a:r>
          </a:p>
          <a:p>
            <a:pPr lvl="2"/>
            <a:r>
              <a:rPr lang="en-US" dirty="0"/>
              <a:t>Often the initial function you’re given is not in the ideal form for a recursive solution</a:t>
            </a:r>
          </a:p>
          <a:p>
            <a:pPr lvl="1"/>
            <a:r>
              <a:rPr lang="en-US" dirty="0"/>
              <a:t>Return values need to be updated</a:t>
            </a:r>
          </a:p>
        </p:txBody>
      </p:sp>
    </p:spTree>
    <p:extLst>
      <p:ext uri="{BB962C8B-B14F-4D97-AF65-F5344CB8AC3E}">
        <p14:creationId xmlns:p14="http://schemas.microsoft.com/office/powerpoint/2010/main" val="49819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Recursive Helper Functions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Why:</a:t>
            </a:r>
          </a:p>
          <a:p>
            <a:pPr lvl="1"/>
            <a:r>
              <a:rPr lang="en-US" dirty="0"/>
              <a:t>Makes function called by external code cleaner/easier to use </a:t>
            </a:r>
          </a:p>
          <a:p>
            <a:pPr lvl="2"/>
            <a:r>
              <a:rPr lang="en-US" dirty="0"/>
              <a:t>Does not rely on caller to understand how to initialize the information for the helper</a:t>
            </a:r>
          </a:p>
          <a:p>
            <a:pPr lvl="1"/>
            <a:r>
              <a:rPr lang="en-US" dirty="0"/>
              <a:t>Easier to understand by breaking problem down to smaller pieces</a:t>
            </a:r>
          </a:p>
          <a:p>
            <a:r>
              <a:rPr lang="en-US" dirty="0"/>
              <a:t>How:</a:t>
            </a:r>
          </a:p>
          <a:p>
            <a:pPr lvl="1"/>
            <a:r>
              <a:rPr lang="en-US" dirty="0"/>
              <a:t>Methods named </a:t>
            </a:r>
            <a:r>
              <a:rPr lang="en-US" dirty="0" err="1">
                <a:solidFill>
                  <a:srgbClr val="F79646"/>
                </a:solidFill>
              </a:rPr>
              <a:t>coolFunction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&amp;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2"/>
            <a:r>
              <a:rPr lang="en-US" dirty="0"/>
              <a:t>90% of the code is in </a:t>
            </a:r>
            <a:r>
              <a:rPr lang="en-US" dirty="0" err="1">
                <a:solidFill>
                  <a:srgbClr val="F79646"/>
                </a:solidFill>
              </a:rPr>
              <a:t>coolFunctionHelper</a:t>
            </a:r>
            <a:endParaRPr lang="en-US" dirty="0">
              <a:solidFill>
                <a:srgbClr val="F79646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Exercise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325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tabLst>
                <a:tab pos="215900" algn="l"/>
                <a:tab pos="446088" algn="l"/>
                <a:tab pos="674688" algn="l"/>
                <a:tab pos="903288" algn="l"/>
                <a:tab pos="1131888" algn="l"/>
                <a:tab pos="1360488" algn="l"/>
              </a:tabLst>
            </a:pP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Solve the </a:t>
            </a:r>
            <a:r>
              <a:rPr lang="en-US" dirty="0" err="1">
                <a:solidFill>
                  <a:srgbClr val="F79646"/>
                </a:solidFill>
              </a:rPr>
              <a:t>sumArray</a:t>
            </a:r>
            <a:r>
              <a:rPr lang="en-US" dirty="0">
                <a:solidFill>
                  <a:srgbClr val="F79646"/>
                </a:solidFill>
              </a:rPr>
              <a:t> </a:t>
            </a:r>
            <a:r>
              <a:rPr lang="en-US" dirty="0"/>
              <a:t>function recursively </a:t>
            </a:r>
          </a:p>
          <a:p>
            <a:r>
              <a:rPr lang="en-US" dirty="0"/>
              <a:t>You can work with a partner, but each of you should get the code working on your own computer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4AE050-70B4-4F0D-81E6-FB4E8544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66800"/>
            <a:ext cx="6477000" cy="42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553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RecursiveHelperFunctions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Solve the remaining problems</a:t>
            </a:r>
          </a:p>
          <a:p>
            <a:pPr lvl="1"/>
            <a:r>
              <a:rPr lang="en-US" b="1" dirty="0"/>
              <a:t>all the problems will require you to create a recursive helper function</a:t>
            </a:r>
          </a:p>
          <a:p>
            <a:r>
              <a:rPr lang="en-US" dirty="0"/>
              <a:t>You can work with a partner but make sure both of you write the code</a:t>
            </a:r>
          </a:p>
        </p:txBody>
      </p:sp>
    </p:spTree>
    <p:extLst>
      <p:ext uri="{BB962C8B-B14F-4D97-AF65-F5344CB8AC3E}">
        <p14:creationId xmlns:p14="http://schemas.microsoft.com/office/powerpoint/2010/main" val="166429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Frames for Tracing Recursive Code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5791200"/>
            <a:ext cx="2057400" cy="925513"/>
          </a:xfrm>
          <a:prstGeom prst="rect">
            <a:avLst/>
          </a:prstGeom>
          <a:gradFill rotWithShape="1">
            <a:gsLst>
              <a:gs pos="0">
                <a:srgbClr val="002252"/>
              </a:gs>
              <a:gs pos="50000">
                <a:srgbClr val="0C3F86"/>
              </a:gs>
              <a:gs pos="70000">
                <a:srgbClr val="1D4F98"/>
              </a:gs>
              <a:gs pos="100000">
                <a:srgbClr val="3C6BBA"/>
              </a:gs>
            </a:gsLst>
            <a:lin ang="16200000"/>
          </a:gradFill>
          <a:ln w="9525" algn="ctr">
            <a:solidFill>
              <a:srgbClr val="39639D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Thanks to David </a:t>
            </a:r>
            <a:r>
              <a:rPr lang="en-US" dirty="0" err="1">
                <a:solidFill>
                  <a:schemeClr val="lt1"/>
                </a:solidFill>
                <a:latin typeface="+mn-lt"/>
                <a:cs typeface="+mn-cs"/>
              </a:rPr>
              <a:t>Gries</a:t>
            </a:r>
            <a:r>
              <a:rPr lang="en-US" dirty="0">
                <a:solidFill>
                  <a:schemeClr val="lt1"/>
                </a:solidFill>
                <a:latin typeface="+mn-lt"/>
                <a:cs typeface="+mn-cs"/>
              </a:rPr>
              <a:t> for this technique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667000"/>
            <a:ext cx="5486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/>
              <a:t>parameters and local variables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905000" y="2667000"/>
            <a:ext cx="23308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method name (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</p:txBody>
      </p:sp>
      <p:sp>
        <p:nvSpPr>
          <p:cNvPr id="9" name="Line Callout 2 8"/>
          <p:cNvSpPr>
            <a:spLocks/>
          </p:cNvSpPr>
          <p:nvPr/>
        </p:nvSpPr>
        <p:spPr bwMode="auto">
          <a:xfrm flipH="1">
            <a:off x="273424" y="1417638"/>
            <a:ext cx="3962400" cy="487362"/>
          </a:xfrm>
          <a:prstGeom prst="borderCallout2">
            <a:avLst>
              <a:gd name="adj1" fmla="val 101525"/>
              <a:gd name="adj2" fmla="val 20174"/>
              <a:gd name="adj3" fmla="val 187058"/>
              <a:gd name="adj4" fmla="val 8446"/>
              <a:gd name="adj5" fmla="val 249356"/>
              <a:gd name="adj6" fmla="val -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1. Draw box when method starts</a:t>
            </a:r>
          </a:p>
        </p:txBody>
      </p:sp>
      <p:sp>
        <p:nvSpPr>
          <p:cNvPr id="10" name="Line Callout 2 9"/>
          <p:cNvSpPr>
            <a:spLocks/>
          </p:cNvSpPr>
          <p:nvPr/>
        </p:nvSpPr>
        <p:spPr bwMode="auto">
          <a:xfrm flipH="1">
            <a:off x="304800" y="2057400"/>
            <a:ext cx="1617702" cy="487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644"/>
              <a:gd name="adj6" fmla="val -1247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2. Fill in name</a:t>
            </a:r>
          </a:p>
        </p:txBody>
      </p:sp>
      <p:sp>
        <p:nvSpPr>
          <p:cNvPr id="12" name="Line Callout 2 11"/>
          <p:cNvSpPr>
            <a:spLocks/>
          </p:cNvSpPr>
          <p:nvPr/>
        </p:nvSpPr>
        <p:spPr bwMode="auto">
          <a:xfrm>
            <a:off x="972806" y="4745968"/>
            <a:ext cx="2971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991"/>
              <a:gd name="adj6" fmla="val 29669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3. List every parameter and its argument value.</a:t>
            </a:r>
          </a:p>
        </p:txBody>
      </p:sp>
      <p:sp>
        <p:nvSpPr>
          <p:cNvPr id="13" name="Line Callout 2 12"/>
          <p:cNvSpPr>
            <a:spLocks/>
          </p:cNvSpPr>
          <p:nvPr/>
        </p:nvSpPr>
        <p:spPr bwMode="auto">
          <a:xfrm>
            <a:off x="4267200" y="4500790"/>
            <a:ext cx="4114800" cy="685800"/>
          </a:xfrm>
          <a:prstGeom prst="borderCallout2">
            <a:avLst>
              <a:gd name="adj1" fmla="val 24632"/>
              <a:gd name="adj2" fmla="val -163"/>
              <a:gd name="adj3" fmla="val -36152"/>
              <a:gd name="adj4" fmla="val -9804"/>
              <a:gd name="adj5" fmla="val -168474"/>
              <a:gd name="adj6" fmla="val -1431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4. List every local variable declared in the method, </a:t>
            </a:r>
            <a:r>
              <a:rPr lang="en-US" b="1" dirty="0">
                <a:solidFill>
                  <a:schemeClr val="dk1"/>
                </a:solidFill>
                <a:latin typeface="+mn-lt"/>
                <a:cs typeface="+mn-cs"/>
              </a:rPr>
              <a:t>but no values yet</a:t>
            </a:r>
            <a:endParaRPr lang="en-US" dirty="0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90800" y="5551012"/>
            <a:ext cx="6096000" cy="650875"/>
          </a:xfrm>
          <a:prstGeom prst="rect">
            <a:avLst/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8. Step through the method, update variable values, draw new frame for new calls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3516868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base case condition(s)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2502" y="3924340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return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statement </a:t>
            </a:r>
          </a:p>
        </p:txBody>
      </p:sp>
      <p:sp>
        <p:nvSpPr>
          <p:cNvPr id="19" name="Line Callout 2 18"/>
          <p:cNvSpPr>
            <a:spLocks/>
          </p:cNvSpPr>
          <p:nvPr/>
        </p:nvSpPr>
        <p:spPr bwMode="auto">
          <a:xfrm flipH="1">
            <a:off x="2684702" y="2033725"/>
            <a:ext cx="2214282" cy="487362"/>
          </a:xfrm>
          <a:prstGeom prst="borderCallout2">
            <a:avLst>
              <a:gd name="adj1" fmla="val 96006"/>
              <a:gd name="adj2" fmla="val 77866"/>
              <a:gd name="adj3" fmla="val 281004"/>
              <a:gd name="adj4" fmla="val 16931"/>
              <a:gd name="adj5" fmla="val 350099"/>
              <a:gd name="adj6" fmla="val 3856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5. Check Condition(s)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572" y="3876329"/>
            <a:ext cx="403412" cy="375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>
            <a:spLocks/>
          </p:cNvSpPr>
          <p:nvPr/>
        </p:nvSpPr>
        <p:spPr bwMode="auto">
          <a:xfrm flipH="1">
            <a:off x="4657493" y="1467668"/>
            <a:ext cx="3733800" cy="487362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495796"/>
              <a:gd name="adj6" fmla="val 96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6. Add box for next recursive call frame. Add blank for unknown value</a:t>
            </a:r>
          </a:p>
        </p:txBody>
      </p:sp>
      <p:sp>
        <p:nvSpPr>
          <p:cNvPr id="20" name="Line Callout 2 19"/>
          <p:cNvSpPr>
            <a:spLocks/>
          </p:cNvSpPr>
          <p:nvPr/>
        </p:nvSpPr>
        <p:spPr bwMode="auto">
          <a:xfrm flipH="1">
            <a:off x="5105400" y="2076768"/>
            <a:ext cx="3733800" cy="548481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392832"/>
              <a:gd name="adj6" fmla="val 114406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dirty="0">
                <a:solidFill>
                  <a:schemeClr val="dk1"/>
                </a:solidFill>
                <a:latin typeface="+mn-lt"/>
                <a:cs typeface="+mn-cs"/>
              </a:rPr>
              <a:t>7. Add blank for unknown value, if needed (may be box from #6)</a:t>
            </a:r>
          </a:p>
        </p:txBody>
      </p:sp>
    </p:spTree>
    <p:extLst>
      <p:ext uri="{BB962C8B-B14F-4D97-AF65-F5344CB8AC3E}">
        <p14:creationId xmlns:p14="http://schemas.microsoft.com/office/powerpoint/2010/main" val="32039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9" grpId="0" animBg="1"/>
      <p:bldP spid="21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the recursive call isn’t in the return?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start the quiz problem together, then you can finish it on your own.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Read the problem and the grading guidelines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a </a:t>
            </a:r>
            <a:r>
              <a:rPr lang="en-US" i="1" dirty="0"/>
              <a:t>template</a:t>
            </a:r>
            <a:r>
              <a:rPr lang="en-US" dirty="0"/>
              <a:t> for the recursive operation’s Activation Record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Make </a:t>
            </a:r>
            <a:r>
              <a:rPr lang="en-US" dirty="0"/>
              <a:t>first call to the operation</a:t>
            </a:r>
          </a:p>
        </p:txBody>
      </p:sp>
    </p:spTree>
    <p:extLst>
      <p:ext uri="{BB962C8B-B14F-4D97-AF65-F5344CB8AC3E}">
        <p14:creationId xmlns:p14="http://schemas.microsoft.com/office/powerpoint/2010/main" val="142889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534400" cy="5973763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/**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ensures: largest value in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is returned or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if |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| = 0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@param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is cleared of its values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decreasing: |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 @return the largest value found in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or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if |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| = 0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   */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findLargest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(size == 0)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base case #1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Integer.MIN_VALUE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(size == 1)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base case #2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// non-base case; Fact: size &gt; 1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first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incomingA.remove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lgOfRest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findLargest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incomingA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(first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lgOfRest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first;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 else {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lgOfRest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 // end if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} // end if</a:t>
            </a:r>
          </a:p>
          <a:p>
            <a:pPr marL="0" indent="0">
              <a:buNone/>
              <a:tabLst>
                <a:tab pos="331788" algn="l"/>
                <a:tab pos="674688" algn="l"/>
                <a:tab pos="1017588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}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findLargest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11AFBA-39D6-3F6C-9C3F-182DDD177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570" y="5133734"/>
            <a:ext cx="6125430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2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31EB6B9-E880-4991-9333-83CD2EDC47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8F51B2-1CC2-431D-A1E6-36E9125CDB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F94FC0-E081-4FF1-A581-A49E7DE311B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14239</TotalTime>
  <Words>1064</Words>
  <Application>Microsoft Office PowerPoint</Application>
  <PresentationFormat>On-screen Show (4:3)</PresentationFormat>
  <Paragraphs>148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Segoe UI</vt:lpstr>
      <vt:lpstr>Office Theme</vt:lpstr>
      <vt:lpstr>CSSE 220</vt:lpstr>
      <vt:lpstr>Exercise time</vt:lpstr>
      <vt:lpstr>Recursive Helper Functions – What, When, Why, How?</vt:lpstr>
      <vt:lpstr>Recursive Helper Functions – What, When, Why, How?</vt:lpstr>
      <vt:lpstr>Exercise time</vt:lpstr>
      <vt:lpstr>RecursiveHelperFunctions</vt:lpstr>
      <vt:lpstr>Frames for Tracing Recursive Code</vt:lpstr>
      <vt:lpstr>What if the recursive call isn’t in the return?</vt:lpstr>
      <vt:lpstr>PowerPoint Presentation</vt:lpstr>
      <vt:lpstr>Recursive Fibonacci Number</vt:lpstr>
      <vt:lpstr>PowerPoint Presentation</vt:lpstr>
      <vt:lpstr>Memoization</vt:lpstr>
      <vt:lpstr>Memoization Improved Performance</vt:lpstr>
      <vt:lpstr>More Fun (as time allows)</vt:lpstr>
      <vt:lpstr>Final HW Problem</vt:lpstr>
    </vt:vector>
  </TitlesOfParts>
  <Manager/>
  <Company>Rose-Hulman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interfaces More recursion</dc:title>
  <dc:subject/>
  <dc:creator>Mike Hewner</dc:creator>
  <cp:keywords/>
  <dc:description/>
  <cp:lastModifiedBy>Yoder, Jason</cp:lastModifiedBy>
  <cp:revision>73</cp:revision>
  <dcterms:created xsi:type="dcterms:W3CDTF">2014-10-07T17:13:01Z</dcterms:created>
  <dcterms:modified xsi:type="dcterms:W3CDTF">2023-04-17T19:17:47Z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