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4"/>
  </p:sldMasterIdLst>
  <p:notesMasterIdLst>
    <p:notesMasterId r:id="rId16"/>
  </p:notesMasterIdLst>
  <p:handoutMasterIdLst>
    <p:handoutMasterId r:id="rId17"/>
  </p:handoutMasterIdLst>
  <p:sldIdLst>
    <p:sldId id="305" r:id="rId5"/>
    <p:sldId id="289" r:id="rId6"/>
    <p:sldId id="301" r:id="rId7"/>
    <p:sldId id="302" r:id="rId8"/>
    <p:sldId id="308" r:id="rId9"/>
    <p:sldId id="280" r:id="rId10"/>
    <p:sldId id="304" r:id="rId11"/>
    <p:sldId id="281" r:id="rId12"/>
    <p:sldId id="303" r:id="rId13"/>
    <p:sldId id="306" r:id="rId14"/>
    <p:sldId id="309" r:id="rId1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92" autoAdjust="0"/>
    <p:restoredTop sz="79040" autoAdjust="0"/>
  </p:normalViewPr>
  <p:slideViewPr>
    <p:cSldViewPr snapToGrid="0" snapToObjects="1">
      <p:cViewPr varScale="1">
        <p:scale>
          <a:sx n="67" d="100"/>
          <a:sy n="67" d="100"/>
        </p:scale>
        <p:origin x="18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B5CDA315-5407-44F3-A202-B5DD010C8C1E}"/>
    <pc:docChg chg="custSel addSld modSld">
      <pc:chgData name="Yoder, Jason" userId="28f4d4d8-da04-4f86-b14d-a21675737bc5" providerId="ADAL" clId="{B5CDA315-5407-44F3-A202-B5DD010C8C1E}" dt="2023-11-20T21:19:33.070" v="1454" actId="14100"/>
      <pc:docMkLst>
        <pc:docMk/>
      </pc:docMkLst>
      <pc:sldChg chg="modSp mod modNotesTx">
        <pc:chgData name="Yoder, Jason" userId="28f4d4d8-da04-4f86-b14d-a21675737bc5" providerId="ADAL" clId="{B5CDA315-5407-44F3-A202-B5DD010C8C1E}" dt="2023-11-20T21:06:53.084" v="997" actId="20577"/>
        <pc:sldMkLst>
          <pc:docMk/>
          <pc:sldMk cId="0" sldId="281"/>
        </pc:sldMkLst>
        <pc:spChg chg="mod">
          <ac:chgData name="Yoder, Jason" userId="28f4d4d8-da04-4f86-b14d-a21675737bc5" providerId="ADAL" clId="{B5CDA315-5407-44F3-A202-B5DD010C8C1E}" dt="2023-11-20T21:02:02.402" v="825" actId="27636"/>
          <ac:spMkLst>
            <pc:docMk/>
            <pc:sldMk cId="0" sldId="281"/>
            <ac:spMk id="31746" creationId="{00000000-0000-0000-0000-000000000000}"/>
          </ac:spMkLst>
        </pc:spChg>
      </pc:sldChg>
      <pc:sldChg chg="modSp mod">
        <pc:chgData name="Yoder, Jason" userId="28f4d4d8-da04-4f86-b14d-a21675737bc5" providerId="ADAL" clId="{B5CDA315-5407-44F3-A202-B5DD010C8C1E}" dt="2023-11-20T20:53:39.452" v="177" actId="20577"/>
        <pc:sldMkLst>
          <pc:docMk/>
          <pc:sldMk cId="694336893" sldId="289"/>
        </pc:sldMkLst>
        <pc:spChg chg="mod">
          <ac:chgData name="Yoder, Jason" userId="28f4d4d8-da04-4f86-b14d-a21675737bc5" providerId="ADAL" clId="{B5CDA315-5407-44F3-A202-B5DD010C8C1E}" dt="2023-11-20T20:53:39.452" v="177" actId="20577"/>
          <ac:spMkLst>
            <pc:docMk/>
            <pc:sldMk cId="694336893" sldId="289"/>
            <ac:spMk id="7" creationId="{00000000-0000-0000-0000-000000000000}"/>
          </ac:spMkLst>
        </pc:spChg>
      </pc:sldChg>
      <pc:sldChg chg="modNotesTx">
        <pc:chgData name="Yoder, Jason" userId="28f4d4d8-da04-4f86-b14d-a21675737bc5" providerId="ADAL" clId="{B5CDA315-5407-44F3-A202-B5DD010C8C1E}" dt="2023-11-20T21:01:14.105" v="823" actId="20577"/>
        <pc:sldMkLst>
          <pc:docMk/>
          <pc:sldMk cId="331094457" sldId="302"/>
        </pc:sldMkLst>
      </pc:sldChg>
      <pc:sldChg chg="modSp mod modNotesTx">
        <pc:chgData name="Yoder, Jason" userId="28f4d4d8-da04-4f86-b14d-a21675737bc5" providerId="ADAL" clId="{B5CDA315-5407-44F3-A202-B5DD010C8C1E}" dt="2023-11-20T21:09:10.828" v="1381" actId="20577"/>
        <pc:sldMkLst>
          <pc:docMk/>
          <pc:sldMk cId="192831339" sldId="303"/>
        </pc:sldMkLst>
        <pc:spChg chg="mod">
          <ac:chgData name="Yoder, Jason" userId="28f4d4d8-da04-4f86-b14d-a21675737bc5" providerId="ADAL" clId="{B5CDA315-5407-44F3-A202-B5DD010C8C1E}" dt="2023-11-20T21:05:46.899" v="888" actId="20577"/>
          <ac:spMkLst>
            <pc:docMk/>
            <pc:sldMk cId="192831339" sldId="303"/>
            <ac:spMk id="2" creationId="{00000000-0000-0000-0000-000000000000}"/>
          </ac:spMkLst>
        </pc:spChg>
      </pc:sldChg>
      <pc:sldChg chg="modSp mod modNotesTx">
        <pc:chgData name="Yoder, Jason" userId="28f4d4d8-da04-4f86-b14d-a21675737bc5" providerId="ADAL" clId="{B5CDA315-5407-44F3-A202-B5DD010C8C1E}" dt="2023-11-20T21:00:34.729" v="757" actId="20577"/>
        <pc:sldMkLst>
          <pc:docMk/>
          <pc:sldMk cId="0" sldId="305"/>
        </pc:sldMkLst>
        <pc:spChg chg="mod">
          <ac:chgData name="Yoder, Jason" userId="28f4d4d8-da04-4f86-b14d-a21675737bc5" providerId="ADAL" clId="{B5CDA315-5407-44F3-A202-B5DD010C8C1E}" dt="2023-11-20T20:52:11.904" v="66" actId="20577"/>
          <ac:spMkLst>
            <pc:docMk/>
            <pc:sldMk cId="0" sldId="305"/>
            <ac:spMk id="5" creationId="{119B4DD4-4799-8F40-9B13-E5CF74548A9D}"/>
          </ac:spMkLst>
        </pc:spChg>
      </pc:sldChg>
      <pc:sldChg chg="addSp modSp new mod modNotesTx">
        <pc:chgData name="Yoder, Jason" userId="28f4d4d8-da04-4f86-b14d-a21675737bc5" providerId="ADAL" clId="{B5CDA315-5407-44F3-A202-B5DD010C8C1E}" dt="2023-11-20T21:19:33.070" v="1454" actId="14100"/>
        <pc:sldMkLst>
          <pc:docMk/>
          <pc:sldMk cId="3513066719" sldId="306"/>
        </pc:sldMkLst>
        <pc:spChg chg="mod">
          <ac:chgData name="Yoder, Jason" userId="28f4d4d8-da04-4f86-b14d-a21675737bc5" providerId="ADAL" clId="{B5CDA315-5407-44F3-A202-B5DD010C8C1E}" dt="2023-11-20T21:08:39.363" v="1240" actId="20577"/>
          <ac:spMkLst>
            <pc:docMk/>
            <pc:sldMk cId="3513066719" sldId="306"/>
            <ac:spMk id="2" creationId="{563F3E44-2F9A-CC8F-BBBE-98B2E5CEFBD3}"/>
          </ac:spMkLst>
        </pc:spChg>
        <pc:spChg chg="mod">
          <ac:chgData name="Yoder, Jason" userId="28f4d4d8-da04-4f86-b14d-a21675737bc5" providerId="ADAL" clId="{B5CDA315-5407-44F3-A202-B5DD010C8C1E}" dt="2023-11-20T21:08:29.891" v="1229" actId="20577"/>
          <ac:spMkLst>
            <pc:docMk/>
            <pc:sldMk cId="3513066719" sldId="306"/>
            <ac:spMk id="3" creationId="{7FD7CAED-8F04-42A1-5279-4CF44CB623C3}"/>
          </ac:spMkLst>
        </pc:spChg>
        <pc:picChg chg="add mod">
          <ac:chgData name="Yoder, Jason" userId="28f4d4d8-da04-4f86-b14d-a21675737bc5" providerId="ADAL" clId="{B5CDA315-5407-44F3-A202-B5DD010C8C1E}" dt="2023-11-20T21:19:33.070" v="1454" actId="14100"/>
          <ac:picMkLst>
            <pc:docMk/>
            <pc:sldMk cId="3513066719" sldId="306"/>
            <ac:picMk id="5" creationId="{8DC4EF40-BEC0-4666-9D8A-97FA358A1227}"/>
          </ac:picMkLst>
        </pc:picChg>
      </pc:sldChg>
    </pc:docChg>
  </pc:docChgLst>
  <pc:docChgLst>
    <pc:chgData name="Letscher, Emma" userId="S::letscher@rose-hulman.edu::20371dcc-26e5-4071-a277-9ad1573a75d4" providerId="AD" clId="Web-{64CD517A-63B4-4512-AD92-F40D4A1E82E9}"/>
    <pc:docChg chg="modSld">
      <pc:chgData name="Letscher, Emma" userId="S::letscher@rose-hulman.edu::20371dcc-26e5-4071-a277-9ad1573a75d4" providerId="AD" clId="Web-{64CD517A-63B4-4512-AD92-F40D4A1E82E9}" dt="2021-11-18T02:10:36.489" v="1" actId="1076"/>
      <pc:docMkLst>
        <pc:docMk/>
      </pc:docMkLst>
      <pc:sldChg chg="modSp">
        <pc:chgData name="Letscher, Emma" userId="S::letscher@rose-hulman.edu::20371dcc-26e5-4071-a277-9ad1573a75d4" providerId="AD" clId="Web-{64CD517A-63B4-4512-AD92-F40D4A1E82E9}" dt="2021-11-18T02:10:36.489" v="1" actId="1076"/>
        <pc:sldMkLst>
          <pc:docMk/>
          <pc:sldMk cId="1039415562" sldId="304"/>
        </pc:sldMkLst>
        <pc:spChg chg="mod">
          <ac:chgData name="Letscher, Emma" userId="S::letscher@rose-hulman.edu::20371dcc-26e5-4071-a277-9ad1573a75d4" providerId="AD" clId="Web-{64CD517A-63B4-4512-AD92-F40D4A1E82E9}" dt="2021-11-18T02:10:36.489" v="1" actId="1076"/>
          <ac:spMkLst>
            <pc:docMk/>
            <pc:sldMk cId="1039415562" sldId="304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BE96EB-93B8-4333-B3AD-220E79B9E6A1}" type="datetimeFigureOut">
              <a:rPr lang="en-US"/>
              <a:pPr>
                <a:defRPr/>
              </a:pPr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2C50AB7-F3AB-4F84-9C79-4836E9A7B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4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F25F1C-F991-4357-B3D3-F6F5DF2944B9}" type="datetimeFigureOut">
              <a:rPr lang="en-US"/>
              <a:pPr>
                <a:defRPr/>
              </a:pPr>
              <a:t>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B2F295C-7880-493E-AD25-F933224B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4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This is course evals day, you can start with course evals or get them started on exercises and then do course evals.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Bring printouts</a:t>
            </a:r>
            <a:r>
              <a:rPr lang="en-US" baseline="0" dirty="0"/>
              <a:t> from the </a:t>
            </a:r>
            <a:r>
              <a:rPr lang="en-US" sz="1200" i="1" dirty="0" err="1"/>
              <a:t>PracticeSolutionComparableAndComparators</a:t>
            </a:r>
            <a:endParaRPr lang="en-US" sz="1200" i="1" dirty="0"/>
          </a:p>
          <a:p>
            <a:pPr eaLnBrk="1" hangingPunct="1">
              <a:spcBef>
                <a:spcPct val="0"/>
              </a:spcBef>
            </a:pPr>
            <a:r>
              <a:rPr lang="en-US" sz="1200" i="0" dirty="0"/>
              <a:t>The function package is only extra practice, to streamline things it works best to just do a couple of examples within the comparing package</a:t>
            </a:r>
          </a:p>
          <a:p>
            <a:pPr eaLnBrk="1" hangingPunct="1">
              <a:spcBef>
                <a:spcPct val="0"/>
              </a:spcBef>
            </a:pPr>
            <a:r>
              <a:rPr lang="en-US" sz="1200" i="0" dirty="0"/>
              <a:t>This is mostly for exposure to using these in practice and connecting OO ideas</a:t>
            </a:r>
            <a:endParaRPr lang="en-US" i="0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50887-88A3-49D2-A4D8-539F84EF639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on</a:t>
            </a:r>
            <a:r>
              <a:rPr lang="en-US" baseline="0" dirty="0"/>
              <a:t> </a:t>
            </a:r>
            <a:r>
              <a:rPr lang="en-US" baseline="0" dirty="0" err="1"/>
              <a:t>comparable</a:t>
            </a:r>
            <a:r>
              <a:rPr lang="en-US" dirty="0" err="1"/>
              <a:t>.Rectangle</a:t>
            </a:r>
            <a:r>
              <a:rPr lang="en-US" dirty="0"/>
              <a:t> example with class.</a:t>
            </a:r>
          </a:p>
          <a:p>
            <a:r>
              <a:rPr lang="en-US" dirty="0"/>
              <a:t>Complete TODO #1 and TODO #2 in Rectangle</a:t>
            </a:r>
          </a:p>
          <a:p>
            <a:endParaRPr lang="en-US" baseline="0" dirty="0"/>
          </a:p>
          <a:p>
            <a:r>
              <a:rPr lang="en-US" baseline="0" dirty="0"/>
              <a:t>Have students complete </a:t>
            </a:r>
            <a:r>
              <a:rPr lang="en-US" baseline="0" dirty="0" err="1"/>
              <a:t>comparable.Person</a:t>
            </a:r>
            <a:r>
              <a:rPr lang="en-US" baseline="0" dirty="0"/>
              <a:t> </a:t>
            </a:r>
            <a:r>
              <a:rPr lang="en-US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They should complete TODO #1 and TODO #2 in Rectangle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2F295C-7880-493E-AD25-F933224B0C4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45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this slide when students are trying to figure out how to check if two Strings are in order or not.</a:t>
            </a:r>
          </a:p>
          <a:p>
            <a:r>
              <a:rPr lang="en-US" dirty="0"/>
              <a:t>Much easier to just use the built-in </a:t>
            </a:r>
            <a:r>
              <a:rPr lang="en-US" dirty="0" err="1"/>
              <a:t>compareTo</a:t>
            </a:r>
            <a:r>
              <a:rPr lang="en-US" dirty="0"/>
              <a:t> method in the String class than setting up your own custom String order</a:t>
            </a:r>
          </a:p>
          <a:p>
            <a:r>
              <a:rPr lang="en-US" dirty="0"/>
              <a:t>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2F295C-7880-493E-AD25-F933224B0C4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88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The behavior of </a:t>
            </a:r>
            <a:r>
              <a:rPr lang="en-US" dirty="0" err="1"/>
              <a:t>compareTo</a:t>
            </a:r>
            <a:r>
              <a:rPr lang="en-US" dirty="0"/>
              <a:t>() is described</a:t>
            </a:r>
            <a:r>
              <a:rPr lang="en-US" baseline="0" dirty="0"/>
              <a:t> in the Comparable interface.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9877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Might want to ask them  to identify the sort. (</a:t>
            </a:r>
            <a:r>
              <a:rPr lang="en-US" dirty="0"/>
              <a:t>This is selection</a:t>
            </a:r>
            <a:r>
              <a:rPr lang="en-US" baseline="0" dirty="0"/>
              <a:t> sort.)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2F295C-7880-493E-AD25-F933224B0C4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11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Complete TODO#3 for </a:t>
            </a:r>
            <a:r>
              <a:rPr lang="en-US" dirty="0" err="1"/>
              <a:t>RectangleDriver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Have students complete TODO #3 for </a:t>
            </a:r>
            <a:r>
              <a:rPr lang="en-US" baseline="0" dirty="0" err="1"/>
              <a:t>PersonDriver</a:t>
            </a:r>
            <a:endParaRPr lang="en-US" baseline="0" dirty="0"/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Comparator is also an interface, like Comparable.  Comparator declares the compare() function while Comparable declares the </a:t>
            </a:r>
            <a:r>
              <a:rPr lang="en-US" baseline="0" dirty="0" err="1"/>
              <a:t>compareTo</a:t>
            </a:r>
            <a:r>
              <a:rPr lang="en-US" baseline="0" dirty="0"/>
              <a:t>() function.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Comparators are primarily used for collection objects to tell them how to order their elements.</a:t>
            </a:r>
            <a:endParaRPr 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D4A957-DB2F-4B5C-AC38-D1665CDF117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0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Similar to anonymous </a:t>
            </a:r>
            <a:r>
              <a:rPr lang="en-US" dirty="0" err="1"/>
              <a:t>ActionListeners</a:t>
            </a:r>
            <a:r>
              <a:rPr lang="en-US" dirty="0"/>
              <a:t>, we can create anonymous comparators: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Complete TODO#4 for </a:t>
            </a:r>
            <a:r>
              <a:rPr lang="en-US" dirty="0" err="1"/>
              <a:t>RectangleDriver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Have students complete TODO #4 for  </a:t>
            </a:r>
            <a:r>
              <a:rPr lang="en-US" baseline="0" dirty="0" err="1"/>
              <a:t>PersonDriver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2F295C-7880-493E-AD25-F933224B0C4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22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enough time to do this and let them work on project</a:t>
            </a:r>
          </a:p>
          <a:p>
            <a:r>
              <a:rPr lang="en-US" dirty="0"/>
              <a:t>They will be focused on the project at this point in the quarter</a:t>
            </a:r>
          </a:p>
          <a:p>
            <a:endParaRPr lang="en-US" dirty="0"/>
          </a:p>
          <a:p>
            <a:r>
              <a:rPr lang="en-US" dirty="0"/>
              <a:t>Extra example In the function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2F295C-7880-493E-AD25-F933224B0C4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1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BEC5E-690C-4AB4-928C-487D416E885B}" type="datetime2">
              <a:rPr lang="en-US" smtClean="0"/>
              <a:pPr>
                <a:defRPr/>
              </a:pPr>
              <a:t>Sunday, February 25,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37E3C-A043-4B73-838C-D58D6053C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5F6F6E-B59B-42D3-858A-F971828370DE}" type="datetime2">
              <a:rPr lang="en-US" smtClean="0"/>
              <a:pPr>
                <a:defRPr/>
              </a:pPr>
              <a:t>Sunday, February 25,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913C1-8532-4322-B4F1-1D8EF1002E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4F5E49-06F8-499B-9323-5754E13ADA58}" type="datetime2">
              <a:rPr lang="en-US" smtClean="0"/>
              <a:pPr>
                <a:defRPr/>
              </a:pPr>
              <a:t>Sunday, February 25,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6C02E-11F4-48EA-948B-D1A36FC11C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78894-81EE-4018-A8EE-23C473FF1C6A}" type="datetime2">
              <a:rPr lang="en-US" smtClean="0"/>
              <a:pPr>
                <a:defRPr/>
              </a:pPr>
              <a:t>Sunday, February 25,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CC7DC-03D2-45BD-B3A5-AC9E21CD8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EF7AD5-177F-4F9B-8E88-D9E1D5BE506A}" type="datetime2">
              <a:rPr lang="en-US" smtClean="0"/>
              <a:pPr>
                <a:defRPr/>
              </a:pPr>
              <a:t>Sunday, February 25,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DE133-9EC4-4335-A95D-1D69E08618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7097F-CF2A-49AE-93C9-C3F545CF4066}" type="datetime2">
              <a:rPr lang="en-US" smtClean="0"/>
              <a:pPr>
                <a:defRPr/>
              </a:pPr>
              <a:t>Sunday, February 25,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A3040-3016-44A1-ACF6-3A02DA6C2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3C7838-DB83-4531-962D-30E1162AF869}" type="datetime2">
              <a:rPr lang="en-US" smtClean="0"/>
              <a:pPr>
                <a:defRPr/>
              </a:pPr>
              <a:t>Sunday, February 25,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D314A-ED71-4268-96EF-B20E0D3E2D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0BF7B-5508-4535-9478-38601EDABC17}" type="datetime2">
              <a:rPr lang="en-US" smtClean="0"/>
              <a:pPr>
                <a:defRPr/>
              </a:pPr>
              <a:t>Sunday, February 25,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5B7DC-99B0-4254-8C8B-52AC0857FB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6A6982-3372-4511-B33E-B75380BE5074}" type="datetime2">
              <a:rPr lang="en-US" smtClean="0"/>
              <a:pPr>
                <a:defRPr/>
              </a:pPr>
              <a:t>Sunday, February 25,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550D0-3932-4239-8291-885EA35836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0E997-7C5F-4BC3-8739-C4F51502AB06}" type="datetime2">
              <a:rPr lang="en-US" smtClean="0"/>
              <a:pPr>
                <a:defRPr/>
              </a:pPr>
              <a:t>Sunday, February 25,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58AD3-D743-4CB8-A92B-A84889554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89702-0E2B-431B-943A-57ABBCFC436C}" type="datetime2">
              <a:rPr lang="en-US" smtClean="0"/>
              <a:pPr>
                <a:defRPr/>
              </a:pPr>
              <a:t>Sunday, February 25,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2A0D-B606-42A1-81F2-75B1FEAEAC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C38C57-B6F6-445D-8181-FCFAEF56C004}" type="datetime2">
              <a:rPr lang="en-US" smtClean="0"/>
              <a:pPr>
                <a:defRPr/>
              </a:pPr>
              <a:t>Sunday, February 25,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157917-D36D-4A13-993C-40BE610A33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se/6/docs/api/java/util/Comparator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Comparable/Comparator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B4DD4-4799-8F40-9B13-E5CF74548A9D}"/>
              </a:ext>
            </a:extLst>
          </p:cNvPr>
          <p:cNvSpPr/>
          <p:nvPr/>
        </p:nvSpPr>
        <p:spPr>
          <a:xfrm>
            <a:off x="304800" y="4533900"/>
            <a:ext cx="8534400" cy="20422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PracticeComparableAndComparators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PracticeSolutionComparableAndComparators</a:t>
            </a:r>
            <a:endParaRPr lang="en-US" sz="2400" i="1" dirty="0"/>
          </a:p>
          <a:p>
            <a:r>
              <a:rPr lang="en-US" sz="2400" i="1" dirty="0"/>
              <a:t>This Quiz for today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ComparableAndComparatorsQuiz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E0C05-41E7-B08F-1745-A39212AAADF5}"/>
              </a:ext>
            </a:extLst>
          </p:cNvPr>
          <p:cNvSpPr txBox="1"/>
          <p:nvPr/>
        </p:nvSpPr>
        <p:spPr>
          <a:xfrm>
            <a:off x="3048001" y="-20697"/>
            <a:ext cx="5903496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>
                <a:highlight>
                  <a:srgbClr val="FFFF00"/>
                </a:highlight>
              </a:rPr>
              <a:t>___________</a:t>
            </a:r>
            <a:endParaRPr lang="en-US" sz="44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3E44-2F9A-CC8F-BBBE-98B2E5CE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Comparator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7CAED-8F04-42A1-5279-4CF44CB62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function package for additional practice</a:t>
            </a:r>
          </a:p>
          <a:p>
            <a:r>
              <a:rPr lang="en-US" dirty="0"/>
              <a:t>Uses a variety of different comparators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4EF40-BEC0-4666-9D8A-97FA358A1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336" y="3429000"/>
            <a:ext cx="4033647" cy="251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66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36FEA8-4D46-FF54-2F31-1567F308D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68"/>
          <a:stretch/>
        </p:blipFill>
        <p:spPr>
          <a:xfrm>
            <a:off x="473553" y="2638444"/>
            <a:ext cx="7628993" cy="9551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03417F-1070-891B-9A45-28978BAE31C8}"/>
              </a:ext>
            </a:extLst>
          </p:cNvPr>
          <p:cNvSpPr txBox="1"/>
          <p:nvPr/>
        </p:nvSpPr>
        <p:spPr>
          <a:xfrm>
            <a:off x="609600" y="609600"/>
            <a:ext cx="7391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Reminder: Student Voted Awards!</a:t>
            </a:r>
          </a:p>
          <a:p>
            <a:endParaRPr lang="en-US" sz="3600" dirty="0"/>
          </a:p>
          <a:p>
            <a:r>
              <a:rPr lang="en-US" sz="3600" dirty="0"/>
              <a:t>+5 Incentive Points Each!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689CDE-42AA-EA0C-A7D6-FEDFF04731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533"/>
          <a:stretch/>
        </p:blipFill>
        <p:spPr>
          <a:xfrm>
            <a:off x="473553" y="3812037"/>
            <a:ext cx="7628993" cy="11246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F6B350-CAEA-44D0-B103-F19761D2CB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16"/>
          <a:stretch/>
        </p:blipFill>
        <p:spPr>
          <a:xfrm>
            <a:off x="423596" y="5041733"/>
            <a:ext cx="8153400" cy="98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5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Java’s sort functions:</a:t>
            </a:r>
          </a:p>
          <a:p>
            <a:pPr lvl="1"/>
            <a:r>
              <a:rPr lang="en-US" dirty="0"/>
              <a:t>Comparable (make a type comparable)</a:t>
            </a:r>
          </a:p>
          <a:p>
            <a:pPr lvl="1"/>
            <a:r>
              <a:rPr lang="en-US" dirty="0"/>
              <a:t>Comparator (use an object to do comparing)</a:t>
            </a:r>
          </a:p>
          <a:p>
            <a:r>
              <a:rPr lang="en-US" dirty="0"/>
              <a:t>Course Evaluations</a:t>
            </a:r>
          </a:p>
          <a:p>
            <a:r>
              <a:rPr lang="en-US" dirty="0"/>
              <a:t>Project work time</a:t>
            </a:r>
          </a:p>
        </p:txBody>
      </p:sp>
    </p:spTree>
    <p:extLst>
      <p:ext uri="{BB962C8B-B14F-4D97-AF65-F5344CB8AC3E}">
        <p14:creationId xmlns:p14="http://schemas.microsoft.com/office/powerpoint/2010/main" val="69433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Sort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arrays: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Arrays.sort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/>
              <a:t>For </a:t>
            </a:r>
            <a:r>
              <a:rPr lang="en-US" dirty="0" err="1"/>
              <a:t>ArrayLists</a:t>
            </a:r>
            <a:r>
              <a:rPr lang="en-US" dirty="0"/>
              <a:t> or other stuff: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/>
              <a:t>For stuff like Strings and </a:t>
            </a:r>
            <a:r>
              <a:rPr lang="en-US" dirty="0" err="1"/>
              <a:t>ints</a:t>
            </a:r>
            <a:r>
              <a:rPr lang="en-US" dirty="0"/>
              <a:t>, the expected sorting is already built in.  But what if you have a new class you want to sort?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9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Your Object is Sortable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implement the Comparable&lt;</a:t>
            </a:r>
            <a:r>
              <a:rPr lang="en-US" dirty="0" err="1"/>
              <a:t>YourObjectType</a:t>
            </a:r>
            <a:r>
              <a:rPr lang="en-US" dirty="0"/>
              <a:t>&gt; interface</a:t>
            </a:r>
          </a:p>
          <a:p>
            <a:r>
              <a:rPr lang="en-US" dirty="0"/>
              <a:t>You need to implement 1 method: </a:t>
            </a:r>
            <a:br>
              <a:rPr lang="en-US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(other)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126163"/>
            <a:ext cx="442941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Section 10.3 of your text has more details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4197478"/>
            <a:ext cx="47756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Requirements: compares data like .equals(), </a:t>
            </a:r>
          </a:p>
          <a:p>
            <a:r>
              <a:rPr lang="en-US" dirty="0"/>
              <a:t>but returns an integer such that:</a:t>
            </a:r>
          </a:p>
          <a:p>
            <a:r>
              <a:rPr lang="en-US" b="1" dirty="0" err="1"/>
              <a:t>a.compareTo</a:t>
            </a:r>
            <a:r>
              <a:rPr lang="en-US" b="1" dirty="0"/>
              <a:t>(b) &lt; 0 </a:t>
            </a:r>
            <a:r>
              <a:rPr lang="en-US" dirty="0"/>
              <a:t>when </a:t>
            </a:r>
            <a:r>
              <a:rPr lang="en-US" b="1" dirty="0"/>
              <a:t>a &lt; b</a:t>
            </a:r>
          </a:p>
          <a:p>
            <a:r>
              <a:rPr lang="en-US" b="1" dirty="0" err="1"/>
              <a:t>a.compareTo</a:t>
            </a:r>
            <a:r>
              <a:rPr lang="en-US" b="1" dirty="0"/>
              <a:t>(b) &gt; 0</a:t>
            </a:r>
            <a:r>
              <a:rPr lang="en-US" dirty="0"/>
              <a:t> when </a:t>
            </a:r>
            <a:r>
              <a:rPr lang="en-US" b="1" dirty="0"/>
              <a:t>a &gt; b</a:t>
            </a:r>
          </a:p>
          <a:p>
            <a:r>
              <a:rPr lang="en-US" b="1" dirty="0" err="1"/>
              <a:t>a.compareTo</a:t>
            </a:r>
            <a:r>
              <a:rPr lang="en-US" b="1" dirty="0"/>
              <a:t>(b) == 0</a:t>
            </a:r>
            <a:r>
              <a:rPr lang="en-US" dirty="0"/>
              <a:t> when </a:t>
            </a:r>
            <a:r>
              <a:rPr lang="en-US" b="1" dirty="0"/>
              <a:t>a == 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09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CE6D-5766-8571-11AF-CB0E937B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useful information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08C7F-986B-104B-F469-A931C9FFE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65EBE-28A6-8DBC-94A6-F6F594F87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7638"/>
            <a:ext cx="9144000" cy="557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9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Sort of a Different Order</a:t>
            </a:r>
          </a:p>
        </p:txBody>
      </p:sp>
      <p:sp>
        <p:nvSpPr>
          <p:cNvPr id="30722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Java libraries provide efficient sorting algorithms</a:t>
            </a:r>
          </a:p>
          <a:p>
            <a:pPr lvl="1"/>
            <a:r>
              <a:rPr lang="en-US" dirty="0" err="1">
                <a:latin typeface="Lucida Sans Typewriter" charset="0"/>
              </a:rPr>
              <a:t>Arrays.sort</a:t>
            </a:r>
            <a:r>
              <a:rPr lang="en-US" dirty="0">
                <a:latin typeface="Lucida Sans Typewriter" charset="0"/>
              </a:rPr>
              <a:t>(…) </a:t>
            </a:r>
            <a:r>
              <a:rPr lang="en-US" dirty="0"/>
              <a:t>and </a:t>
            </a:r>
            <a:r>
              <a:rPr lang="en-US" dirty="0" err="1">
                <a:latin typeface="Lucida Sans Typewriter" charset="0"/>
              </a:rPr>
              <a:t>Collections.sort</a:t>
            </a:r>
            <a:r>
              <a:rPr lang="en-US" dirty="0">
                <a:latin typeface="Lucida Sans Typewriter" charset="0"/>
              </a:rPr>
              <a:t>(…)</a:t>
            </a:r>
          </a:p>
          <a:p>
            <a:endParaRPr lang="en-US" dirty="0"/>
          </a:p>
          <a:p>
            <a:r>
              <a:rPr lang="en-US" dirty="0"/>
              <a:t>But suppose we want to sort by something other than the “natural order” given by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latin typeface="Lucida Sans Typewriter" charset="0"/>
            </a:endParaRPr>
          </a:p>
          <a:p>
            <a:r>
              <a:rPr lang="en-US" dirty="0"/>
              <a:t>Look at the ugly code duplication if the way to sort is embedded in the sort (next slide)!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duplication again!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</p:spPr>
        <p:txBody>
          <a:bodyPr/>
          <a:lstStyle/>
          <a:p>
            <a:r>
              <a:rPr lang="en-US" dirty="0"/>
              <a:t>Sort by length of string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419600" cy="3951288"/>
          </a:xfrm>
        </p:spPr>
        <p:txBody>
          <a:bodyPr>
            <a:noAutofit/>
          </a:bodyPr>
          <a:lstStyle/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sortV1(String[] a1)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int n = a1.length;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(int j= 0; j&lt; n - 1;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j;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a1[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(int k = j + 1;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(a1[k].length() &lt;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smLeft.length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k;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a1[k];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if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for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a1[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a1[j];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a1[j]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for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sortV1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041775" cy="639762"/>
          </a:xfrm>
        </p:spPr>
        <p:txBody>
          <a:bodyPr/>
          <a:lstStyle/>
          <a:p>
            <a:r>
              <a:rPr lang="en-US" dirty="0"/>
              <a:t>Sort by second character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8200" y="1752600"/>
            <a:ext cx="4419600" cy="3951288"/>
          </a:xfrm>
        </p:spPr>
        <p:txBody>
          <a:bodyPr>
            <a:noAutofit/>
          </a:bodyPr>
          <a:lstStyle/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sortV2(String[] a1)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int n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(int j= 0; j&lt; n - 1;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j;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array[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(int k = j + 1;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a1[k].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 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.charAt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k;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a1[k];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if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for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a1[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a1[j];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a1[j]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for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sortV2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6126163"/>
            <a:ext cx="73152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 close! Can we let the “way to sort” be a parameter to the method?</a:t>
            </a:r>
          </a:p>
          <a:p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91C3C4A-1C0A-0E49-821B-82497009FED3}"/>
              </a:ext>
            </a:extLst>
          </p:cNvPr>
          <p:cNvSpPr/>
          <p:nvPr/>
        </p:nvSpPr>
        <p:spPr>
          <a:xfrm>
            <a:off x="381000" y="2895600"/>
            <a:ext cx="8534400" cy="197224"/>
          </a:xfrm>
          <a:prstGeom prst="roundRect">
            <a:avLst/>
          </a:prstGeom>
          <a:noFill/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D9F839-C8AE-554B-B09D-1D8961AD44EA}"/>
              </a:ext>
            </a:extLst>
          </p:cNvPr>
          <p:cNvSpPr txBox="1"/>
          <p:nvPr/>
        </p:nvSpPr>
        <p:spPr>
          <a:xfrm>
            <a:off x="1891553" y="5208494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are the only lines of code that are different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C309A3E-54E2-604E-909A-C2F92B8D8EF3}"/>
              </a:ext>
            </a:extLst>
          </p:cNvPr>
          <p:cNvSpPr/>
          <p:nvPr/>
        </p:nvSpPr>
        <p:spPr>
          <a:xfrm>
            <a:off x="3818609" y="3119718"/>
            <a:ext cx="260332" cy="2124635"/>
          </a:xfrm>
          <a:custGeom>
            <a:avLst/>
            <a:gdLst>
              <a:gd name="connsiteX0" fmla="*/ 260332 w 260332"/>
              <a:gd name="connsiteY0" fmla="*/ 2124635 h 2124635"/>
              <a:gd name="connsiteX1" fmla="*/ 356 w 260332"/>
              <a:gd name="connsiteY1" fmla="*/ 1075764 h 2124635"/>
              <a:gd name="connsiteX2" fmla="*/ 215509 w 260332"/>
              <a:gd name="connsiteY2" fmla="*/ 0 h 21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332" h="2124635">
                <a:moveTo>
                  <a:pt x="260332" y="2124635"/>
                </a:moveTo>
                <a:cubicBezTo>
                  <a:pt x="134079" y="1777252"/>
                  <a:pt x="7826" y="1429870"/>
                  <a:pt x="356" y="1075764"/>
                </a:cubicBezTo>
                <a:cubicBezTo>
                  <a:pt x="-7114" y="721658"/>
                  <a:pt x="104197" y="360829"/>
                  <a:pt x="215509" y="0"/>
                </a:cubicBezTo>
              </a:path>
            </a:pathLst>
          </a:custGeom>
          <a:noFill/>
          <a:ln>
            <a:solidFill>
              <a:srgbClr val="DA1F2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1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Solution: Function Objects</a:t>
            </a:r>
          </a:p>
        </p:txBody>
      </p:sp>
      <p:sp>
        <p:nvSpPr>
          <p:cNvPr id="3174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Objects defined to just “wrap up” functions so we can pass them to other (library) code</a:t>
            </a:r>
          </a:p>
          <a:p>
            <a:endParaRPr lang="en-US" dirty="0"/>
          </a:p>
          <a:p>
            <a:r>
              <a:rPr lang="en-US" dirty="0"/>
              <a:t>For sorting we can create a function object that implements </a:t>
            </a:r>
            <a:r>
              <a:rPr lang="en-US" dirty="0">
                <a:latin typeface="Lucida Sans Typewriter" charset="0"/>
                <a:hlinkClick r:id="rId3"/>
              </a:rPr>
              <a:t>Comparator</a:t>
            </a:r>
            <a:endParaRPr lang="en-US" dirty="0">
              <a:latin typeface="Lucida Sans Typewriter" charset="0"/>
            </a:endParaRPr>
          </a:p>
          <a:p>
            <a:pPr marL="457200" lvl="1" indent="0">
              <a:buNone/>
            </a:pPr>
            <a:r>
              <a:rPr lang="en-US" sz="2200" dirty="0" err="1">
                <a:latin typeface="Lucida Sans Typewriter" charset="0"/>
              </a:rPr>
              <a:t>Arrays.sort</a:t>
            </a:r>
            <a:r>
              <a:rPr lang="en-US" sz="2200" dirty="0">
                <a:latin typeface="Lucida Sans Typewriter" charset="0"/>
              </a:rPr>
              <a:t>(people, </a:t>
            </a:r>
            <a:r>
              <a:rPr lang="en-US" sz="2200" b="1" dirty="0">
                <a:solidFill>
                  <a:srgbClr val="FF0000"/>
                </a:solidFill>
                <a:latin typeface="Lucida Sans Typewriter" charset="0"/>
              </a:rPr>
              <a:t>new </a:t>
            </a:r>
            <a:r>
              <a:rPr lang="en-US" sz="2200" b="1" dirty="0" err="1">
                <a:solidFill>
                  <a:srgbClr val="FF0000"/>
                </a:solidFill>
                <a:latin typeface="Lucida Sans Typewriter" charset="0"/>
              </a:rPr>
              <a:t>ByAgeComparator</a:t>
            </a:r>
            <a:r>
              <a:rPr lang="en-US" sz="2200" b="1" dirty="0">
                <a:solidFill>
                  <a:srgbClr val="FF0000"/>
                </a:solidFill>
                <a:latin typeface="Lucida Sans Typewriter" charset="0"/>
              </a:rPr>
              <a:t>()</a:t>
            </a:r>
            <a:r>
              <a:rPr lang="en-US" sz="2200" dirty="0">
                <a:latin typeface="Lucida Sans Typewriter" charset="0"/>
              </a:rPr>
              <a:t>)</a:t>
            </a:r>
            <a:endParaRPr lang="en-US" dirty="0">
              <a:latin typeface="Lucida Sans Typewriter" charset="0"/>
            </a:endParaRPr>
          </a:p>
          <a:p>
            <a:endParaRPr lang="en-US" dirty="0"/>
          </a:p>
          <a:p>
            <a:r>
              <a:rPr lang="en-US" dirty="0"/>
              <a:t>What goes into the </a:t>
            </a:r>
            <a:r>
              <a:rPr lang="en-US" dirty="0" err="1"/>
              <a:t>ByAgeComparator</a:t>
            </a:r>
            <a:r>
              <a:rPr lang="en-US" dirty="0"/>
              <a:t> class? </a:t>
            </a:r>
          </a:p>
          <a:p>
            <a:r>
              <a:rPr lang="en-US" dirty="0"/>
              <a:t>Let’s try it!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414"/>
            <a:ext cx="8229600" cy="1143000"/>
          </a:xfrm>
        </p:spPr>
        <p:txBody>
          <a:bodyPr/>
          <a:lstStyle/>
          <a:p>
            <a:r>
              <a:rPr lang="en-US" dirty="0"/>
              <a:t>Anonymous Class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9553"/>
            <a:ext cx="8458200" cy="5576047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 colors = new String[] {"red", "orange", "yellow", "green", "blue", "indigo", "violet"};  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Arrays.sort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(colors);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("Sort [default]: " +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Arrays.toString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(colors));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Comparator&lt;String&gt;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bySecondLetter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Comparator&lt;String&gt;() {</a:t>
            </a:r>
          </a:p>
          <a:p>
            <a:pPr marL="0" lvl="1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marL="0" lvl="1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int compare(String s1, String s2) {</a:t>
            </a:r>
          </a:p>
          <a:p>
            <a:pPr marL="0" lvl="2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char first = s1.charAt(1);</a:t>
            </a:r>
          </a:p>
          <a:p>
            <a:pPr marL="0" lvl="2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char second = s2.charAt(1);</a:t>
            </a:r>
          </a:p>
          <a:p>
            <a:pPr marL="0" lvl="2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	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first - second;</a:t>
            </a:r>
          </a:p>
          <a:p>
            <a:pPr marL="0" lvl="1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Arrays.sort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(colors,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bySecondLetter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("Sort [second letter]: " +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Arrays.toString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(colors));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Comparator&lt;String&gt;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byFirstEPosition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Comparator&lt;String&gt;() {</a:t>
            </a:r>
          </a:p>
          <a:p>
            <a:pPr marL="0" lvl="1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marL="0" lvl="1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int compare(String s1, String s2) {</a:t>
            </a:r>
          </a:p>
          <a:p>
            <a:pPr marL="0" lvl="2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first = s1.indexOf("e");</a:t>
            </a:r>
          </a:p>
          <a:p>
            <a:pPr marL="0" lvl="2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second = s2.indexOf("e");</a:t>
            </a:r>
          </a:p>
          <a:p>
            <a:pPr marL="0" lvl="2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	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first - second;</a:t>
            </a:r>
          </a:p>
          <a:p>
            <a:pPr marL="0" lvl="1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Arrays.sort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(colors,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byFirstEPosition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("Sort [first e position]: " +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Arrays.toString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(colors));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A77BAD-0198-8249-8A78-1B86C528DD57}"/>
              </a:ext>
            </a:extLst>
          </p:cNvPr>
          <p:cNvSpPr/>
          <p:nvPr/>
        </p:nvSpPr>
        <p:spPr>
          <a:xfrm>
            <a:off x="313765" y="1057835"/>
            <a:ext cx="8601635" cy="3182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03ACF4-FD25-E142-A3B7-D3664846FBE7}"/>
              </a:ext>
            </a:extLst>
          </p:cNvPr>
          <p:cNvSpPr/>
          <p:nvPr/>
        </p:nvSpPr>
        <p:spPr>
          <a:xfrm>
            <a:off x="313765" y="4312024"/>
            <a:ext cx="8601635" cy="2299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10" ma:contentTypeDescription="Create a new document." ma:contentTypeScope="" ma:versionID="84c2e02ee7a0dfaa743622fbac484332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0b220e6722f2c0d473d2d30e5cad202c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A09E4F-BF38-48A0-AF6F-D0173F0C7B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D45979-7452-4F9F-A6D3-7748092E7DD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8BF21EC-2312-45E2-BCEE-8937A76D9E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8794</TotalTime>
  <Words>1203</Words>
  <Application>Microsoft Office PowerPoint</Application>
  <PresentationFormat>On-screen Show (4:3)</PresentationFormat>
  <Paragraphs>153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Lucida Sans Typewriter</vt:lpstr>
      <vt:lpstr>Office Theme</vt:lpstr>
      <vt:lpstr>CSSE 220</vt:lpstr>
      <vt:lpstr>Today’s Plan</vt:lpstr>
      <vt:lpstr>How to Sort in Java</vt:lpstr>
      <vt:lpstr>When Your Object is Sortable</vt:lpstr>
      <vt:lpstr>Any useful information here?</vt:lpstr>
      <vt:lpstr>A Sort of a Different Order</vt:lpstr>
      <vt:lpstr>Code duplication again!</vt:lpstr>
      <vt:lpstr>Solution: Function Objects</vt:lpstr>
      <vt:lpstr>Anonymous Class Examples</vt:lpstr>
      <vt:lpstr>Extra Comparator Practice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944</cp:revision>
  <cp:lastPrinted>2008-10-29T02:15:06Z</cp:lastPrinted>
  <dcterms:created xsi:type="dcterms:W3CDTF">2011-01-13T14:36:30Z</dcterms:created>
  <dcterms:modified xsi:type="dcterms:W3CDTF">2024-02-25T22:41:07Z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