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26"/>
  </p:notesMasterIdLst>
  <p:handoutMasterIdLst>
    <p:handoutMasterId r:id="rId27"/>
  </p:handoutMasterIdLst>
  <p:sldIdLst>
    <p:sldId id="256" r:id="rId5"/>
    <p:sldId id="370" r:id="rId6"/>
    <p:sldId id="402" r:id="rId7"/>
    <p:sldId id="371" r:id="rId8"/>
    <p:sldId id="397" r:id="rId9"/>
    <p:sldId id="392" r:id="rId10"/>
    <p:sldId id="387" r:id="rId11"/>
    <p:sldId id="391" r:id="rId12"/>
    <p:sldId id="376" r:id="rId13"/>
    <p:sldId id="401" r:id="rId14"/>
    <p:sldId id="399" r:id="rId15"/>
    <p:sldId id="407" r:id="rId16"/>
    <p:sldId id="390" r:id="rId17"/>
    <p:sldId id="400" r:id="rId18"/>
    <p:sldId id="378" r:id="rId19"/>
    <p:sldId id="377" r:id="rId20"/>
    <p:sldId id="386" r:id="rId21"/>
    <p:sldId id="383" r:id="rId22"/>
    <p:sldId id="384" r:id="rId23"/>
    <p:sldId id="385" r:id="rId24"/>
    <p:sldId id="37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BD402-10A1-4E4B-82CB-2786BD8A006E}" v="1" dt="2021-10-10T18:00:52.098"/>
    <p1510:client id="{B2A64C1B-1B9C-47AE-96C9-89835EF249D7}" v="1" dt="2021-10-08T12:12:5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014" autoAdjust="0"/>
  </p:normalViewPr>
  <p:slideViewPr>
    <p:cSldViewPr snapToObjects="1">
      <p:cViewPr varScale="1">
        <p:scale>
          <a:sx n="116" d="100"/>
          <a:sy n="116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ner, Morrison" userId="S::gardneml@rose-hulman.edu::8daf3488-618f-4698-8c97-f41371279060" providerId="AD" clId="Web-{B2A64C1B-1B9C-47AE-96C9-89835EF249D7}"/>
    <pc:docChg chg="modSld">
      <pc:chgData name="Gardner, Morrison" userId="S::gardneml@rose-hulman.edu::8daf3488-618f-4698-8c97-f41371279060" providerId="AD" clId="Web-{B2A64C1B-1B9C-47AE-96C9-89835EF249D7}" dt="2021-10-08T12:12:51.003" v="0" actId="1076"/>
      <pc:docMkLst>
        <pc:docMk/>
      </pc:docMkLst>
      <pc:sldChg chg="modSp">
        <pc:chgData name="Gardner, Morrison" userId="S::gardneml@rose-hulman.edu::8daf3488-618f-4698-8c97-f41371279060" providerId="AD" clId="Web-{B2A64C1B-1B9C-47AE-96C9-89835EF249D7}" dt="2021-10-08T12:12:51.003" v="0" actId="1076"/>
        <pc:sldMkLst>
          <pc:docMk/>
          <pc:sldMk cId="3723481881" sldId="392"/>
        </pc:sldMkLst>
        <pc:spChg chg="mod">
          <ac:chgData name="Gardner, Morrison" userId="S::gardneml@rose-hulman.edu::8daf3488-618f-4698-8c97-f41371279060" providerId="AD" clId="Web-{B2A64C1B-1B9C-47AE-96C9-89835EF249D7}" dt="2021-10-08T12:12:51.003" v="0" actId="1076"/>
          <ac:spMkLst>
            <pc:docMk/>
            <pc:sldMk cId="3723481881" sldId="392"/>
            <ac:spMk id="27" creationId="{00000000-0000-0000-0000-000000000000}"/>
          </ac:spMkLst>
        </pc:spChg>
      </pc:sldChg>
    </pc:docChg>
  </pc:docChgLst>
  <pc:docChgLst>
    <pc:chgData name="Hennarty, Scott" userId="S::hennarsp@rose-hulman.edu::a365ec00-508c-495a-ae9c-ff7392d7b284" providerId="AD" clId="Web-{917BD402-10A1-4E4B-82CB-2786BD8A006E}"/>
    <pc:docChg chg="modSld">
      <pc:chgData name="Hennarty, Scott" userId="S::hennarsp@rose-hulman.edu::a365ec00-508c-495a-ae9c-ff7392d7b284" providerId="AD" clId="Web-{917BD402-10A1-4E4B-82CB-2786BD8A006E}" dt="2021-10-10T18:00:52.098" v="0" actId="1076"/>
      <pc:docMkLst>
        <pc:docMk/>
      </pc:docMkLst>
      <pc:sldChg chg="modSp">
        <pc:chgData name="Hennarty, Scott" userId="S::hennarsp@rose-hulman.edu::a365ec00-508c-495a-ae9c-ff7392d7b284" providerId="AD" clId="Web-{917BD402-10A1-4E4B-82CB-2786BD8A006E}" dt="2021-10-10T18:00:52.098" v="0" actId="1076"/>
        <pc:sldMkLst>
          <pc:docMk/>
          <pc:sldMk cId="3723481881" sldId="392"/>
        </pc:sldMkLst>
        <pc:picChg chg="mod">
          <ac:chgData name="Hennarty, Scott" userId="S::hennarsp@rose-hulman.edu::a365ec00-508c-495a-ae9c-ff7392d7b284" providerId="AD" clId="Web-{917BD402-10A1-4E4B-82CB-2786BD8A006E}" dt="2021-10-10T18:00:52.098" v="0" actId="1076"/>
          <ac:picMkLst>
            <pc:docMk/>
            <pc:sldMk cId="3723481881" sldId="392"/>
            <ac:picMk id="1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</a:t>
            </a:r>
            <a:r>
              <a:rPr lang="en-US" dirty="0" err="1"/>
              <a:t>BreakfastMain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dirty="0" err="1"/>
              <a:t>EventBasedProgrammingSolution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draw listener for adding squares/circles to </a:t>
            </a:r>
            <a:r>
              <a:rPr lang="en-US" dirty="0" err="1"/>
              <a:t>DrawComponent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[[[Probably</a:t>
            </a:r>
            <a:r>
              <a:rPr lang="en-US" baseline="0" dirty="0"/>
              <a:t> w</a:t>
            </a:r>
            <a:r>
              <a:rPr lang="en-US" dirty="0"/>
              <a:t>on’t have time</a:t>
            </a:r>
            <a:r>
              <a:rPr lang="en-US" baseline="0" dirty="0"/>
              <a:t> to</a:t>
            </a:r>
            <a:r>
              <a:rPr lang="en-US" dirty="0"/>
              <a:t> add </a:t>
            </a:r>
            <a:r>
              <a:rPr lang="en-US" dirty="0" err="1"/>
              <a:t>LinearCharges</a:t>
            </a:r>
            <a:r>
              <a:rPr lang="en-US" dirty="0"/>
              <a:t> to space.  Just use </a:t>
            </a:r>
            <a:r>
              <a:rPr lang="en-US" dirty="0" err="1"/>
              <a:t>mouseClicked</a:t>
            </a:r>
            <a:r>
              <a:rPr lang="en-US" dirty="0"/>
              <a:t> to add </a:t>
            </a:r>
            <a:r>
              <a:rPr lang="en-US" dirty="0" err="1"/>
              <a:t>PointCharges</a:t>
            </a:r>
            <a:r>
              <a:rPr lang="en-US" dirty="0"/>
              <a:t>.</a:t>
            </a:r>
            <a:r>
              <a:rPr lang="en-US" baseline="0" dirty="0"/>
              <a:t>  T</a:t>
            </a:r>
            <a:r>
              <a:rPr lang="en-US" dirty="0"/>
              <a:t>alk about issues we would need to address for </a:t>
            </a:r>
            <a:r>
              <a:rPr lang="en-US" dirty="0" err="1"/>
              <a:t>LinearCharges</a:t>
            </a:r>
            <a:r>
              <a:rPr lang="en-US" dirty="0"/>
              <a:t>,</a:t>
            </a:r>
            <a:r>
              <a:rPr lang="en-US" baseline="0" dirty="0"/>
              <a:t> like tracking down location and seeing if up location is different.</a:t>
            </a:r>
            <a:r>
              <a:rPr lang="en-US" dirty="0"/>
              <a:t>]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15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 User decides which actions to take</a:t>
            </a:r>
          </a:p>
          <a:p>
            <a:r>
              <a:rPr lang="en-US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16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Get ideas for adding buttons to </a:t>
            </a:r>
            <a:r>
              <a:rPr lang="en-US" dirty="0" err="1"/>
              <a:t>JPanel</a:t>
            </a:r>
            <a:r>
              <a:rPr lang="en-US" dirty="0"/>
              <a:t>, then adding </a:t>
            </a:r>
            <a:r>
              <a:rPr lang="en-US" dirty="0" err="1"/>
              <a:t>JPanel</a:t>
            </a:r>
            <a:r>
              <a:rPr lang="en-US" dirty="0"/>
              <a:t> to the SOUTH of the JFrame.</a:t>
            </a:r>
          </a:p>
          <a:p>
            <a:endParaRPr lang="en-US" dirty="0"/>
          </a:p>
          <a:p>
            <a:r>
              <a:rPr lang="en-US" dirty="0"/>
              <a:t>Work on </a:t>
            </a:r>
            <a:r>
              <a:rPr lang="en-US" dirty="0" err="1"/>
              <a:t>ChargesMain</a:t>
            </a:r>
            <a:r>
              <a:rPr lang="en-US" dirty="0"/>
              <a:t>:</a:t>
            </a:r>
          </a:p>
          <a:p>
            <a:r>
              <a:rPr lang="en-US" dirty="0"/>
              <a:t>- add </a:t>
            </a:r>
            <a:r>
              <a:rPr lang="en-US" dirty="0" err="1"/>
              <a:t>JPanel</a:t>
            </a:r>
            <a:r>
              <a:rPr lang="en-US" dirty="0"/>
              <a:t> and </a:t>
            </a:r>
            <a:r>
              <a:rPr lang="en-US" dirty="0" err="1"/>
              <a:t>JButtons</a:t>
            </a:r>
            <a:r>
              <a:rPr lang="en-US" dirty="0"/>
              <a:t>, but no listeners</a:t>
            </a:r>
          </a:p>
          <a:p>
            <a:r>
              <a:rPr lang="en-US" dirty="0"/>
              <a:t>- add zoom in and zoom out listeners, requires </a:t>
            </a:r>
            <a:r>
              <a:rPr lang="en-US" dirty="0" err="1"/>
              <a:t>mutators</a:t>
            </a:r>
            <a:r>
              <a:rPr lang="en-US" dirty="0"/>
              <a:t> in Space also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previous example: add an inner class, </a:t>
            </a:r>
            <a:r>
              <a:rPr lang="en-US" dirty="0" err="1"/>
              <a:t>MamaBearListener</a:t>
            </a:r>
            <a:r>
              <a:rPr lang="en-US" dirty="0"/>
              <a:t> that prints “</a:t>
            </a:r>
            <a:r>
              <a:rPr lang="en-US" dirty="0" err="1"/>
              <a:t>Eww</a:t>
            </a:r>
            <a:r>
              <a:rPr lang="en-US" dirty="0"/>
              <a:t>, too Cold!”  (Don’t include </a:t>
            </a:r>
            <a:r>
              <a:rPr lang="en-US" dirty="0" err="1"/>
              <a:t>tasteDescription</a:t>
            </a:r>
            <a:r>
              <a:rPr lang="en-US" dirty="0"/>
              <a:t>, let them do that</a:t>
            </a:r>
            <a:r>
              <a:rPr lang="en-US" baseline="0" dirty="0"/>
              <a:t> later.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STRESS TO THE STUDENTS that Java 8 messes</a:t>
            </a:r>
            <a:r>
              <a:rPr lang="en-US" baseline="0" dirty="0"/>
              <a:t> up the whole idea about inner class variables…  We will be testing this on the exam, and if they use Java 8, they can REALLY mess this up.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Finish last TODO in </a:t>
            </a:r>
            <a:r>
              <a:rPr lang="en-US" dirty="0" err="1"/>
              <a:t>BreakfastMain</a:t>
            </a:r>
            <a:r>
              <a:rPr lang="en-US" dirty="0"/>
              <a:t> – </a:t>
            </a:r>
            <a:r>
              <a:rPr lang="en-US" dirty="0" err="1"/>
              <a:t>tasteDescription</a:t>
            </a:r>
            <a:r>
              <a:rPr lang="en-US" dirty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Define each of the highlighted terms</a:t>
            </a:r>
          </a:p>
          <a:p>
            <a:r>
              <a:rPr lang="en-US" dirty="0"/>
              <a:t>A callback is a mechanism for specifying a block of code so it can be executed later.</a:t>
            </a:r>
          </a:p>
          <a:p>
            <a:r>
              <a:rPr lang="en-US" dirty="0"/>
              <a:t>An event is a notification to the program that a</a:t>
            </a:r>
            <a:r>
              <a:rPr lang="en-US" baseline="0" dirty="0"/>
              <a:t> user</a:t>
            </a:r>
            <a:r>
              <a:rPr lang="en-US" dirty="0"/>
              <a:t> action (key press,</a:t>
            </a:r>
            <a:r>
              <a:rPr lang="en-US" baseline="0" dirty="0"/>
              <a:t> mouse move, menu selection, etc</a:t>
            </a:r>
            <a:r>
              <a:rPr lang="en-US" dirty="0"/>
              <a:t>) has occurred.</a:t>
            </a:r>
          </a:p>
          <a:p>
            <a:r>
              <a:rPr lang="en-US" dirty="0"/>
              <a:t>We handle events</a:t>
            </a:r>
            <a:r>
              <a:rPr lang="en-US" baseline="0" dirty="0"/>
              <a:t> by writing code that respond to them so that the user receives the appropriate response.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both of the solutions while they start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QUIZ QUESTION 1  - things that happen,</a:t>
            </a:r>
            <a:r>
              <a:rPr lang="en-US" baseline="0" dirty="0"/>
              <a:t> where they come 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event source is an object that can notify other classes of events.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/>
          </a:p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to walk through the idea of events being generated</a:t>
            </a:r>
            <a:r>
              <a:rPr lang="en-US" baseline="0" dirty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animated and offers a chance to show how what</a:t>
            </a:r>
            <a:r>
              <a:rPr lang="en-US" baseline="0" dirty="0"/>
              <a:t> is happening conceptually in the code connects to the code that causes it.</a:t>
            </a:r>
          </a:p>
          <a:p>
            <a:r>
              <a:rPr lang="en-US" baseline="0" dirty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reminder to do the</a:t>
            </a:r>
            <a:r>
              <a:rPr lang="en-US" baseline="0" dirty="0"/>
              <a:t> first part only (external listener) of </a:t>
            </a:r>
            <a:r>
              <a:rPr lang="en-US" baseline="0" dirty="0" err="1"/>
              <a:t>BreakfastMain.java</a:t>
            </a:r>
            <a:r>
              <a:rPr lang="en-US" baseline="0" dirty="0"/>
              <a:t> in the slides package.</a:t>
            </a:r>
          </a:p>
          <a:p>
            <a:endParaRPr lang="en-US" baseline="0" dirty="0"/>
          </a:p>
          <a:p>
            <a:r>
              <a:rPr lang="en-US" baseline="0" dirty="0"/>
              <a:t>Might want to demo how to have the button update the frame’s title (by passing in the frame 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DRAW N,S,E,W,CENTER on board or use next slide</a:t>
            </a:r>
          </a:p>
          <a:p>
            <a:r>
              <a:rPr lang="en-US" b="1" dirty="0"/>
              <a:t>Q</a:t>
            </a:r>
            <a:r>
              <a:rPr lang="en-US" baseline="0" dirty="0"/>
              <a:t> How many components can be added to a JFrame?</a:t>
            </a:r>
          </a:p>
          <a:p>
            <a:r>
              <a:rPr lang="en-US" dirty="0"/>
              <a:t>  	</a:t>
            </a:r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baseline="0" dirty="0"/>
              <a:t> = 5</a:t>
            </a:r>
          </a:p>
          <a:p>
            <a:endParaRPr lang="en-US" baseline="0" dirty="0"/>
          </a:p>
          <a:p>
            <a:r>
              <a:rPr lang="en-US" b="1" baseline="0" dirty="0"/>
              <a:t>Q</a:t>
            </a:r>
            <a:r>
              <a:rPr lang="en-US" baseline="0" dirty="0"/>
              <a:t> What about a </a:t>
            </a:r>
            <a:r>
              <a:rPr lang="en-US" baseline="0" dirty="0" err="1"/>
              <a:t>JPanel</a:t>
            </a:r>
            <a:r>
              <a:rPr lang="en-US" baseline="0" dirty="0"/>
              <a:t>, how many components can be added to it?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JPanel</a:t>
            </a:r>
            <a:r>
              <a:rPr lang="en-US" baseline="0" dirty="0"/>
              <a:t> can hold as many as we want.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Event Based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028B4-9E61-084D-A4EC-EEC5651F2AB2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Capitalization </a:t>
            </a:r>
            <a:r>
              <a:rPr lang="en-US" i="1" dirty="0"/>
              <a:t>panel</a:t>
            </a:r>
            <a:r>
              <a:rPr lang="en-US" dirty="0"/>
              <a:t> variable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B2C898-1E70-A20D-0376-6F938A2B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65600"/>
            <a:ext cx="5867400" cy="61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 </a:t>
            </a:r>
            <a:r>
              <a:rPr lang="en-US" dirty="0" err="1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6D2C9E8B-9560-EBC8-75B7-1C494B97A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8229600" cy="16237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401763"/>
            <a:ext cx="4855029" cy="1828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7A03A-D4BB-3D42-8605-4A3FAB3B14A7}"/>
              </a:ext>
            </a:extLst>
          </p:cNvPr>
          <p:cNvSpPr/>
          <p:nvPr/>
        </p:nvSpPr>
        <p:spPr>
          <a:xfrm>
            <a:off x="1828800" y="20574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27AD-3471-AE4F-8863-8EAFBCA5B1F6}"/>
              </a:ext>
            </a:extLst>
          </p:cNvPr>
          <p:cNvSpPr txBox="1"/>
          <p:nvPr/>
        </p:nvSpPr>
        <p:spPr>
          <a:xfrm>
            <a:off x="533400" y="1371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783A84-406B-E04E-BB3A-95717E44A191}"/>
              </a:ext>
            </a:extLst>
          </p:cNvPr>
          <p:cNvSpPr/>
          <p:nvPr/>
        </p:nvSpPr>
        <p:spPr>
          <a:xfrm>
            <a:off x="1066800" y="1723292"/>
            <a:ext cx="656492" cy="504093"/>
          </a:xfrm>
          <a:custGeom>
            <a:avLst/>
            <a:gdLst>
              <a:gd name="connsiteX0" fmla="*/ 0 w 656492"/>
              <a:gd name="connsiteY0" fmla="*/ 0 h 504093"/>
              <a:gd name="connsiteX1" fmla="*/ 128954 w 656492"/>
              <a:gd name="connsiteY1" fmla="*/ 410308 h 504093"/>
              <a:gd name="connsiteX2" fmla="*/ 656492 w 656492"/>
              <a:gd name="connsiteY2" fmla="*/ 504093 h 50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92" h="504093">
                <a:moveTo>
                  <a:pt x="0" y="0"/>
                </a:moveTo>
                <a:cubicBezTo>
                  <a:pt x="9769" y="163146"/>
                  <a:pt x="19539" y="326293"/>
                  <a:pt x="128954" y="410308"/>
                </a:cubicBezTo>
                <a:cubicBezTo>
                  <a:pt x="238369" y="494323"/>
                  <a:pt x="447430" y="499208"/>
                  <a:pt x="656492" y="50409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8824A-0EBB-B84E-B4FD-25021A0775A1}"/>
              </a:ext>
            </a:extLst>
          </p:cNvPr>
          <p:cNvSpPr txBox="1"/>
          <p:nvPr/>
        </p:nvSpPr>
        <p:spPr>
          <a:xfrm>
            <a:off x="7239000" y="32004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26F68D-6FE9-2445-95B5-F493F7683B88}"/>
              </a:ext>
            </a:extLst>
          </p:cNvPr>
          <p:cNvSpPr/>
          <p:nvPr/>
        </p:nvSpPr>
        <p:spPr>
          <a:xfrm>
            <a:off x="6201508" y="3165231"/>
            <a:ext cx="1078523" cy="292023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2208C-5C15-7A4F-ABEE-78F1D5E4F578}"/>
              </a:ext>
            </a:extLst>
          </p:cNvPr>
          <p:cNvSpPr/>
          <p:nvPr/>
        </p:nvSpPr>
        <p:spPr>
          <a:xfrm>
            <a:off x="4572000" y="31242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302339E-943E-4241-8CFA-CA3B34472A7F}"/>
              </a:ext>
            </a:extLst>
          </p:cNvPr>
          <p:cNvSpPr/>
          <p:nvPr/>
        </p:nvSpPr>
        <p:spPr>
          <a:xfrm>
            <a:off x="3276600" y="31242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/>
              <a:t>Stage 1: </a:t>
            </a:r>
          </a:p>
          <a:p>
            <a:pPr lvl="1"/>
            <a:r>
              <a:rPr lang="en-US" dirty="0"/>
              <a:t>Make sure buttons show up</a:t>
            </a:r>
          </a:p>
          <a:p>
            <a:pPr lvl="1"/>
            <a:r>
              <a:rPr lang="en-US" dirty="0"/>
              <a:t>Make sure you can get message (</a:t>
            </a:r>
            <a:r>
              <a:rPr lang="en-US" dirty="0" err="1"/>
              <a:t>JLabel</a:t>
            </a:r>
            <a:r>
              <a:rPr lang="en-US" dirty="0"/>
              <a:t>) to appear</a:t>
            </a:r>
          </a:p>
          <a:p>
            <a:r>
              <a:rPr lang="en-US" dirty="0"/>
              <a:t>Stage 2: Make sure buttons do ANYTHING </a:t>
            </a:r>
          </a:p>
          <a:p>
            <a:pPr lvl="1"/>
            <a:r>
              <a:rPr lang="en-US" dirty="0"/>
              <a:t>Just have them </a:t>
            </a:r>
            <a:r>
              <a:rPr lang="en-US" dirty="0" err="1"/>
              <a:t>System.out.println</a:t>
            </a:r>
            <a:r>
              <a:rPr lang="en-US" dirty="0"/>
              <a:t>(“pressed”)</a:t>
            </a:r>
          </a:p>
          <a:p>
            <a:r>
              <a:rPr lang="en-US" dirty="0"/>
              <a:t>Stage 3: </a:t>
            </a:r>
          </a:p>
          <a:p>
            <a:pPr lvl="1"/>
            <a:r>
              <a:rPr lang="en-US" dirty="0"/>
              <a:t>Have the buttons perform 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GUI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Create JFrame  (configure!)</a:t>
            </a:r>
          </a:p>
          <a:p>
            <a:pPr marL="0" indent="0">
              <a:buNone/>
            </a:pPr>
            <a:r>
              <a:rPr lang="en-US" sz="2400" dirty="0"/>
              <a:t>2. Create </a:t>
            </a:r>
            <a:r>
              <a:rPr lang="en-US" sz="2400" dirty="0" err="1"/>
              <a:t>JPanel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Put </a:t>
            </a:r>
            <a:r>
              <a:rPr lang="en-US" sz="2400" dirty="0" err="1"/>
              <a:t>JButtons</a:t>
            </a:r>
            <a:r>
              <a:rPr lang="en-US" sz="2400" dirty="0"/>
              <a:t> (or </a:t>
            </a:r>
            <a:r>
              <a:rPr lang="en-US" sz="2400" dirty="0" err="1"/>
              <a:t>JComponents</a:t>
            </a:r>
            <a:r>
              <a:rPr lang="en-US" sz="2400" dirty="0"/>
              <a:t>) into </a:t>
            </a:r>
            <a:r>
              <a:rPr lang="en-US" sz="2400" dirty="0" err="1"/>
              <a:t>JPanel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4. Add </a:t>
            </a:r>
            <a:r>
              <a:rPr lang="en-US" sz="2400" dirty="0" err="1"/>
              <a:t>JPanel</a:t>
            </a:r>
            <a:r>
              <a:rPr lang="en-US" sz="2400" dirty="0"/>
              <a:t> to JFrame</a:t>
            </a:r>
          </a:p>
          <a:p>
            <a:pPr marL="0" indent="0">
              <a:buNone/>
            </a:pPr>
            <a:r>
              <a:rPr lang="en-US" sz="2400" dirty="0"/>
              <a:t>5. Create </a:t>
            </a:r>
            <a:r>
              <a:rPr lang="en-US" sz="2400" dirty="0" err="1"/>
              <a:t>ActionListener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(Might need to create class!)</a:t>
            </a:r>
          </a:p>
          <a:p>
            <a:pPr marL="0" indent="0">
              <a:buNone/>
            </a:pPr>
            <a:r>
              <a:rPr lang="en-US" sz="2400" dirty="0"/>
              <a:t>6. Attach </a:t>
            </a:r>
            <a:r>
              <a:rPr lang="en-US" sz="2400" dirty="0" err="1"/>
              <a:t>ActionListener</a:t>
            </a:r>
            <a:r>
              <a:rPr lang="en-US" sz="2400" dirty="0"/>
              <a:t> to </a:t>
            </a:r>
            <a:r>
              <a:rPr lang="en-US" sz="2400" dirty="0" err="1"/>
              <a:t>JButton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have what it needs? </a:t>
            </a:r>
          </a:p>
          <a:p>
            <a:pPr marL="0" indent="0">
              <a:buNone/>
            </a:pPr>
            <a:r>
              <a:rPr lang="en-US" sz="2400" dirty="0"/>
              <a:t>      (If not, pass it in the constructor!)</a:t>
            </a:r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Mouse Listeners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Repaint</a:t>
            </a:r>
            <a:r>
              <a:rPr lang="en-US" dirty="0"/>
              <a:t> (and then no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update graphics:</a:t>
            </a:r>
          </a:p>
          <a:p>
            <a:pPr lvl="1">
              <a:defRPr/>
            </a:pPr>
            <a:r>
              <a:rPr lang="en-US" dirty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/>
              <a:t>Library calls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/>
              <a:t>when it’s ready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Don’t call </a:t>
            </a: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Draw a 20x20 blue circle 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3"/>
                </a:solidFill>
              </a:rPr>
              <a:t>Inner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Classes can be defined </a:t>
            </a:r>
            <a:r>
              <a:rPr lang="en-US" b="1" dirty="0"/>
              <a:t>inside</a:t>
            </a:r>
            <a:r>
              <a:rPr lang="en-US" dirty="0"/>
              <a:t> other classes or methods</a:t>
            </a:r>
          </a:p>
          <a:p>
            <a:pPr>
              <a:defRPr/>
            </a:pPr>
            <a:r>
              <a:rPr lang="en-US" dirty="0"/>
              <a:t>Used for “smallish” helper classes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Often used for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/>
              <a:t>s</a:t>
            </a:r>
            <a:r>
              <a:rPr lang="en-US" dirty="0"/>
              <a:t>…</a:t>
            </a:r>
          </a:p>
          <a:p>
            <a:pPr>
              <a:defRPr/>
            </a:pPr>
            <a:r>
              <a:rPr lang="en-US" dirty="0"/>
              <a:t>Add to Breakfast program?</a:t>
            </a:r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Anonymous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Sometimes very small helper classes are only used once</a:t>
            </a:r>
          </a:p>
          <a:p>
            <a:pPr lvl="1">
              <a:defRPr/>
            </a:pPr>
            <a:r>
              <a:rPr lang="en-US" dirty="0"/>
              <a:t>This is a job for an anonymous class!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Used for the simplest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Graphical User Interfaces </a:t>
            </a:r>
            <a:r>
              <a:rPr lang="en-US" dirty="0"/>
              <a:t>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write code to tell Java what to draw</a:t>
            </a:r>
          </a:p>
          <a:p>
            <a:endParaRPr lang="en-US" dirty="0"/>
          </a:p>
          <a:p>
            <a:r>
              <a:rPr lang="en-US" dirty="0"/>
              <a:t>Java windowing library:</a:t>
            </a:r>
          </a:p>
          <a:p>
            <a:pPr lvl="1"/>
            <a:r>
              <a:rPr lang="en-US" dirty="0"/>
              <a:t>Draws it</a:t>
            </a:r>
          </a:p>
          <a:p>
            <a:pPr lvl="1"/>
            <a:r>
              <a:rPr lang="en-US" dirty="0"/>
              <a:t>Gets user input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Calls back </a:t>
            </a:r>
            <a:r>
              <a:rPr lang="en-US" dirty="0"/>
              <a:t>to us with </a:t>
            </a:r>
            <a:r>
              <a:rPr lang="en-US" dirty="0">
                <a:solidFill>
                  <a:schemeClr val="accent2"/>
                </a:solidFill>
              </a:rPr>
              <a:t>events</a:t>
            </a:r>
          </a:p>
          <a:p>
            <a:endParaRPr lang="en-US" dirty="0"/>
          </a:p>
          <a:p>
            <a:r>
              <a:rPr lang="en-US" dirty="0"/>
              <a:t>Our code </a:t>
            </a:r>
            <a:r>
              <a:rPr lang="en-US" dirty="0">
                <a:solidFill>
                  <a:schemeClr val="accent2"/>
                </a:solidFill>
              </a:rPr>
              <a:t>handles</a:t>
            </a:r>
            <a:r>
              <a:rPr lang="en-US" dirty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Inner Classes and 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Caveats:</a:t>
            </a:r>
          </a:p>
          <a:p>
            <a:pPr lvl="1">
              <a:defRPr/>
            </a:pPr>
            <a:r>
              <a:rPr lang="en-US" dirty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</a:p>
          <a:p>
            <a:pPr lvl="1">
              <a:defRPr/>
            </a:pPr>
            <a:r>
              <a:rPr lang="en-US" dirty="0"/>
              <a:t>Prompt user for what porridge tastes like</a:t>
            </a:r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LinearLightsOut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  <a:p>
            <a:pPr lvl="1"/>
            <a:r>
              <a:rPr lang="en-US" dirty="0"/>
              <a:t>Part 1: Ball Strike Counter (individual)</a:t>
            </a:r>
          </a:p>
          <a:p>
            <a:pPr lvl="1"/>
            <a:r>
              <a:rPr lang="en-US" dirty="0"/>
              <a:t>Part 2: Optionally work with 1 partner</a:t>
            </a:r>
          </a:p>
          <a:p>
            <a:pPr lvl="2"/>
            <a:r>
              <a:rPr lang="en-US" b="1" dirty="0"/>
              <a:t>Each list the other’s name in </a:t>
            </a:r>
            <a:r>
              <a:rPr lang="en-US" b="1" dirty="0" err="1"/>
              <a:t>javadoc</a:t>
            </a:r>
            <a:r>
              <a:rPr lang="en-US" b="1" dirty="0"/>
              <a:t> at top of file</a:t>
            </a:r>
          </a:p>
          <a:p>
            <a:pPr lvl="2"/>
            <a:r>
              <a:rPr lang="en-US" b="1" dirty="0"/>
              <a:t>Both responsible for submitting own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E283A-AAA0-47D2-9187-78BA76776AA7}"/>
              </a:ext>
            </a:extLst>
          </p:cNvPr>
          <p:cNvSpPr txBox="1"/>
          <p:nvPr/>
        </p:nvSpPr>
        <p:spPr>
          <a:xfrm>
            <a:off x="152400" y="4380637"/>
            <a:ext cx="8839200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Now!</a:t>
            </a:r>
          </a:p>
          <a:p>
            <a:r>
              <a:rPr lang="en-US" dirty="0"/>
              <a:t>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endParaRPr lang="en-US" dirty="0"/>
          </a:p>
          <a:p>
            <a:r>
              <a:rPr lang="en-US" dirty="0"/>
              <a:t>Hand this to the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19423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Many kinds of events:</a:t>
            </a:r>
          </a:p>
          <a:p>
            <a:pPr lvl="1">
              <a:defRPr/>
            </a:pPr>
            <a:r>
              <a:rPr lang="en-US" dirty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create </a:t>
            </a:r>
            <a:r>
              <a:rPr lang="en-US" b="1" dirty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/>
              <a:t>that implement the right </a:t>
            </a:r>
            <a:r>
              <a:rPr lang="en-US" b="1" dirty="0"/>
              <a:t>interface</a:t>
            </a:r>
          </a:p>
          <a:p>
            <a:pPr lvl="1">
              <a:defRPr/>
            </a:pPr>
            <a:r>
              <a:rPr lang="en-US" dirty="0"/>
              <a:t>that handle the event as we wish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register</a:t>
            </a:r>
            <a:r>
              <a:rPr lang="en-US" dirty="0"/>
              <a:t> our listener with an </a:t>
            </a:r>
            <a:r>
              <a:rPr lang="en-US" b="1" dirty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Keyboard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Sources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Listeners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ActionListener</a:t>
            </a:r>
            <a:endParaRPr lang="en-US" dirty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KeyListener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MouseListener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Simple Interactive GUI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Create JFrame   </a:t>
            </a:r>
            <a:r>
              <a:rPr lang="en-US" sz="2000" i="1" dirty="0"/>
              <a:t>(Needs additional configuration)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Create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i="1" dirty="0"/>
              <a:t>(</a:t>
            </a:r>
            <a:r>
              <a:rPr lang="en-US" sz="2000" i="1" dirty="0" err="1"/>
              <a:t>JButton</a:t>
            </a:r>
            <a:r>
              <a:rPr lang="en-US" sz="2000" i="1" dirty="0"/>
              <a:t> initially untethered and invisible)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Add </a:t>
            </a:r>
            <a:r>
              <a:rPr lang="en-US" sz="2000" dirty="0" err="1"/>
              <a:t>JButton</a:t>
            </a:r>
            <a:r>
              <a:rPr lang="en-US" sz="2000" dirty="0"/>
              <a:t> to JFrame  (Can also be added to a </a:t>
            </a:r>
            <a:r>
              <a:rPr lang="en-US" sz="2000" dirty="0" err="1"/>
              <a:t>JPanel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Create </a:t>
            </a:r>
            <a:r>
              <a:rPr lang="en-US" sz="2000" dirty="0" err="1"/>
              <a:t>ActionListener</a:t>
            </a:r>
            <a:r>
              <a:rPr lang="en-US" sz="2000" dirty="0"/>
              <a:t>  (must code what it does) </a:t>
            </a:r>
          </a:p>
          <a:p>
            <a:pPr marL="0" indent="0">
              <a:buNone/>
            </a:pPr>
            <a:r>
              <a:rPr lang="en-US" sz="2000" dirty="0"/>
              <a:t>(Not connected to </a:t>
            </a:r>
            <a:r>
              <a:rPr lang="en-US" sz="2000" dirty="0" err="1"/>
              <a:t>JButton</a:t>
            </a:r>
            <a:r>
              <a:rPr lang="en-US" sz="2000" dirty="0"/>
              <a:t>, does nothing!)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Attach </a:t>
            </a:r>
            <a:r>
              <a:rPr lang="en-US" sz="2000" dirty="0" err="1"/>
              <a:t>ActionListener</a:t>
            </a:r>
            <a:r>
              <a:rPr lang="en-US" sz="2000" dirty="0"/>
              <a:t> to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06" y="5912979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JFrame frame = new JFrame(“Breakfast for Goldilocks”);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 button = new </a:t>
            </a:r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(“Eat Porridge”);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frame.add</a:t>
            </a:r>
            <a:r>
              <a:rPr lang="en-US" sz="1600" dirty="0">
                <a:latin typeface="Consolas" panose="020B0609020204030204" pitchFamily="49" charset="0"/>
              </a:rPr>
              <a:t>( button 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27853" y="5193783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ActionListener</a:t>
            </a:r>
            <a:r>
              <a:rPr lang="en-US" sz="1600" dirty="0">
                <a:latin typeface="Consolas" panose="020B0609020204030204" pitchFamily="49" charset="0"/>
              </a:rPr>
              <a:t> ear = new </a:t>
            </a:r>
            <a:r>
              <a:rPr lang="en-US" sz="1600" dirty="0" err="1">
                <a:latin typeface="Consolas" panose="020B0609020204030204" pitchFamily="49" charset="0"/>
              </a:rPr>
              <a:t>MyListener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button.addActionListener</a:t>
            </a:r>
            <a:r>
              <a:rPr lang="en-US" sz="1600" dirty="0">
                <a:latin typeface="Consolas" panose="020B0609020204030204" pitchFamily="49" charset="0"/>
              </a:rPr>
              <a:t>( ear );</a:t>
            </a: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Breakfast with Goldilocks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 or individually</a:t>
            </a:r>
          </a:p>
          <a:p>
            <a:r>
              <a:rPr lang="en-US" dirty="0"/>
              <a:t>Look at the code in the capitalization example</a:t>
            </a:r>
          </a:p>
          <a:p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Get buttons and text to show up FIRST!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7A03A-D4BB-3D42-8605-4A3FAB3B14A7}"/>
              </a:ext>
            </a:extLst>
          </p:cNvPr>
          <p:cNvSpPr/>
          <p:nvPr/>
        </p:nvSpPr>
        <p:spPr>
          <a:xfrm>
            <a:off x="1828800" y="49530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27AD-3471-AE4F-8863-8EAFBCA5B1F6}"/>
              </a:ext>
            </a:extLst>
          </p:cNvPr>
          <p:cNvSpPr txBox="1"/>
          <p:nvPr/>
        </p:nvSpPr>
        <p:spPr>
          <a:xfrm>
            <a:off x="533400" y="4267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783A84-406B-E04E-BB3A-95717E44A191}"/>
              </a:ext>
            </a:extLst>
          </p:cNvPr>
          <p:cNvSpPr/>
          <p:nvPr/>
        </p:nvSpPr>
        <p:spPr>
          <a:xfrm>
            <a:off x="1066800" y="4618892"/>
            <a:ext cx="656492" cy="504093"/>
          </a:xfrm>
          <a:custGeom>
            <a:avLst/>
            <a:gdLst>
              <a:gd name="connsiteX0" fmla="*/ 0 w 656492"/>
              <a:gd name="connsiteY0" fmla="*/ 0 h 504093"/>
              <a:gd name="connsiteX1" fmla="*/ 128954 w 656492"/>
              <a:gd name="connsiteY1" fmla="*/ 410308 h 504093"/>
              <a:gd name="connsiteX2" fmla="*/ 656492 w 656492"/>
              <a:gd name="connsiteY2" fmla="*/ 504093 h 50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92" h="504093">
                <a:moveTo>
                  <a:pt x="0" y="0"/>
                </a:moveTo>
                <a:cubicBezTo>
                  <a:pt x="9769" y="163146"/>
                  <a:pt x="19539" y="326293"/>
                  <a:pt x="128954" y="410308"/>
                </a:cubicBezTo>
                <a:cubicBezTo>
                  <a:pt x="238369" y="494323"/>
                  <a:pt x="447430" y="499208"/>
                  <a:pt x="656492" y="50409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8824A-0EBB-B84E-B4FD-25021A0775A1}"/>
              </a:ext>
            </a:extLst>
          </p:cNvPr>
          <p:cNvSpPr txBox="1"/>
          <p:nvPr/>
        </p:nvSpPr>
        <p:spPr>
          <a:xfrm>
            <a:off x="7239000" y="6096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26F68D-6FE9-2445-95B5-F493F7683B88}"/>
              </a:ext>
            </a:extLst>
          </p:cNvPr>
          <p:cNvSpPr/>
          <p:nvPr/>
        </p:nvSpPr>
        <p:spPr>
          <a:xfrm>
            <a:off x="6201508" y="6060831"/>
            <a:ext cx="1078523" cy="292023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2208C-5C15-7A4F-ABEE-78F1D5E4F578}"/>
              </a:ext>
            </a:extLst>
          </p:cNvPr>
          <p:cNvSpPr/>
          <p:nvPr/>
        </p:nvSpPr>
        <p:spPr>
          <a:xfrm>
            <a:off x="4572000" y="60198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302339E-943E-4241-8CFA-CA3B34472A7F}"/>
              </a:ext>
            </a:extLst>
          </p:cNvPr>
          <p:cNvSpPr/>
          <p:nvPr/>
        </p:nvSpPr>
        <p:spPr>
          <a:xfrm>
            <a:off x="3276600" y="60198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Layout Ideas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JFrame’s</a:t>
            </a:r>
            <a:r>
              <a:rPr lang="en-US" dirty="0"/>
              <a:t> add(Component c) method</a:t>
            </a:r>
          </a:p>
          <a:p>
            <a:pPr lvl="1"/>
            <a:r>
              <a:rPr lang="en-US" dirty="0"/>
              <a:t>Adds a new component to be drawn</a:t>
            </a:r>
          </a:p>
          <a:p>
            <a:pPr lvl="1"/>
            <a:r>
              <a:rPr lang="en-US" dirty="0"/>
              <a:t>Throws out the old one!</a:t>
            </a:r>
          </a:p>
          <a:p>
            <a:r>
              <a:rPr lang="en-US" dirty="0"/>
              <a:t>JFrame also has method </a:t>
            </a:r>
            <a:br>
              <a:rPr lang="en-US" dirty="0"/>
            </a:br>
            <a:r>
              <a:rPr lang="en-US" dirty="0"/>
              <a:t>add(Component c, Object constraint)</a:t>
            </a:r>
          </a:p>
          <a:p>
            <a:pPr lvl="1"/>
            <a:r>
              <a:rPr lang="en-US" dirty="0"/>
              <a:t>Typical constraints:</a:t>
            </a:r>
          </a:p>
          <a:p>
            <a:pPr lvl="2"/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endParaRPr lang="en-US" dirty="0"/>
          </a:p>
          <a:p>
            <a:pPr lvl="1"/>
            <a:r>
              <a:rPr lang="en-US" dirty="0"/>
              <a:t>Can add one thing to each “direction”, plus center</a:t>
            </a:r>
          </a:p>
          <a:p>
            <a:r>
              <a:rPr lang="en-US" dirty="0" err="1"/>
              <a:t>JPanel</a:t>
            </a:r>
            <a:r>
              <a:rPr lang="en-US" dirty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Q2,3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3FA4F-E846-4870-AE79-5C873A023D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758EEA-B2E6-4CA8-BA56-696D7F1CA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35FA5-429B-411C-BBE6-AACF126A3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</TotalTime>
  <Words>1524</Words>
  <Application>Microsoft Macintosh PowerPoint</Application>
  <PresentationFormat>On-screen Show (4:3)</PresentationFormat>
  <Paragraphs>244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Sans Typewriter</vt:lpstr>
      <vt:lpstr>Wingdings 3</vt:lpstr>
      <vt:lpstr>Office Theme</vt:lpstr>
      <vt:lpstr>CSSE 220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Capitalization panel variable</vt:lpstr>
      <vt:lpstr>JFrame BorderLayout</vt:lpstr>
      <vt:lpstr>In Class Activity 1</vt:lpstr>
      <vt:lpstr>Advice</vt:lpstr>
      <vt:lpstr>General GUI Development Workflow</vt:lpstr>
      <vt:lpstr>Mouse Listeners</vt:lpstr>
      <vt:lpstr>Repaint (and then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538</cp:revision>
  <cp:lastPrinted>2016-10-04T12:27:03Z</cp:lastPrinted>
  <dcterms:created xsi:type="dcterms:W3CDTF">2011-04-14T18:16:00Z</dcterms:created>
  <dcterms:modified xsi:type="dcterms:W3CDTF">2022-11-20T22:29:34Z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