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4" r:id="rId5"/>
    <p:sldId id="422" r:id="rId6"/>
    <p:sldId id="435" r:id="rId7"/>
    <p:sldId id="423" r:id="rId8"/>
    <p:sldId id="424" r:id="rId9"/>
    <p:sldId id="425" r:id="rId10"/>
    <p:sldId id="437" r:id="rId11"/>
    <p:sldId id="441" r:id="rId12"/>
    <p:sldId id="439" r:id="rId13"/>
    <p:sldId id="44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9D056-F848-4B5F-8AE9-9CFC4FE531EF}" v="6" dt="2023-09-13T20:02:03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100" d="100"/>
          <a:sy n="100" d="100"/>
        </p:scale>
        <p:origin x="180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459D056-F848-4B5F-8AE9-9CFC4FE531EF}"/>
    <pc:docChg chg="custSel modSld">
      <pc:chgData name="Yoder, Jason" userId="28f4d4d8-da04-4f86-b14d-a21675737bc5" providerId="ADAL" clId="{3459D056-F848-4B5F-8AE9-9CFC4FE531EF}" dt="2023-09-13T20:03:20.870" v="559" actId="20577"/>
      <pc:docMkLst>
        <pc:docMk/>
      </pc:docMkLst>
      <pc:sldChg chg="addSp modSp mod">
        <pc:chgData name="Yoder, Jason" userId="28f4d4d8-da04-4f86-b14d-a21675737bc5" providerId="ADAL" clId="{3459D056-F848-4B5F-8AE9-9CFC4FE531EF}" dt="2023-09-13T20:03:20.870" v="559" actId="20577"/>
        <pc:sldMkLst>
          <pc:docMk/>
          <pc:sldMk cId="2854757972" sldId="439"/>
        </pc:sldMkLst>
        <pc:spChg chg="mod">
          <ac:chgData name="Yoder, Jason" userId="28f4d4d8-da04-4f86-b14d-a21675737bc5" providerId="ADAL" clId="{3459D056-F848-4B5F-8AE9-9CFC4FE531EF}" dt="2023-09-13T20:03:20.870" v="559" actId="20577"/>
          <ac:spMkLst>
            <pc:docMk/>
            <pc:sldMk cId="2854757972" sldId="439"/>
            <ac:spMk id="3" creationId="{BE6B0DA1-A430-2382-18E5-F760FCB88155}"/>
          </ac:spMkLst>
        </pc:spChg>
        <pc:picChg chg="add mod">
          <ac:chgData name="Yoder, Jason" userId="28f4d4d8-da04-4f86-b14d-a21675737bc5" providerId="ADAL" clId="{3459D056-F848-4B5F-8AE9-9CFC4FE531EF}" dt="2023-09-13T19:58:02.084" v="392" actId="1076"/>
          <ac:picMkLst>
            <pc:docMk/>
            <pc:sldMk cId="2854757972" sldId="439"/>
            <ac:picMk id="5" creationId="{022ACA23-93A2-25A4-F26B-191EE5F635E0}"/>
          </ac:picMkLst>
        </pc:picChg>
      </pc:sldChg>
      <pc:sldChg chg="addSp delSp modSp mod">
        <pc:chgData name="Yoder, Jason" userId="28f4d4d8-da04-4f86-b14d-a21675737bc5" providerId="ADAL" clId="{3459D056-F848-4B5F-8AE9-9CFC4FE531EF}" dt="2023-09-13T20:02:26.671" v="525" actId="20577"/>
        <pc:sldMkLst>
          <pc:docMk/>
          <pc:sldMk cId="525849186" sldId="440"/>
        </pc:sldMkLst>
        <pc:spChg chg="del">
          <ac:chgData name="Yoder, Jason" userId="28f4d4d8-da04-4f86-b14d-a21675737bc5" providerId="ADAL" clId="{3459D056-F848-4B5F-8AE9-9CFC4FE531EF}" dt="2023-09-13T19:58:07.446" v="393" actId="478"/>
          <ac:spMkLst>
            <pc:docMk/>
            <pc:sldMk cId="525849186" sldId="440"/>
            <ac:spMk id="2" creationId="{827B5C49-109D-2C3D-8EAD-A854596C0FF8}"/>
          </ac:spMkLst>
        </pc:spChg>
        <pc:spChg chg="del">
          <ac:chgData name="Yoder, Jason" userId="28f4d4d8-da04-4f86-b14d-a21675737bc5" providerId="ADAL" clId="{3459D056-F848-4B5F-8AE9-9CFC4FE531EF}" dt="2023-09-13T19:58:10.143" v="394" actId="478"/>
          <ac:spMkLst>
            <pc:docMk/>
            <pc:sldMk cId="525849186" sldId="440"/>
            <ac:spMk id="3" creationId="{94F0513C-EF11-0195-7033-17A54FC99631}"/>
          </ac:spMkLst>
        </pc:spChg>
        <pc:spChg chg="add mod">
          <ac:chgData name="Yoder, Jason" userId="28f4d4d8-da04-4f86-b14d-a21675737bc5" providerId="ADAL" clId="{3459D056-F848-4B5F-8AE9-9CFC4FE531EF}" dt="2023-09-13T20:02:26.671" v="525" actId="20577"/>
          <ac:spMkLst>
            <pc:docMk/>
            <pc:sldMk cId="525849186" sldId="440"/>
            <ac:spMk id="10" creationId="{7F156DD5-6BFD-C6F9-8D05-F90173985E9C}"/>
          </ac:spMkLst>
        </pc:spChg>
        <pc:spChg chg="add mod">
          <ac:chgData name="Yoder, Jason" userId="28f4d4d8-da04-4f86-b14d-a21675737bc5" providerId="ADAL" clId="{3459D056-F848-4B5F-8AE9-9CFC4FE531EF}" dt="2023-09-13T20:01:33.029" v="486" actId="1076"/>
          <ac:spMkLst>
            <pc:docMk/>
            <pc:sldMk cId="525849186" sldId="440"/>
            <ac:spMk id="12" creationId="{09D4A83C-90A6-CCC5-CF18-B5B5E52611DC}"/>
          </ac:spMkLst>
        </pc:spChg>
        <pc:spChg chg="add mod">
          <ac:chgData name="Yoder, Jason" userId="28f4d4d8-da04-4f86-b14d-a21675737bc5" providerId="ADAL" clId="{3459D056-F848-4B5F-8AE9-9CFC4FE531EF}" dt="2023-09-13T20:01:26.940" v="485" actId="1076"/>
          <ac:spMkLst>
            <pc:docMk/>
            <pc:sldMk cId="525849186" sldId="440"/>
            <ac:spMk id="13" creationId="{069E3E2C-59E0-A35D-10D0-F57B60634526}"/>
          </ac:spMkLst>
        </pc:spChg>
        <pc:spChg chg="add mod">
          <ac:chgData name="Yoder, Jason" userId="28f4d4d8-da04-4f86-b14d-a21675737bc5" providerId="ADAL" clId="{3459D056-F848-4B5F-8AE9-9CFC4FE531EF}" dt="2023-09-13T20:01:21.245" v="484" actId="1076"/>
          <ac:spMkLst>
            <pc:docMk/>
            <pc:sldMk cId="525849186" sldId="440"/>
            <ac:spMk id="14" creationId="{48ADB038-8D35-D0F9-51C3-856FF40C44DB}"/>
          </ac:spMkLst>
        </pc:spChg>
        <pc:spChg chg="add mod">
          <ac:chgData name="Yoder, Jason" userId="28f4d4d8-da04-4f86-b14d-a21675737bc5" providerId="ADAL" clId="{3459D056-F848-4B5F-8AE9-9CFC4FE531EF}" dt="2023-09-13T20:02:11.802" v="520" actId="1076"/>
          <ac:spMkLst>
            <pc:docMk/>
            <pc:sldMk cId="525849186" sldId="440"/>
            <ac:spMk id="15" creationId="{9444B3C0-9C10-E5B2-9595-3F1330BE9680}"/>
          </ac:spMkLst>
        </pc:spChg>
        <pc:picChg chg="mod">
          <ac:chgData name="Yoder, Jason" userId="28f4d4d8-da04-4f86-b14d-a21675737bc5" providerId="ADAL" clId="{3459D056-F848-4B5F-8AE9-9CFC4FE531EF}" dt="2023-09-13T19:59:32.500" v="417" actId="1076"/>
          <ac:picMkLst>
            <pc:docMk/>
            <pc:sldMk cId="525849186" sldId="440"/>
            <ac:picMk id="5" creationId="{4D8C92A8-A9E0-0E69-1CC6-90A4B52D3AA9}"/>
          </ac:picMkLst>
        </pc:picChg>
        <pc:picChg chg="add mod">
          <ac:chgData name="Yoder, Jason" userId="28f4d4d8-da04-4f86-b14d-a21675737bc5" providerId="ADAL" clId="{3459D056-F848-4B5F-8AE9-9CFC4FE531EF}" dt="2023-09-13T19:58:57.849" v="401" actId="208"/>
          <ac:picMkLst>
            <pc:docMk/>
            <pc:sldMk cId="525849186" sldId="440"/>
            <ac:picMk id="6" creationId="{F09A0873-E500-AF80-108E-3DE93A906B17}"/>
          </ac:picMkLst>
        </pc:picChg>
        <pc:picChg chg="del mod">
          <ac:chgData name="Yoder, Jason" userId="28f4d4d8-da04-4f86-b14d-a21675737bc5" providerId="ADAL" clId="{3459D056-F848-4B5F-8AE9-9CFC4FE531EF}" dt="2023-09-13T20:01:06.557" v="481" actId="478"/>
          <ac:picMkLst>
            <pc:docMk/>
            <pc:sldMk cId="525849186" sldId="440"/>
            <ac:picMk id="7" creationId="{4B8DF447-73CB-5E5A-15BC-767E94E634C8}"/>
          </ac:picMkLst>
        </pc:picChg>
        <pc:picChg chg="mod">
          <ac:chgData name="Yoder, Jason" userId="28f4d4d8-da04-4f86-b14d-a21675737bc5" providerId="ADAL" clId="{3459D056-F848-4B5F-8AE9-9CFC4FE531EF}" dt="2023-09-13T20:01:09.259" v="482" actId="1076"/>
          <ac:picMkLst>
            <pc:docMk/>
            <pc:sldMk cId="525849186" sldId="440"/>
            <ac:picMk id="9" creationId="{CB8106F0-55E3-B892-53A2-A48C07A0D2B6}"/>
          </ac:picMkLst>
        </pc:picChg>
        <pc:picChg chg="add mod">
          <ac:chgData name="Yoder, Jason" userId="28f4d4d8-da04-4f86-b14d-a21675737bc5" providerId="ADAL" clId="{3459D056-F848-4B5F-8AE9-9CFC4FE531EF}" dt="2023-09-13T20:00:29.796" v="465" actId="1076"/>
          <ac:picMkLst>
            <pc:docMk/>
            <pc:sldMk cId="525849186" sldId="440"/>
            <ac:picMk id="11" creationId="{9C635F62-B74F-E40A-0DA1-3081AC7B42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41:16.4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7344 2,'-172'-2,"-182"5,226 11,-34 0,59-15,33 0,1 2,-100 14,35 11,-2-6,-194 3,142-11,3 2,-3483-16,3379-11,28-1,197 14,22 1,0-2,-68-10,41 2,-124-2,-25-2,56 2,136 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41:18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1964 136,'-769'0,"740"-3,0 0,1-2,0-1,-46-16,-26-5,28 16,1 4,-1 3,-102 7,38 0,94-3,1-2,-72-13,-49-18,138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2T17:41:26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1 358,'38'-11,"1"2,0 1,57-4,-10 2,1657-217,-1216 153,-135 67,-222 10,-95-3,28-1,157 18,-47 27,-163-33,1-3,72 2,59 10,-92-6,147 4,96-20,-121-1,1439 3,-1649 2,-11 3,-28 11,-56 15,-65 6,-1-7,-325 18,63-24,308-15,-224 9,-1044-19,1113 15,-14 0,61-17,-316 6,370 10,-54 2,-52-17,-198 4,323 11,-40 1,158-14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Animation</a:t>
            </a:r>
            <a:r>
              <a:rPr lang="en-US" baseline="0" dirty="0"/>
              <a:t> for the two major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they will come up with at least two ideas:</a:t>
            </a:r>
          </a:p>
          <a:p>
            <a:pPr marL="228600" indent="-228600">
              <a:buAutoNum type="arabicPeriod"/>
            </a:pPr>
            <a:r>
              <a:rPr lang="en-US"/>
              <a:t>Makes it less convenient to know what functions exist</a:t>
            </a:r>
          </a:p>
          <a:p>
            <a:pPr marL="228600" indent="-228600">
              <a:buAutoNum type="arabicPeriod"/>
            </a:pPr>
            <a:r>
              <a:rPr lang="en-US"/>
              <a:t>Stuck</a:t>
            </a:r>
            <a:r>
              <a:rPr lang="en-US" baseline="0"/>
              <a:t> implementing strings as character arrays</a:t>
            </a:r>
          </a:p>
          <a:p>
            <a:pPr marL="0" indent="0">
              <a:buNone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easier to use?</a:t>
            </a:r>
          </a:p>
          <a:p>
            <a:r>
              <a:rPr lang="en-US"/>
              <a:t>Which is easier to understand?</a:t>
            </a:r>
          </a:p>
          <a:p>
            <a:endParaRPr lang="en-US"/>
          </a:p>
          <a:p>
            <a:r>
              <a:rPr lang="en-US"/>
              <a:t>Clearly</a:t>
            </a:r>
            <a:r>
              <a:rPr lang="en-US" baseline="0"/>
              <a:t> classes make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harder to know what is</a:t>
            </a:r>
            <a:r>
              <a:rPr lang="en-US" baseline="0" dirty="0"/>
              <a:t> meant when you have a function say “add”  or length</a:t>
            </a:r>
          </a:p>
          <a:p>
            <a:r>
              <a:rPr lang="en-US" baseline="0" dirty="0"/>
              <a:t>Means you are loading more things than you might actually need</a:t>
            </a:r>
          </a:p>
          <a:p>
            <a:r>
              <a:rPr lang="en-US" dirty="0"/>
              <a:t>Try to keep conceptual</a:t>
            </a:r>
            <a:r>
              <a:rPr lang="en-US" baseline="0" dirty="0"/>
              <a:t> separation!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lang/String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HIT-CSSE/csse220/raw/master/Homework/HWVaporSalesManager/HWVaporSalesManager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 fontScale="85000" lnSpcReduction="20000"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Design Principle #3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/>
              <a:t>Encapsulation</a:t>
            </a:r>
            <a:br>
              <a:rPr lang="en-US" sz="6000"/>
            </a:br>
            <a:br>
              <a:rPr lang="en-US" sz="2500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C92A8-A9E0-0E69-1CC6-90A4B52D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35" y="43580"/>
            <a:ext cx="5220429" cy="2743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106F0-55E3-B892-53A2-A48C07A0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4" y="2764354"/>
            <a:ext cx="4963248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A0873-E500-AF80-108E-3DE93A90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929054" cy="2787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56DD5-6BFD-C6F9-8D05-F90173985E9C}"/>
              </a:ext>
            </a:extLst>
          </p:cNvPr>
          <p:cNvSpPr txBox="1"/>
          <p:nvPr/>
        </p:nvSpPr>
        <p:spPr>
          <a:xfrm>
            <a:off x="-471487" y="4770280"/>
            <a:ext cx="85494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1. Eclipse File-&gt;Import</a:t>
            </a:r>
          </a:p>
          <a:p>
            <a:pPr lvl="1"/>
            <a:r>
              <a:rPr lang="en-US" sz="2400" dirty="0"/>
              <a:t>2. Import -&gt; General -&gt;Existing Projects into Workspace -&gt; Next</a:t>
            </a:r>
          </a:p>
          <a:p>
            <a:pPr lvl="1"/>
            <a:r>
              <a:rPr lang="en-US" sz="2400" dirty="0"/>
              <a:t>3. Select archive file:   ….. HWVaporSalesManager.zip </a:t>
            </a:r>
          </a:p>
          <a:p>
            <a:pPr lvl="1"/>
            <a:r>
              <a:rPr lang="en-US" sz="2400" dirty="0"/>
              <a:t>4. Select Working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635F62-B74F-E40A-0DA1-3081AC7B4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015" y="6037975"/>
            <a:ext cx="4912698" cy="82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D4A83C-90A6-CCC5-CF18-B5B5E52611DC}"/>
              </a:ext>
            </a:extLst>
          </p:cNvPr>
          <p:cNvSpPr txBox="1"/>
          <p:nvPr/>
        </p:nvSpPr>
        <p:spPr>
          <a:xfrm>
            <a:off x="119515" y="27346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E3E2C-59E0-A35D-10D0-F57B60634526}"/>
              </a:ext>
            </a:extLst>
          </p:cNvPr>
          <p:cNvSpPr txBox="1"/>
          <p:nvPr/>
        </p:nvSpPr>
        <p:spPr>
          <a:xfrm>
            <a:off x="1312232" y="180391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DB038-8D35-D0F9-51C3-856FF40C44DB}"/>
              </a:ext>
            </a:extLst>
          </p:cNvPr>
          <p:cNvSpPr txBox="1"/>
          <p:nvPr/>
        </p:nvSpPr>
        <p:spPr>
          <a:xfrm>
            <a:off x="2759869" y="364065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4B3C0-9C10-E5B2-9595-3F1330BE9680}"/>
              </a:ext>
            </a:extLst>
          </p:cNvPr>
          <p:cNvSpPr txBox="1"/>
          <p:nvPr/>
        </p:nvSpPr>
        <p:spPr>
          <a:xfrm>
            <a:off x="6004576" y="60379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52584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Goals of ALL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someone has written a program that works and it has no bugs, but it is </a:t>
            </a:r>
            <a:r>
              <a:rPr lang="en-US" i="1" dirty="0"/>
              <a:t>poorly designed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What does that mean?  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There are two major 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modify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073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49" y="68102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CSSE220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Make sure your design </a:t>
            </a:r>
            <a:r>
              <a:rPr lang="en-US" sz="2400" b="1" dirty="0"/>
              <a:t>allows proper functionality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store required information</a:t>
            </a:r>
            <a:r>
              <a:rPr lang="en-US" dirty="0"/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access the required information</a:t>
            </a:r>
            <a:r>
              <a:rPr lang="en-US" dirty="0"/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Data should </a:t>
            </a:r>
            <a:r>
              <a:rPr lang="en-US" b="1" dirty="0"/>
              <a:t>not be duplicated</a:t>
            </a:r>
            <a:r>
              <a:rPr lang="en-US" dirty="0"/>
              <a:t> (id/identifiers are OK!)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Structure design </a:t>
            </a:r>
            <a:r>
              <a:rPr lang="en-US" sz="2400" b="1" dirty="0"/>
              <a:t>around the data</a:t>
            </a:r>
            <a:r>
              <a:rPr lang="en-US" sz="2400" dirty="0"/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Nouns should become classes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Classes should have intelligent behaviors</a:t>
            </a:r>
            <a:r>
              <a:rPr lang="en-US" dirty="0"/>
              <a:t> (methods) </a:t>
            </a:r>
            <a:r>
              <a:rPr lang="en-US" b="1" dirty="0"/>
              <a:t>that may operate on their data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Each class should have a single responsibility</a:t>
            </a:r>
            <a:r>
              <a:rPr lang="en-US" dirty="0"/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Minimize dependencies</a:t>
            </a:r>
            <a:r>
              <a:rPr lang="en-US" sz="2400" dirty="0"/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Tell don't ask 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Don't duplicate</a:t>
            </a:r>
            <a:r>
              <a:rPr lang="en-US" sz="2400" dirty="0"/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Similar "chunks" of code should be </a:t>
            </a:r>
            <a:r>
              <a:rPr lang="en-US" b="1" dirty="0"/>
              <a:t>unified into functions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Avoid all type-predicated code by using </a:t>
            </a:r>
            <a:r>
              <a:rPr lang="en-US" b="1" dirty="0"/>
              <a:t>inheritance</a:t>
            </a:r>
            <a:endParaRPr lang="en-US" strike="sngStrik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37784B-2650-414D-A222-94B52BFFFEAE}"/>
              </a:ext>
            </a:extLst>
          </p:cNvPr>
          <p:cNvSpPr/>
          <p:nvPr/>
        </p:nvSpPr>
        <p:spPr>
          <a:xfrm>
            <a:off x="76200" y="3505200"/>
            <a:ext cx="8866598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E.g., What if there were no String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Instead, what if we just passed around arrays of characters - char[]</a:t>
            </a:r>
          </a:p>
          <a:p>
            <a:r>
              <a:rPr lang="en-US"/>
              <a:t>And every String function that exists now, would instead be a function that operated on arrays of characters</a:t>
            </a:r>
          </a:p>
          <a:p>
            <a:r>
              <a:rPr lang="en-US"/>
              <a:t>E.g.,</a:t>
            </a:r>
            <a:br>
              <a:rPr lang="en-US"/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stringSubstring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(char[] input, int start, int end)</a:t>
            </a:r>
          </a:p>
          <a:p>
            <a:r>
              <a:rPr lang="en-US"/>
              <a:t>Would things be any different?  Discuss this with the person next to you.</a:t>
            </a:r>
          </a:p>
        </p:txBody>
      </p:sp>
    </p:spTree>
    <p:extLst>
      <p:ext uri="{BB962C8B-B14F-4D97-AF65-F5344CB8AC3E}">
        <p14:creationId xmlns:p14="http://schemas.microsoft.com/office/powerpoint/2010/main" val="244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Concatenate…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stringName1 = “</a:t>
            </a:r>
            <a:r>
              <a:rPr lang="en-US" dirty="0" err="1">
                <a:latin typeface="Consolas" panose="020B0609020204030204" pitchFamily="49" charset="0"/>
              </a:rPr>
              <a:t>ian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stringName2 = “</a:t>
            </a:r>
            <a:r>
              <a:rPr lang="en-US" dirty="0" err="1">
                <a:latin typeface="Consolas" panose="020B0609020204030204" pitchFamily="49" charset="0"/>
              </a:rPr>
              <a:t>ludden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stringConcat</a:t>
            </a:r>
            <a:r>
              <a:rPr lang="en-US" dirty="0">
                <a:latin typeface="Consolas" panose="020B0609020204030204" pitchFamily="49" charset="0"/>
              </a:rPr>
              <a:t> = stringName1.concat( stringName2 );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 </a:t>
            </a:r>
            <a:r>
              <a:rPr lang="en-US" dirty="0" err="1">
                <a:latin typeface="Consolas" panose="020B0609020204030204" pitchFamily="49" charset="0"/>
              </a:rPr>
              <a:t>stringConcat</a:t>
            </a:r>
            <a:r>
              <a:rPr lang="en-US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pt-BR" dirty="0">
                <a:latin typeface="Consolas" panose="020B0609020204030204" pitchFamily="49" charset="0"/>
              </a:rPr>
              <a:t>char[] charName1 = {'i','a','n'};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char[] charName2 = {'</a:t>
            </a:r>
            <a:r>
              <a:rPr lang="en-US" dirty="0" err="1">
                <a:latin typeface="Consolas" panose="020B0609020204030204" pitchFamily="49" charset="0"/>
              </a:rPr>
              <a:t>l','u','d','d','e','n</a:t>
            </a:r>
            <a:r>
              <a:rPr lang="en-US" dirty="0">
                <a:latin typeface="Consolas" panose="020B0609020204030204" pitchFamily="49" charset="0"/>
              </a:rPr>
              <a:t>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char[] 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char[charName1.length + charName2.length];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 dirty="0"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(int i = 0; i &lt; charName1.length;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charName1[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 dirty="0"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(int i = 0; i &lt; charName2.length;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[charName1.length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charName2[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)  );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27F927-1E62-824C-9BF8-6ED37E2DEC06}"/>
              </a:ext>
            </a:extLst>
          </p:cNvPr>
          <p:cNvSpPr/>
          <p:nvPr/>
        </p:nvSpPr>
        <p:spPr>
          <a:xfrm>
            <a:off x="76200" y="2819400"/>
            <a:ext cx="8822482" cy="3733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C06EC9-2CAA-CF40-BD05-DDC130236DF2}"/>
              </a:ext>
            </a:extLst>
          </p:cNvPr>
          <p:cNvSpPr/>
          <p:nvPr/>
        </p:nvSpPr>
        <p:spPr>
          <a:xfrm>
            <a:off x="76200" y="1219200"/>
            <a:ext cx="8866598" cy="1295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put all the Math utilities in the String class?</a:t>
            </a:r>
          </a:p>
          <a:p>
            <a:r>
              <a:rPr lang="en-US" dirty="0">
                <a:hlinkClick r:id="rId3"/>
              </a:rPr>
              <a:t>Math Java docs</a:t>
            </a:r>
            <a:endParaRPr lang="en-US" dirty="0"/>
          </a:p>
          <a:p>
            <a:r>
              <a:rPr lang="en-US" dirty="0">
                <a:hlinkClick r:id="rId4"/>
              </a:rPr>
              <a:t>String Java docs</a:t>
            </a:r>
            <a:endParaRPr lang="en-US" dirty="0"/>
          </a:p>
          <a:p>
            <a:pPr lvl="1"/>
            <a:r>
              <a:rPr lang="en-US" dirty="0"/>
              <a:t>We could just get anything we need done with Strings and Math with one library instead of two!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1062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1ED5-DCF7-4A3B-A898-D639C99A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7274-300E-478D-A8F3-72B35EC2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525963"/>
          </a:xfrm>
        </p:spPr>
        <p:txBody>
          <a:bodyPr/>
          <a:lstStyle/>
          <a:p>
            <a:r>
              <a:rPr lang="en-US" dirty="0"/>
              <a:t>On a small piece of paper write down either:</a:t>
            </a:r>
          </a:p>
          <a:p>
            <a:pPr lvl="1"/>
            <a:r>
              <a:rPr lang="en-US" dirty="0"/>
              <a:t>A list of people you’d be interested in working with</a:t>
            </a:r>
          </a:p>
          <a:p>
            <a:pPr lvl="1"/>
            <a:r>
              <a:rPr lang="en-US" dirty="0"/>
              <a:t>OR that you don’t know anyone BUT you’d like to work with </a:t>
            </a:r>
            <a:r>
              <a:rPr lang="en-US" i="1" dirty="0"/>
              <a:t>someone</a:t>
            </a:r>
          </a:p>
          <a:p>
            <a:pPr lvl="1"/>
            <a:r>
              <a:rPr lang="en-US" dirty="0"/>
              <a:t>You prefer </a:t>
            </a:r>
            <a:r>
              <a:rPr lang="en-US" i="1" dirty="0"/>
              <a:t>NOT</a:t>
            </a:r>
            <a:r>
              <a:rPr lang="en-US" dirty="0"/>
              <a:t> to work with anyone</a:t>
            </a:r>
          </a:p>
          <a:p>
            <a:r>
              <a:rPr lang="en-US" dirty="0"/>
              <a:t>Hand these to our TA who will try to pair people: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62D26-D0F3-D7C8-AD82-A833E681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" y="4570880"/>
            <a:ext cx="9034902" cy="19834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2A13ED-0676-5670-79E4-906EEB25F66E}"/>
                  </a:ext>
                </a:extLst>
              </p14:cNvPr>
              <p14:cNvContentPartPr/>
              <p14:nvPr/>
            </p14:nvContentPartPr>
            <p14:xfrm>
              <a:off x="6146199" y="6124661"/>
              <a:ext cx="2643840" cy="50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2A13ED-0676-5670-79E4-906EEB25F6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199" y="6016661"/>
                <a:ext cx="27514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848A8F-779B-73D6-91AC-50A5E3EF4208}"/>
                  </a:ext>
                </a:extLst>
              </p14:cNvPr>
              <p14:cNvContentPartPr/>
              <p14:nvPr/>
            </p14:nvContentPartPr>
            <p14:xfrm>
              <a:off x="1918359" y="6056981"/>
              <a:ext cx="707040" cy="48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848A8F-779B-73D6-91AC-50A5E3EF42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359" y="5949341"/>
                <a:ext cx="814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440E6-9604-7D49-31DC-A5D01DFD5180}"/>
                  </a:ext>
                </a:extLst>
              </p14:cNvPr>
              <p14:cNvContentPartPr/>
              <p14:nvPr/>
            </p14:nvContentPartPr>
            <p14:xfrm>
              <a:off x="599679" y="6203141"/>
              <a:ext cx="2416680" cy="159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440E6-9604-7D49-31DC-A5D01DFD51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6039" y="6095141"/>
                <a:ext cx="252432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44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B7FB-9CF5-CB52-26F4-273D4CCA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HWVaporSalesManager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0E1C-AA8D-A9B0-FEFF-971EFD5B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HW this quarter!</a:t>
            </a:r>
          </a:p>
          <a:p>
            <a:r>
              <a:rPr lang="en-US" dirty="0"/>
              <a:t>Design Problem due </a:t>
            </a:r>
            <a:r>
              <a:rPr lang="en-US" b="1" u="sng" dirty="0">
                <a:highlight>
                  <a:srgbClr val="FFFF00"/>
                </a:highlight>
              </a:rPr>
              <a:t>Friday night</a:t>
            </a:r>
          </a:p>
          <a:p>
            <a:pPr lvl="1"/>
            <a:r>
              <a:rPr lang="en-US" b="1" u="sng" dirty="0">
                <a:highlight>
                  <a:srgbClr val="FFFF00"/>
                </a:highlight>
              </a:rPr>
              <a:t>No extensions possible:</a:t>
            </a:r>
          </a:p>
          <a:p>
            <a:r>
              <a:rPr lang="en-US" dirty="0"/>
              <a:t>Solution shared via Piazza Sat. Morning</a:t>
            </a:r>
          </a:p>
          <a:p>
            <a:r>
              <a:rPr lang="en-US" dirty="0"/>
              <a:t>You have a homework to implement the solution to this design problem</a:t>
            </a:r>
          </a:p>
          <a:p>
            <a:r>
              <a:rPr lang="en-US" b="1" dirty="0"/>
              <a:t>We will import the new Project now…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6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A9A1-E60D-B6B5-E14E-BDE68F02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HWVaporSalesManager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0DA1-A430-2382-18E5-F760FCB8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Instructions:</a:t>
            </a:r>
            <a:endParaRPr lang="en-US" sz="2000" dirty="0">
              <a:hlinkClick r:id=""/>
            </a:endParaRPr>
          </a:p>
          <a:p>
            <a:r>
              <a:rPr lang="en-US" sz="2000" dirty="0">
                <a:hlinkClick r:id=""/>
              </a:rPr>
              <a:t>https://github.com/RHIT-CSSE/csse220/tree/master/Homework/HWVaporSalesManager</a:t>
            </a:r>
            <a:endParaRPr lang="en-US" sz="2000" dirty="0"/>
          </a:p>
          <a:p>
            <a:r>
              <a:rPr lang="en-US" sz="2000" dirty="0"/>
              <a:t>Download this (clicking the link will start the download):</a:t>
            </a:r>
          </a:p>
          <a:p>
            <a:r>
              <a:rPr lang="en-US" sz="2000" dirty="0">
                <a:hlinkClick r:id="rId2"/>
              </a:rPr>
              <a:t>https://github.com/RHIT-CSSE/csse220/raw/master/Homework/HWVaporSalesManager/HWVaporSalesManager.zip</a:t>
            </a:r>
            <a:endParaRPr lang="en-US" sz="2000" dirty="0"/>
          </a:p>
          <a:p>
            <a:r>
              <a:rPr lang="en-US" sz="2000" dirty="0"/>
              <a:t>Save it to a place you can find easily (Downloads folder is OK)</a:t>
            </a:r>
          </a:p>
          <a:p>
            <a:r>
              <a:rPr lang="en-US" sz="2000" dirty="0"/>
              <a:t>Next Open Eclipse and Import it (screenshots on next slide)</a:t>
            </a:r>
          </a:p>
          <a:p>
            <a:pPr lvl="1"/>
            <a:r>
              <a:rPr lang="en-US" sz="1600" dirty="0"/>
              <a:t>Import -&gt; General -&gt;Existing Projects into Workspace-&gt; Next</a:t>
            </a:r>
          </a:p>
          <a:p>
            <a:pPr lvl="1"/>
            <a:r>
              <a:rPr lang="en-US" sz="1600" dirty="0"/>
              <a:t>Select archive file:   ….. HWVaporSalesManager.zip  -&gt; Finish</a:t>
            </a:r>
          </a:p>
          <a:p>
            <a:r>
              <a:rPr lang="en-US" sz="2000" dirty="0"/>
              <a:t>If you are using “Working sets” you may want to add it to your Homework “Working set” for easily finding it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ACA23-93A2-25A4-F26B-191EE5F6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557" y="6037975"/>
            <a:ext cx="4912698" cy="8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5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833</Words>
  <Application>Microsoft Office PowerPoint</Application>
  <PresentationFormat>On-screen Show (4:3)</PresentationFormat>
  <Paragraphs>106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Office Theme</vt:lpstr>
      <vt:lpstr>CSSE 220</vt:lpstr>
      <vt:lpstr>Major Goals of ALL Program Design</vt:lpstr>
      <vt:lpstr>CSSE220 Design Principles</vt:lpstr>
      <vt:lpstr>E.g., What if there were no String class?</vt:lpstr>
      <vt:lpstr>Concatenate… compare</vt:lpstr>
      <vt:lpstr>Class sizes</vt:lpstr>
      <vt:lpstr>Pairing Up</vt:lpstr>
      <vt:lpstr>HWVaporSalesManager</vt:lpstr>
      <vt:lpstr>Importing HWVaporSalesManager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27</cp:revision>
  <cp:lastPrinted>2016-09-27T10:57:46Z</cp:lastPrinted>
  <dcterms:created xsi:type="dcterms:W3CDTF">2013-12-22T20:42:02Z</dcterms:created>
  <dcterms:modified xsi:type="dcterms:W3CDTF">2023-09-13T20:03:24Z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