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432" r:id="rId5"/>
    <p:sldId id="398" r:id="rId6"/>
    <p:sldId id="433" r:id="rId7"/>
    <p:sldId id="434" r:id="rId8"/>
    <p:sldId id="436" r:id="rId9"/>
    <p:sldId id="438" r:id="rId10"/>
    <p:sldId id="43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87483"/>
  </p:normalViewPr>
  <p:slideViewPr>
    <p:cSldViewPr snapToGrid="0">
      <p:cViewPr varScale="1">
        <p:scale>
          <a:sx n="75" d="100"/>
          <a:sy n="75" d="100"/>
        </p:scale>
        <p:origin x="15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A42E1DD-B932-40AC-8B90-9AAC1262A9F4}"/>
    <pc:docChg chg="modSld">
      <pc:chgData name="Yoder, Jason" userId="28f4d4d8-da04-4f86-b14d-a21675737bc5" providerId="ADAL" clId="{8A42E1DD-B932-40AC-8B90-9AAC1262A9F4}" dt="2023-09-14T14:02:15.644" v="0" actId="6549"/>
      <pc:docMkLst>
        <pc:docMk/>
      </pc:docMkLst>
      <pc:sldChg chg="modSp mod">
        <pc:chgData name="Yoder, Jason" userId="28f4d4d8-da04-4f86-b14d-a21675737bc5" providerId="ADAL" clId="{8A42E1DD-B932-40AC-8B90-9AAC1262A9F4}" dt="2023-09-14T14:02:15.644" v="0" actId="6549"/>
        <pc:sldMkLst>
          <pc:docMk/>
          <pc:sldMk cId="1417429111" sldId="436"/>
        </pc:sldMkLst>
        <pc:spChg chg="mod">
          <ac:chgData name="Yoder, Jason" userId="28f4d4d8-da04-4f86-b14d-a21675737bc5" providerId="ADAL" clId="{8A42E1DD-B932-40AC-8B90-9AAC1262A9F4}" dt="2023-09-14T14:02:15.644" v="0" actId="6549"/>
          <ac:spMkLst>
            <pc:docMk/>
            <pc:sldMk cId="1417429111" sldId="436"/>
            <ac:spMk id="3" creationId="{F1A44BCB-7A3F-44FE-A0DE-8B6415CE1F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51:58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7344 2,'-172'-2,"-182"5,226 11,-34 0,59-15,33 0,1 2,-100 14,35 11,-2-6,-194 3,142-11,3 2,-3483-16,3379-11,28-1,197 14,22 1,0-2,-68-10,41 2,-124-2,-25-2,56 2,136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51:58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1964 136,'-769'0,"740"-3,0 0,1-2,0-1,-46-16,-26-5,28 16,1 4,-1 3,-102 7,38 0,94-3,1-2,-72-13,-49-18,138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51:58.1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1 358,'38'-11,"1"2,0 1,57-4,-10 2,1657-217,-1216 153,-135 67,-222 10,-95-3,28-1,157 18,-47 27,-163-33,1-3,72 2,59 10,-92-6,147 4,96-20,-121-1,1439 3,-1649 2,-11 3,-28 11,-56 15,-65 6,-1-7,-325 18,63-24,308-15,-224 9,-1044-19,1113 15,-14 0,61-17,-316 6,370 10,-54 2,-52-17,-198 4,323 11,-40 1,158-14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done without changing your interface.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cad=rja&amp;docid=i4WVqDixXRt6hM&amp;tbnid=zUYpDqTbbC0tvM:&amp;ved=0CAUQjRw&amp;url=http://blackbeltbartending.com/?p=31&amp;ei=3VK3UuXUBYTfsAS2uoKwAg&amp;bvm=bv.58187178,d.eW0&amp;psig=AFQjCNHxM327zEzthDBxAv0ucKsLkfnX_g&amp;ust=138783240139670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cad=rja&amp;docid=i4WVqDixXRt6hM&amp;tbnid=zUYpDqTbbC0tvM:&amp;ved=0CAUQjRw&amp;url=http://blackbeltbartending.com/?p=31&amp;ei=3VK3UuXUBYTfsAS2uoKwAg&amp;bvm=bv.58187178,d.eW0&amp;psig=AFQjCNHxM327zEzthDBxAv0ucKsLkfnX_g&amp;ust=13878324013967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HIT-CSSE/csse220/blob/master/Homework/DesignProblems/DP2/DP2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Makes your program easier to understand by</a:t>
            </a:r>
          </a:p>
          <a:p>
            <a:pPr lvl="1"/>
            <a:r>
              <a:rPr lang="en-US" dirty="0"/>
              <a:t>Grouping related stuff together (i.e., in a capsule)</a:t>
            </a:r>
          </a:p>
          <a:p>
            <a:pPr lvl="1"/>
            <a:r>
              <a:rPr lang="en-US" dirty="0"/>
              <a:t>Each class has ONE JOB!</a:t>
            </a:r>
          </a:p>
          <a:p>
            <a:pPr lvl="1"/>
            <a:endParaRPr lang="en-US" sz="2800" dirty="0"/>
          </a:p>
          <a:p>
            <a:r>
              <a:rPr lang="en-US" sz="2800" dirty="0"/>
              <a:t>Rather than passing around data, pass around object instances (created from a class) that:</a:t>
            </a:r>
          </a:p>
          <a:p>
            <a:pPr lvl="1"/>
            <a:r>
              <a:rPr lang="en-US" sz="2400" dirty="0"/>
              <a:t>Provide a powerful set of methods that work on the data stored inside the object</a:t>
            </a:r>
          </a:p>
          <a:p>
            <a:pPr lvl="1"/>
            <a:r>
              <a:rPr lang="en-US" sz="2400" dirty="0"/>
              <a:t>These methods protect the </a:t>
            </a:r>
            <a:r>
              <a:rPr lang="en-US" sz="2400" i="1" dirty="0"/>
              <a:t>private</a:t>
            </a:r>
            <a:r>
              <a:rPr lang="en-US" sz="2400" dirty="0"/>
              <a:t> data stored inside the object from being used incorrectly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Object-Oriented Design Term: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87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Design Term: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your program easier to understand by…</a:t>
            </a:r>
          </a:p>
          <a:p>
            <a:pPr lvl="1"/>
            <a:r>
              <a:rPr lang="en-US" dirty="0"/>
              <a:t>Saving you from having to think about how complicated things might be</a:t>
            </a:r>
          </a:p>
          <a:p>
            <a:pPr lvl="1"/>
            <a:r>
              <a:rPr lang="en-US" dirty="0"/>
              <a:t>Puts everything you need in one place</a:t>
            </a:r>
          </a:p>
        </p:txBody>
      </p:sp>
      <p:sp>
        <p:nvSpPr>
          <p:cNvPr id="4" name="AutoShape 2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-16906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2400" y="-15382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put and get in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200" y="4724400"/>
            <a:ext cx="3988184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</a:t>
            </a: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Makes your program easier to understand by…</a:t>
            </a:r>
          </a:p>
          <a:p>
            <a:pPr lvl="1"/>
            <a:r>
              <a:rPr lang="en-US"/>
              <a:t>Saving the client of the object from having to think about how the class works</a:t>
            </a:r>
          </a:p>
          <a:p>
            <a:pPr lvl="1"/>
            <a:r>
              <a:rPr lang="en-US"/>
              <a:t>Puts everything you need in one place</a:t>
            </a:r>
          </a:p>
        </p:txBody>
      </p:sp>
      <p:sp>
        <p:nvSpPr>
          <p:cNvPr id="4" name="AutoShape 2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-16906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2400" y="-15382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Using </a:t>
            </a:r>
            <a:r>
              <a:rPr lang="en-US" i="1"/>
              <a:t>put</a:t>
            </a:r>
            <a:r>
              <a:rPr lang="en-US"/>
              <a:t> and </a:t>
            </a:r>
            <a:r>
              <a:rPr lang="en-US" i="1"/>
              <a:t>get</a:t>
            </a:r>
            <a:r>
              <a:rPr lang="en-US"/>
              <a:t> in </a:t>
            </a:r>
            <a:r>
              <a:rPr lang="en-US" err="1"/>
              <a:t>HashMap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38200" y="4724400"/>
            <a:ext cx="3988184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Implementing </a:t>
            </a:r>
            <a:r>
              <a:rPr lang="en-US" err="1"/>
              <a:t>HashMap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/>
              <a:t>Makes your program easier to change by…</a:t>
            </a:r>
          </a:p>
          <a:p>
            <a:pPr lvl="1"/>
            <a:r>
              <a:rPr lang="en-US"/>
              <a:t>Allowing the class implementer to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change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/>
              <a:t>how data internal to the class is represented</a:t>
            </a:r>
          </a:p>
          <a:p>
            <a:pPr lvl="1"/>
            <a:r>
              <a:rPr lang="en-US"/>
              <a:t>But for the client, usage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u="sng">
                <a:solidFill>
                  <a:schemeClr val="accent3">
                    <a:lumMod val="75000"/>
                  </a:schemeClr>
                </a:solidFill>
              </a:rPr>
              <a:t>stays the same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Right Arrow 10"/>
          <p:cNvSpPr/>
          <p:nvPr/>
        </p:nvSpPr>
        <p:spPr>
          <a:xfrm>
            <a:off x="4267200" y="4936067"/>
            <a:ext cx="990600" cy="154093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6172200" y="4778183"/>
            <a:ext cx="990600" cy="154093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STILL</a:t>
            </a:r>
            <a:r>
              <a:rPr lang="en-US"/>
              <a:t> Using put and get in </a:t>
            </a:r>
            <a:r>
              <a:rPr lang="en-US" err="1"/>
              <a:t>HashMap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580-3085-4BCB-9359-F698BE52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4BCB-7A3F-44FE-A0DE-8B6415CE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soon!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://github.com/RHIT-CSSE/csse220/blob/master/Homework/DesignProblems/DP2/DP2.md</a:t>
            </a:r>
            <a:endParaRPr lang="en-US" dirty="0"/>
          </a:p>
          <a:p>
            <a:r>
              <a:rPr lang="en-US" dirty="0"/>
              <a:t>Following HW will be ImplementingDesign2 (code the solution)</a:t>
            </a:r>
          </a:p>
        </p:txBody>
      </p:sp>
    </p:spTree>
    <p:extLst>
      <p:ext uri="{BB962C8B-B14F-4D97-AF65-F5344CB8AC3E}">
        <p14:creationId xmlns:p14="http://schemas.microsoft.com/office/powerpoint/2010/main" val="141742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F8190-A6C0-D2AC-B6E9-6235B5D020D1}"/>
              </a:ext>
            </a:extLst>
          </p:cNvPr>
          <p:cNvSpPr txBox="1"/>
          <p:nvPr/>
        </p:nvSpPr>
        <p:spPr>
          <a:xfrm>
            <a:off x="381000" y="9144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 will provide suggested list of partners either now or via electronic communication later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D150A-CAB2-0E58-6AC4-5EABDFB5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" y="4570880"/>
            <a:ext cx="9034902" cy="19834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C5F4C-ED64-0C26-8671-524997997232}"/>
                  </a:ext>
                </a:extLst>
              </p14:cNvPr>
              <p14:cNvContentPartPr/>
              <p14:nvPr/>
            </p14:nvContentPartPr>
            <p14:xfrm>
              <a:off x="6146199" y="6124661"/>
              <a:ext cx="2643840" cy="5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C5F4C-ED64-0C26-8671-5249979972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2206" y="6017427"/>
                <a:ext cx="2751465" cy="264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B2E820-0955-C5AC-C0A1-82F5575AAC2B}"/>
                  </a:ext>
                </a:extLst>
              </p14:cNvPr>
              <p14:cNvContentPartPr/>
              <p14:nvPr/>
            </p14:nvContentPartPr>
            <p14:xfrm>
              <a:off x="1918359" y="6056981"/>
              <a:ext cx="707040" cy="4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B2E820-0955-C5AC-C0A1-82F5575AAC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386" y="5948981"/>
                <a:ext cx="814625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03C174-5CAA-A402-08F3-D4D0FFE21B85}"/>
                  </a:ext>
                </a:extLst>
              </p14:cNvPr>
              <p14:cNvContentPartPr/>
              <p14:nvPr/>
            </p14:nvContentPartPr>
            <p14:xfrm>
              <a:off x="599679" y="6203141"/>
              <a:ext cx="2416680" cy="15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03C174-5CAA-A402-08F3-D4D0FFE21B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679" y="6095141"/>
                <a:ext cx="252432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7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B7FB-9CF5-CB52-26F4-273D4CCA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HWVaporSalesManager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0E1C-AA8D-A9B0-FEFF-971EFD5B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HW this quarter!</a:t>
            </a:r>
          </a:p>
          <a:p>
            <a:r>
              <a:rPr lang="en-US" dirty="0"/>
              <a:t>Design Problem due </a:t>
            </a:r>
            <a:r>
              <a:rPr lang="en-US" b="1" u="sng" dirty="0">
                <a:highlight>
                  <a:srgbClr val="FFFF00"/>
                </a:highlight>
              </a:rPr>
              <a:t>Friday night</a:t>
            </a:r>
          </a:p>
          <a:p>
            <a:pPr lvl="1"/>
            <a:r>
              <a:rPr lang="en-US" b="1" u="sng" dirty="0">
                <a:highlight>
                  <a:srgbClr val="FFFF00"/>
                </a:highlight>
              </a:rPr>
              <a:t>No extensions possible:</a:t>
            </a:r>
          </a:p>
          <a:p>
            <a:r>
              <a:rPr lang="en-US" dirty="0"/>
              <a:t>Solution shared via Piazza Sat. Morning</a:t>
            </a:r>
          </a:p>
          <a:p>
            <a:r>
              <a:rPr lang="en-US" dirty="0"/>
              <a:t>You have a homework to implement the solution to this design problem</a:t>
            </a:r>
          </a:p>
          <a:p>
            <a:r>
              <a:rPr lang="en-US" b="1" i="1" dirty="0"/>
              <a:t>Ask for help if you have trouble importing the project into Eclipse!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5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320</Words>
  <Application>Microsoft Office PowerPoint</Application>
  <PresentationFormat>On-screen Show (4:3)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Object-Oriented Design Term: Encapsulation</vt:lpstr>
      <vt:lpstr>Object-Oriented Design Term: Encapsulation</vt:lpstr>
      <vt:lpstr>Object-Oriented Design Term: Encapsulation</vt:lpstr>
      <vt:lpstr>Object-Oriented Design Term: Encapsulation</vt:lpstr>
      <vt:lpstr>Design Problem 2</vt:lpstr>
      <vt:lpstr>PowerPoint Presentation</vt:lpstr>
      <vt:lpstr>HWVaporSalesManager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32</cp:revision>
  <cp:lastPrinted>2016-09-27T10:57:46Z</cp:lastPrinted>
  <dcterms:created xsi:type="dcterms:W3CDTF">2013-12-22T20:42:02Z</dcterms:created>
  <dcterms:modified xsi:type="dcterms:W3CDTF">2023-09-14T14:02:16Z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